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304" r:id="rId3"/>
    <p:sldId id="257" r:id="rId4"/>
    <p:sldId id="258" r:id="rId5"/>
    <p:sldId id="305" r:id="rId6"/>
    <p:sldId id="259" r:id="rId7"/>
    <p:sldId id="268" r:id="rId8"/>
    <p:sldId id="271" r:id="rId9"/>
    <p:sldId id="272" r:id="rId10"/>
    <p:sldId id="310" r:id="rId11"/>
    <p:sldId id="275" r:id="rId12"/>
    <p:sldId id="261" r:id="rId13"/>
    <p:sldId id="292" r:id="rId14"/>
    <p:sldId id="283" r:id="rId15"/>
    <p:sldId id="297" r:id="rId16"/>
    <p:sldId id="300" r:id="rId17"/>
    <p:sldId id="311" r:id="rId18"/>
    <p:sldId id="298" r:id="rId19"/>
    <p:sldId id="299" r:id="rId20"/>
    <p:sldId id="295" r:id="rId21"/>
    <p:sldId id="296" r:id="rId22"/>
    <p:sldId id="262" r:id="rId23"/>
    <p:sldId id="263" r:id="rId24"/>
    <p:sldId id="276" r:id="rId25"/>
    <p:sldId id="306" r:id="rId26"/>
    <p:sldId id="309" r:id="rId27"/>
    <p:sldId id="308" r:id="rId28"/>
    <p:sldId id="307" r:id="rId29"/>
    <p:sldId id="286" r:id="rId30"/>
    <p:sldId id="290" r:id="rId31"/>
    <p:sldId id="285" r:id="rId32"/>
    <p:sldId id="291" r:id="rId33"/>
    <p:sldId id="281" r:id="rId34"/>
    <p:sldId id="279" r:id="rId35"/>
    <p:sldId id="280" r:id="rId36"/>
    <p:sldId id="264" r:id="rId37"/>
    <p:sldId id="265" r:id="rId38"/>
    <p:sldId id="266" r:id="rId39"/>
    <p:sldId id="282" r:id="rId40"/>
    <p:sldId id="303" r:id="rId41"/>
    <p:sldId id="302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1F5E5"/>
    <a:srgbClr val="D0D0D0"/>
    <a:srgbClr val="FAF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914;&#953;&#946;&#955;&#943;&#959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914;&#953;&#946;&#955;&#943;&#959;1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dirty="0"/>
              <a:t>ΔΑΠΑΝΕΣ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1.5543976881422044E-2"/>
          <c:y val="0.14405049233143064"/>
          <c:w val="0.82760316549695545"/>
          <c:h val="0.775846408029029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Φύλλο1!$C$5:$C$8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Φύλλο1!$D$5:$D$8</c:f>
              <c:numCache>
                <c:formatCode>#,##0</c:formatCode>
                <c:ptCount val="4"/>
                <c:pt idx="0">
                  <c:v>66586</c:v>
                </c:pt>
                <c:pt idx="1">
                  <c:v>51000</c:v>
                </c:pt>
                <c:pt idx="2">
                  <c:v>23391</c:v>
                </c:pt>
                <c:pt idx="3">
                  <c:v>8618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7B-47BB-A39F-0A34B6805A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61021032"/>
        <c:axId val="361018680"/>
      </c:barChart>
      <c:catAx>
        <c:axId val="36102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18680"/>
        <c:crosses val="autoZero"/>
        <c:auto val="1"/>
        <c:lblAlgn val="ctr"/>
        <c:lblOffset val="100"/>
        <c:noMultiLvlLbl val="0"/>
      </c:catAx>
      <c:valAx>
        <c:axId val="3610186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61021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accent1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2.4767299080826494E-2"/>
          <c:y val="9.4854687222389433E-2"/>
          <c:w val="0.95046540183834705"/>
          <c:h val="0.79829176459516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Φύλλο1!$D$42</c:f>
              <c:strCache>
                <c:ptCount val="1"/>
                <c:pt idx="0">
                  <c:v>ΛΕΙΤΟΥΡΓΙΚΑ ΕΞΟΔΑ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15000"/>
                    <a:satMod val="180000"/>
                  </a:schemeClr>
                </a:gs>
                <a:gs pos="50000">
                  <a:schemeClr val="accent1">
                    <a:shade val="45000"/>
                    <a:satMod val="170000"/>
                  </a:schemeClr>
                </a:gs>
                <a:gs pos="70000">
                  <a:schemeClr val="accent1">
                    <a:tint val="99000"/>
                    <a:shade val="65000"/>
                    <a:satMod val="155000"/>
                  </a:schemeClr>
                </a:gs>
                <a:gs pos="100000">
                  <a:schemeClr val="accent1">
                    <a:tint val="955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crgbClr r="0" g="0" b="0">
                  <a:satMod val="300000"/>
                </a:scrgb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Φύλλο1!$C$43:$C$47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Φύλλο1!$D$43:$D$47</c:f>
              <c:numCache>
                <c:formatCode>#,##0</c:formatCode>
                <c:ptCount val="5"/>
                <c:pt idx="0">
                  <c:v>100000</c:v>
                </c:pt>
                <c:pt idx="1">
                  <c:v>217000</c:v>
                </c:pt>
                <c:pt idx="2">
                  <c:v>131892</c:v>
                </c:pt>
                <c:pt idx="3">
                  <c:v>188618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02-4377-8F54-C45ADD4714E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61022600"/>
        <c:axId val="361019856"/>
      </c:barChart>
      <c:catAx>
        <c:axId val="361022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19856"/>
        <c:crosses val="autoZero"/>
        <c:auto val="1"/>
        <c:lblAlgn val="ctr"/>
        <c:lblOffset val="100"/>
        <c:noMultiLvlLbl val="0"/>
      </c:catAx>
      <c:valAx>
        <c:axId val="36101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22600"/>
        <c:crosses val="autoZero"/>
        <c:crossBetween val="between"/>
      </c:valAx>
      <c:spPr>
        <a:solidFill>
          <a:schemeClr val="bg2">
            <a:lumMod val="2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 dirty="0"/>
              <a:t>ΔΑΠΑΝΕΣ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Φύλλο1!$D$24</c:f>
              <c:strCache>
                <c:ptCount val="1"/>
                <c:pt idx="0">
                  <c:v>ΔΑΠΑΝΕΣ ΠΡΟΜΗΘΕΙΩΝ &amp; ΚΑΤΑΣΚΕΥΩΝ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Φύλλο1!$C$25:$C$27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Φύλλο1!$D$25:$D$27</c:f>
              <c:numCache>
                <c:formatCode>#,##0</c:formatCode>
                <c:ptCount val="3"/>
                <c:pt idx="0">
                  <c:v>17277</c:v>
                </c:pt>
                <c:pt idx="1">
                  <c:v>24261</c:v>
                </c:pt>
                <c:pt idx="2">
                  <c:v>50218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8-4477-85CF-1CE937FE835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61019464"/>
        <c:axId val="361021424"/>
      </c:barChart>
      <c:catAx>
        <c:axId val="361019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21424"/>
        <c:crosses val="autoZero"/>
        <c:auto val="1"/>
        <c:lblAlgn val="ctr"/>
        <c:lblOffset val="100"/>
        <c:noMultiLvlLbl val="0"/>
      </c:catAx>
      <c:valAx>
        <c:axId val="3610214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6101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963835529517664E-2"/>
          <c:y val="0.13165372431927286"/>
          <c:w val="0.96984945229382802"/>
          <c:h val="0.77738624068728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Φύλλο1!$C$3</c:f>
              <c:strCache>
                <c:ptCount val="1"/>
                <c:pt idx="0">
                  <c:v>ΕΤΗ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Φύλλο1!$C$4:$C$7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A4-4B43-95CF-0BB06E3EDE64}"/>
            </c:ext>
          </c:extLst>
        </c:ser>
        <c:ser>
          <c:idx val="1"/>
          <c:order val="1"/>
          <c:tx>
            <c:strRef>
              <c:f>Φύλλο1!$D$3</c:f>
              <c:strCache>
                <c:ptCount val="1"/>
                <c:pt idx="0">
                  <c:v>ΠΑΙΔΙΑ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Φύλλο1!$D$4:$D$7</c:f>
              <c:numCache>
                <c:formatCode>General</c:formatCode>
                <c:ptCount val="4"/>
                <c:pt idx="0">
                  <c:v>432</c:v>
                </c:pt>
                <c:pt idx="1">
                  <c:v>800</c:v>
                </c:pt>
                <c:pt idx="2">
                  <c:v>1000</c:v>
                </c:pt>
                <c:pt idx="3">
                  <c:v>1210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A4-4B43-95CF-0BB06E3EDE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361018288"/>
        <c:axId val="361024952"/>
        <c:axId val="0"/>
      </c:bar3DChart>
      <c:catAx>
        <c:axId val="361018288"/>
        <c:scaling>
          <c:orientation val="minMax"/>
        </c:scaling>
        <c:delete val="0"/>
        <c:axPos val="b"/>
        <c:majorTickMark val="none"/>
        <c:minorTickMark val="none"/>
        <c:tickLblPos val="nextTo"/>
        <c:crossAx val="361024952"/>
        <c:crosses val="autoZero"/>
        <c:auto val="1"/>
        <c:lblAlgn val="ctr"/>
        <c:lblOffset val="100"/>
        <c:noMultiLvlLbl val="0"/>
      </c:catAx>
      <c:valAx>
        <c:axId val="361024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101828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l-GR"/>
        </a:p>
      </c:txPr>
    </c:legend>
    <c:plotVisOnly val="1"/>
    <c:dispBlanksAs val="gap"/>
    <c:showDLblsOverMax val="0"/>
  </c:chart>
  <c:spPr>
    <a:solidFill>
      <a:srgbClr val="92D050"/>
    </a:solidFill>
    <a:effectLst>
      <a:glow rad="228600">
        <a:schemeClr val="accent2">
          <a:satMod val="175000"/>
          <a:alpha val="40000"/>
        </a:schemeClr>
      </a:glow>
    </a:effec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Φύλλο1!$G$5</c:f>
              <c:strCache>
                <c:ptCount val="1"/>
                <c:pt idx="0">
                  <c:v>ΚΟΙΝΩΦΕΛΕΣ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Φύλλο1!$E$6:$F$10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Φύλλο1!$G$6:$G$10</c:f>
              <c:numCache>
                <c:formatCode>General</c:formatCode>
                <c:ptCount val="5"/>
                <c:pt idx="0">
                  <c:v>46</c:v>
                </c:pt>
                <c:pt idx="2">
                  <c:v>29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7-4C9D-BCC2-C6B84767C8E0}"/>
            </c:ext>
          </c:extLst>
        </c:ser>
        <c:ser>
          <c:idx val="1"/>
          <c:order val="1"/>
          <c:tx>
            <c:strRef>
              <c:f>Φύλλο1!$H$5</c:f>
              <c:strCache>
                <c:ptCount val="1"/>
                <c:pt idx="0">
                  <c:v>ΙΔΟΧ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Φύλλο1!$E$6:$F$10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Φύλλο1!$H$6:$H$10</c:f>
              <c:numCache>
                <c:formatCode>General</c:formatCode>
                <c:ptCount val="5"/>
                <c:pt idx="1">
                  <c:v>46</c:v>
                </c:pt>
                <c:pt idx="2">
                  <c:v>25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7-4C9D-BCC2-C6B84767C8E0}"/>
            </c:ext>
          </c:extLst>
        </c:ser>
        <c:ser>
          <c:idx val="2"/>
          <c:order val="2"/>
          <c:tx>
            <c:strRef>
              <c:f>Φύλλο1!$I$5</c:f>
              <c:strCache>
                <c:ptCount val="1"/>
                <c:pt idx="0">
                  <c:v>ΜΟΝΙΜΟΙ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Φύλλο1!$E$6:$F$10</c:f>
              <c:strCach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strCache>
            </c:strRef>
          </c:cat>
          <c:val>
            <c:numRef>
              <c:f>Φύλλο1!$I$6:$I$10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07-4C9D-BCC2-C6B84767C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61021816"/>
        <c:axId val="361022208"/>
        <c:axId val="0"/>
      </c:bar3DChart>
      <c:catAx>
        <c:axId val="361021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22208"/>
        <c:crosses val="autoZero"/>
        <c:auto val="1"/>
        <c:lblAlgn val="ctr"/>
        <c:lblOffset val="100"/>
        <c:noMultiLvlLbl val="0"/>
      </c:catAx>
      <c:valAx>
        <c:axId val="36102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361021816"/>
        <c:crosses val="autoZero"/>
        <c:crossBetween val="between"/>
      </c:valAx>
      <c:spPr>
        <a:solidFill>
          <a:srgbClr val="9F8351">
            <a:lumMod val="20000"/>
            <a:lumOff val="80000"/>
          </a:srgbClr>
        </a:solidFill>
        <a:ln>
          <a:noFill/>
        </a:ln>
        <a:effectLst>
          <a:glow rad="228600">
            <a:srgbClr val="9F8351">
              <a:satMod val="175000"/>
              <a:alpha val="40000"/>
            </a:srgbClr>
          </a:glo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6">
  <a:schemeClr val="accent4"/>
  <a:schemeClr val="accent4"/>
  <a:schemeClr val="accent4"/>
  <a:schemeClr val="accent4"/>
  <a:schemeClr val="accent4"/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7ED88-82DB-4392-989B-6EA32EECD1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85FFB9F-E620-4030-96CA-9D10F3F4A6E5}">
      <dgm:prSet/>
      <dgm:spPr/>
      <dgm:t>
        <a:bodyPr/>
        <a:lstStyle/>
        <a:p>
          <a:pPr rtl="0"/>
          <a:r>
            <a:rPr lang="el-GR" b="1"/>
            <a:t>ΚΔΑΠ ΑΝΩ ΠΟΛΗΣ </a:t>
          </a:r>
          <a:r>
            <a:rPr lang="el-GR"/>
            <a:t>(Σωτηριάδου 6)- Δυναμικότητας </a:t>
          </a:r>
          <a:r>
            <a:rPr lang="el-GR" b="1"/>
            <a:t>80 παιδιών</a:t>
          </a:r>
          <a:endParaRPr lang="el-GR"/>
        </a:p>
      </dgm:t>
    </dgm:pt>
    <dgm:pt modelId="{EF58A91D-259A-4644-9F41-5AB275EFD30C}" type="parTrans" cxnId="{6F45CED7-16DE-4CB6-AE33-EBF530BABCAF}">
      <dgm:prSet/>
      <dgm:spPr/>
      <dgm:t>
        <a:bodyPr/>
        <a:lstStyle/>
        <a:p>
          <a:endParaRPr lang="el-GR"/>
        </a:p>
      </dgm:t>
    </dgm:pt>
    <dgm:pt modelId="{C5552575-4A32-40EE-8023-F748CA4437B5}" type="sibTrans" cxnId="{6F45CED7-16DE-4CB6-AE33-EBF530BABCAF}">
      <dgm:prSet/>
      <dgm:spPr/>
      <dgm:t>
        <a:bodyPr/>
        <a:lstStyle/>
        <a:p>
          <a:endParaRPr lang="el-GR"/>
        </a:p>
      </dgm:t>
    </dgm:pt>
    <dgm:pt modelId="{F8F34C33-28D1-427A-85E8-4B3F6AC3366B}">
      <dgm:prSet/>
      <dgm:spPr/>
      <dgm:t>
        <a:bodyPr/>
        <a:lstStyle/>
        <a:p>
          <a:pPr rtl="0"/>
          <a:r>
            <a:rPr lang="el-GR" b="1" dirty="0"/>
            <a:t>ΚΔΑΠ ΝΟΤΙΟΥ ΔΙΑΜΕΡΙΣΜΑΤΟΣ </a:t>
          </a:r>
          <a:r>
            <a:rPr lang="el-GR" dirty="0"/>
            <a:t>(Ευβοίας 211)- Δυναμικότητας </a:t>
          </a:r>
          <a:r>
            <a:rPr lang="el-GR" b="1" dirty="0"/>
            <a:t>120 παιδιών</a:t>
          </a:r>
          <a:endParaRPr lang="el-GR" dirty="0"/>
        </a:p>
      </dgm:t>
    </dgm:pt>
    <dgm:pt modelId="{21020191-55A4-4C03-B2CF-78C682585EB8}" type="parTrans" cxnId="{19446184-592D-4C7D-ACA2-BC5B5943C682}">
      <dgm:prSet/>
      <dgm:spPr/>
      <dgm:t>
        <a:bodyPr/>
        <a:lstStyle/>
        <a:p>
          <a:endParaRPr lang="el-GR"/>
        </a:p>
      </dgm:t>
    </dgm:pt>
    <dgm:pt modelId="{7042B5F0-95BD-4C76-9128-547078B1106F}" type="sibTrans" cxnId="{19446184-592D-4C7D-ACA2-BC5B5943C682}">
      <dgm:prSet/>
      <dgm:spPr/>
      <dgm:t>
        <a:bodyPr/>
        <a:lstStyle/>
        <a:p>
          <a:endParaRPr lang="el-GR"/>
        </a:p>
      </dgm:t>
    </dgm:pt>
    <dgm:pt modelId="{E7A26B9A-DE38-4015-A1E1-727606171F04}">
      <dgm:prSet/>
      <dgm:spPr/>
      <dgm:t>
        <a:bodyPr/>
        <a:lstStyle/>
        <a:p>
          <a:pPr rtl="0"/>
          <a:r>
            <a:rPr lang="el-GR" b="1" dirty="0"/>
            <a:t>ΚΔΑΠ ΒΡΑΧΝΑΙ Ί΄ΚΩΝ </a:t>
          </a:r>
          <a:r>
            <a:rPr lang="el-GR" dirty="0"/>
            <a:t>(Πατρών-Πύργου) -Δυναμικότητας </a:t>
          </a:r>
          <a:r>
            <a:rPr lang="el-GR" b="1" dirty="0"/>
            <a:t>40 παιδιών  </a:t>
          </a:r>
          <a:endParaRPr lang="el-GR" dirty="0"/>
        </a:p>
      </dgm:t>
    </dgm:pt>
    <dgm:pt modelId="{9611409D-9ADA-48D4-ACD4-34519E078AAC}" type="parTrans" cxnId="{66D44FF4-79A5-46B0-9A5C-CE9A16668ACD}">
      <dgm:prSet/>
      <dgm:spPr/>
      <dgm:t>
        <a:bodyPr/>
        <a:lstStyle/>
        <a:p>
          <a:endParaRPr lang="el-GR"/>
        </a:p>
      </dgm:t>
    </dgm:pt>
    <dgm:pt modelId="{00AC467A-9172-4E06-8D82-65A5946CC699}" type="sibTrans" cxnId="{66D44FF4-79A5-46B0-9A5C-CE9A16668ACD}">
      <dgm:prSet/>
      <dgm:spPr/>
      <dgm:t>
        <a:bodyPr/>
        <a:lstStyle/>
        <a:p>
          <a:endParaRPr lang="el-GR"/>
        </a:p>
      </dgm:t>
    </dgm:pt>
    <dgm:pt modelId="{FCF7D5FE-FF4C-4834-A27F-59C6B23A9D58}">
      <dgm:prSet/>
      <dgm:spPr/>
      <dgm:t>
        <a:bodyPr/>
        <a:lstStyle/>
        <a:p>
          <a:pPr rtl="0"/>
          <a:r>
            <a:rPr lang="el-GR" b="1" dirty="0"/>
            <a:t>ΚΔΑΠ ΑΡΚΤΙΚΟΥ ΔΙΑΜΕΡΙΣΜΑΤΟΣ </a:t>
          </a:r>
          <a:r>
            <a:rPr lang="el-GR" dirty="0"/>
            <a:t>(Πανεπιστημίου 186)- Δυναμικότητας </a:t>
          </a:r>
          <a:r>
            <a:rPr lang="el-GR" b="1" dirty="0"/>
            <a:t>80 παιδιών</a:t>
          </a:r>
          <a:endParaRPr lang="el-GR" dirty="0"/>
        </a:p>
      </dgm:t>
    </dgm:pt>
    <dgm:pt modelId="{CC7376D9-E16B-4725-A146-12843948872B}" type="parTrans" cxnId="{D86236A4-5DE5-4969-AD15-3AC5BAFB14EC}">
      <dgm:prSet/>
      <dgm:spPr/>
      <dgm:t>
        <a:bodyPr/>
        <a:lstStyle/>
        <a:p>
          <a:endParaRPr lang="el-GR"/>
        </a:p>
      </dgm:t>
    </dgm:pt>
    <dgm:pt modelId="{6D6D34AC-FF3F-488E-AA0A-3BDFF5A00D0B}" type="sibTrans" cxnId="{D86236A4-5DE5-4969-AD15-3AC5BAFB14EC}">
      <dgm:prSet/>
      <dgm:spPr/>
      <dgm:t>
        <a:bodyPr/>
        <a:lstStyle/>
        <a:p>
          <a:endParaRPr lang="el-GR"/>
        </a:p>
      </dgm:t>
    </dgm:pt>
    <dgm:pt modelId="{68D4B82E-C92C-48E8-BC27-C4739EBF5F19}" type="pres">
      <dgm:prSet presAssocID="{CEB7ED88-82DB-4392-989B-6EA32EECD1E1}" presName="linear" presStyleCnt="0">
        <dgm:presLayoutVars>
          <dgm:animLvl val="lvl"/>
          <dgm:resizeHandles val="exact"/>
        </dgm:presLayoutVars>
      </dgm:prSet>
      <dgm:spPr/>
    </dgm:pt>
    <dgm:pt modelId="{80B89E63-B151-4503-BCDC-7F7A24A3AE92}" type="pres">
      <dgm:prSet presAssocID="{585FFB9F-E620-4030-96CA-9D10F3F4A6E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928679-48BF-4BBE-B5DA-1833436C63B8}" type="pres">
      <dgm:prSet presAssocID="{C5552575-4A32-40EE-8023-F748CA4437B5}" presName="spacer" presStyleCnt="0"/>
      <dgm:spPr/>
    </dgm:pt>
    <dgm:pt modelId="{A6176012-186B-4613-A5AC-D4D033C628CD}" type="pres">
      <dgm:prSet presAssocID="{F8F34C33-28D1-427A-85E8-4B3F6AC336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DD7FE3-F00F-4F2E-A71D-677EE99B6D7F}" type="pres">
      <dgm:prSet presAssocID="{7042B5F0-95BD-4C76-9128-547078B1106F}" presName="spacer" presStyleCnt="0"/>
      <dgm:spPr/>
    </dgm:pt>
    <dgm:pt modelId="{9814B957-BE4F-41A4-96A7-E87072930BDD}" type="pres">
      <dgm:prSet presAssocID="{E7A26B9A-DE38-4015-A1E1-727606171F0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5A6E387-757F-4F63-BD1F-BC701AC2272D}" type="pres">
      <dgm:prSet presAssocID="{00AC467A-9172-4E06-8D82-65A5946CC699}" presName="spacer" presStyleCnt="0"/>
      <dgm:spPr/>
    </dgm:pt>
    <dgm:pt modelId="{61724CA2-9048-49C2-9E47-C9F483F5C3DC}" type="pres">
      <dgm:prSet presAssocID="{FCF7D5FE-FF4C-4834-A27F-59C6B23A9D58}" presName="parentText" presStyleLbl="node1" presStyleIdx="3" presStyleCnt="4" custLinFactNeighborX="-5128" custLinFactNeighborY="-3731">
        <dgm:presLayoutVars>
          <dgm:chMax val="0"/>
          <dgm:bulletEnabled val="1"/>
        </dgm:presLayoutVars>
      </dgm:prSet>
      <dgm:spPr/>
    </dgm:pt>
  </dgm:ptLst>
  <dgm:cxnLst>
    <dgm:cxn modelId="{1C858B6D-71B3-44E1-8962-B2F9DD1143C1}" type="presOf" srcId="{585FFB9F-E620-4030-96CA-9D10F3F4A6E5}" destId="{80B89E63-B151-4503-BCDC-7F7A24A3AE92}" srcOrd="0" destOrd="0" presId="urn:microsoft.com/office/officeart/2005/8/layout/vList2"/>
    <dgm:cxn modelId="{F10DD24D-C84B-4547-8C56-8F8762BD5537}" type="presOf" srcId="{CEB7ED88-82DB-4392-989B-6EA32EECD1E1}" destId="{68D4B82E-C92C-48E8-BC27-C4739EBF5F19}" srcOrd="0" destOrd="0" presId="urn:microsoft.com/office/officeart/2005/8/layout/vList2"/>
    <dgm:cxn modelId="{3D8CB273-67FD-405C-8B65-B9AC39DE9434}" type="presOf" srcId="{E7A26B9A-DE38-4015-A1E1-727606171F04}" destId="{9814B957-BE4F-41A4-96A7-E87072930BDD}" srcOrd="0" destOrd="0" presId="urn:microsoft.com/office/officeart/2005/8/layout/vList2"/>
    <dgm:cxn modelId="{19446184-592D-4C7D-ACA2-BC5B5943C682}" srcId="{CEB7ED88-82DB-4392-989B-6EA32EECD1E1}" destId="{F8F34C33-28D1-427A-85E8-4B3F6AC3366B}" srcOrd="1" destOrd="0" parTransId="{21020191-55A4-4C03-B2CF-78C682585EB8}" sibTransId="{7042B5F0-95BD-4C76-9128-547078B1106F}"/>
    <dgm:cxn modelId="{D86236A4-5DE5-4969-AD15-3AC5BAFB14EC}" srcId="{CEB7ED88-82DB-4392-989B-6EA32EECD1E1}" destId="{FCF7D5FE-FF4C-4834-A27F-59C6B23A9D58}" srcOrd="3" destOrd="0" parTransId="{CC7376D9-E16B-4725-A146-12843948872B}" sibTransId="{6D6D34AC-FF3F-488E-AA0A-3BDFF5A00D0B}"/>
    <dgm:cxn modelId="{327A73AA-E7CB-4678-A92F-79E2B0E5DB5C}" type="presOf" srcId="{FCF7D5FE-FF4C-4834-A27F-59C6B23A9D58}" destId="{61724CA2-9048-49C2-9E47-C9F483F5C3DC}" srcOrd="0" destOrd="0" presId="urn:microsoft.com/office/officeart/2005/8/layout/vList2"/>
    <dgm:cxn modelId="{6F45CED7-16DE-4CB6-AE33-EBF530BABCAF}" srcId="{CEB7ED88-82DB-4392-989B-6EA32EECD1E1}" destId="{585FFB9F-E620-4030-96CA-9D10F3F4A6E5}" srcOrd="0" destOrd="0" parTransId="{EF58A91D-259A-4644-9F41-5AB275EFD30C}" sibTransId="{C5552575-4A32-40EE-8023-F748CA4437B5}"/>
    <dgm:cxn modelId="{3A8E1CE9-253F-47C9-93CE-059B0F266E36}" type="presOf" srcId="{F8F34C33-28D1-427A-85E8-4B3F6AC3366B}" destId="{A6176012-186B-4613-A5AC-D4D033C628CD}" srcOrd="0" destOrd="0" presId="urn:microsoft.com/office/officeart/2005/8/layout/vList2"/>
    <dgm:cxn modelId="{66D44FF4-79A5-46B0-9A5C-CE9A16668ACD}" srcId="{CEB7ED88-82DB-4392-989B-6EA32EECD1E1}" destId="{E7A26B9A-DE38-4015-A1E1-727606171F04}" srcOrd="2" destOrd="0" parTransId="{9611409D-9ADA-48D4-ACD4-34519E078AAC}" sibTransId="{00AC467A-9172-4E06-8D82-65A5946CC699}"/>
    <dgm:cxn modelId="{BD2CA530-3456-4119-994C-DA1537890091}" type="presParOf" srcId="{68D4B82E-C92C-48E8-BC27-C4739EBF5F19}" destId="{80B89E63-B151-4503-BCDC-7F7A24A3AE92}" srcOrd="0" destOrd="0" presId="urn:microsoft.com/office/officeart/2005/8/layout/vList2"/>
    <dgm:cxn modelId="{219AC005-9ACE-41AD-BC64-9E7E01DA66EE}" type="presParOf" srcId="{68D4B82E-C92C-48E8-BC27-C4739EBF5F19}" destId="{E0928679-48BF-4BBE-B5DA-1833436C63B8}" srcOrd="1" destOrd="0" presId="urn:microsoft.com/office/officeart/2005/8/layout/vList2"/>
    <dgm:cxn modelId="{B05DAD65-1A21-4253-A048-3635A91AF2E1}" type="presParOf" srcId="{68D4B82E-C92C-48E8-BC27-C4739EBF5F19}" destId="{A6176012-186B-4613-A5AC-D4D033C628CD}" srcOrd="2" destOrd="0" presId="urn:microsoft.com/office/officeart/2005/8/layout/vList2"/>
    <dgm:cxn modelId="{C4B5E2DE-09AC-40D7-A9A4-D1C8EC9BE3B6}" type="presParOf" srcId="{68D4B82E-C92C-48E8-BC27-C4739EBF5F19}" destId="{84DD7FE3-F00F-4F2E-A71D-677EE99B6D7F}" srcOrd="3" destOrd="0" presId="urn:microsoft.com/office/officeart/2005/8/layout/vList2"/>
    <dgm:cxn modelId="{5F1F61F2-E9DE-4404-B260-156827156A5C}" type="presParOf" srcId="{68D4B82E-C92C-48E8-BC27-C4739EBF5F19}" destId="{9814B957-BE4F-41A4-96A7-E87072930BDD}" srcOrd="4" destOrd="0" presId="urn:microsoft.com/office/officeart/2005/8/layout/vList2"/>
    <dgm:cxn modelId="{8D386DC6-77CA-4D31-BD6A-739856EE83E8}" type="presParOf" srcId="{68D4B82E-C92C-48E8-BC27-C4739EBF5F19}" destId="{45A6E387-757F-4F63-BD1F-BC701AC2272D}" srcOrd="5" destOrd="0" presId="urn:microsoft.com/office/officeart/2005/8/layout/vList2"/>
    <dgm:cxn modelId="{1B68F849-5243-47DA-B584-DCA148DBC28D}" type="presParOf" srcId="{68D4B82E-C92C-48E8-BC27-C4739EBF5F19}" destId="{61724CA2-9048-49C2-9E47-C9F483F5C3D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C27C4B-CDFC-4A55-97D8-4269E20258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6B539F4F-8A48-4635-96A9-56041441B526}">
      <dgm:prSet custT="1"/>
      <dgm:spPr/>
      <dgm:t>
        <a:bodyPr/>
        <a:lstStyle/>
        <a:p>
          <a:pPr algn="ctr" rtl="0"/>
          <a:r>
            <a:rPr lang="el-GR" sz="2400" b="1" dirty="0">
              <a:solidFill>
                <a:srgbClr val="FFC000"/>
              </a:solidFill>
            </a:rPr>
            <a:t>6</a:t>
          </a:r>
          <a:r>
            <a:rPr lang="el-GR" sz="2400" b="1" baseline="30000" dirty="0">
              <a:solidFill>
                <a:srgbClr val="FFC000"/>
              </a:solidFill>
            </a:rPr>
            <a:t>ο</a:t>
          </a:r>
          <a:r>
            <a:rPr lang="el-GR" sz="2400" b="1" dirty="0">
              <a:solidFill>
                <a:srgbClr val="FFC000"/>
              </a:solidFill>
            </a:rPr>
            <a:t> Θερινό ΚΔΑΠ</a:t>
          </a:r>
          <a:endParaRPr lang="el-GR" sz="2400" dirty="0">
            <a:solidFill>
              <a:srgbClr val="FFC000"/>
            </a:solidFill>
          </a:endParaRPr>
        </a:p>
      </dgm:t>
    </dgm:pt>
    <dgm:pt modelId="{AEC25840-D6C8-4B6F-B217-48376FBE352B}" type="parTrans" cxnId="{B0794A4A-16A2-4697-91E5-1AC7402C8BF2}">
      <dgm:prSet/>
      <dgm:spPr/>
      <dgm:t>
        <a:bodyPr/>
        <a:lstStyle/>
        <a:p>
          <a:endParaRPr lang="el-GR"/>
        </a:p>
      </dgm:t>
    </dgm:pt>
    <dgm:pt modelId="{32417BB3-1907-4AB7-A13C-162B1BA886F6}" type="sibTrans" cxnId="{B0794A4A-16A2-4697-91E5-1AC7402C8BF2}">
      <dgm:prSet/>
      <dgm:spPr/>
      <dgm:t>
        <a:bodyPr/>
        <a:lstStyle/>
        <a:p>
          <a:endParaRPr lang="el-GR"/>
        </a:p>
      </dgm:t>
    </dgm:pt>
    <dgm:pt modelId="{92680F0C-09EB-4FC8-A653-BAFAD8E348A2}">
      <dgm:prSet custT="1"/>
      <dgm:spPr/>
      <dgm:t>
        <a:bodyPr/>
        <a:lstStyle/>
        <a:p>
          <a:pPr algn="ctr" rtl="0"/>
          <a:endParaRPr lang="el-GR" sz="2000" b="1" dirty="0">
            <a:solidFill>
              <a:srgbClr val="FFC000"/>
            </a:solidFill>
          </a:endParaRPr>
        </a:p>
        <a:p>
          <a:pPr algn="ctr" rtl="0"/>
          <a:r>
            <a:rPr lang="el-GR" sz="2000" b="1" dirty="0">
              <a:solidFill>
                <a:srgbClr val="FFC000"/>
              </a:solidFill>
            </a:rPr>
            <a:t>Έτος Λειτουργίας</a:t>
          </a:r>
          <a:r>
            <a:rPr lang="en-US" sz="2000" b="1" dirty="0">
              <a:solidFill>
                <a:srgbClr val="FFC000"/>
              </a:solidFill>
            </a:rPr>
            <a:t>:</a:t>
          </a:r>
          <a:r>
            <a:rPr lang="el-GR" sz="2000" b="1" dirty="0">
              <a:solidFill>
                <a:srgbClr val="FFC000"/>
              </a:solidFill>
            </a:rPr>
            <a:t> 2018 </a:t>
          </a:r>
        </a:p>
        <a:p>
          <a:pPr algn="l" rtl="0"/>
          <a:r>
            <a:rPr lang="el-GR" sz="1500" b="1" dirty="0"/>
            <a:t> </a:t>
          </a:r>
          <a:endParaRPr lang="el-GR" sz="1500" dirty="0"/>
        </a:p>
      </dgm:t>
    </dgm:pt>
    <dgm:pt modelId="{B9A12BF4-5A29-470F-8A93-14F309749146}" type="parTrans" cxnId="{8B696724-8EAE-42C9-9E6C-AC3C931A5498}">
      <dgm:prSet/>
      <dgm:spPr/>
      <dgm:t>
        <a:bodyPr/>
        <a:lstStyle/>
        <a:p>
          <a:endParaRPr lang="el-GR"/>
        </a:p>
      </dgm:t>
    </dgm:pt>
    <dgm:pt modelId="{8C480EEF-351A-4FE9-B0CA-C2C309ED41BD}" type="sibTrans" cxnId="{8B696724-8EAE-42C9-9E6C-AC3C931A5498}">
      <dgm:prSet/>
      <dgm:spPr/>
      <dgm:t>
        <a:bodyPr/>
        <a:lstStyle/>
        <a:p>
          <a:endParaRPr lang="el-GR"/>
        </a:p>
      </dgm:t>
    </dgm:pt>
    <dgm:pt modelId="{BE39A2D8-BD9D-4132-B62B-831AB5D6ED05}" type="pres">
      <dgm:prSet presAssocID="{91C27C4B-CDFC-4A55-97D8-4269E2025811}" presName="linear" presStyleCnt="0">
        <dgm:presLayoutVars>
          <dgm:animLvl val="lvl"/>
          <dgm:resizeHandles val="exact"/>
        </dgm:presLayoutVars>
      </dgm:prSet>
      <dgm:spPr/>
    </dgm:pt>
    <dgm:pt modelId="{BF7FE3C1-B17F-4D77-BE37-13151182D9BB}" type="pres">
      <dgm:prSet presAssocID="{6B539F4F-8A48-4635-96A9-56041441B52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753265-C7C8-46C0-939B-22C6D80B7194}" type="pres">
      <dgm:prSet presAssocID="{32417BB3-1907-4AB7-A13C-162B1BA886F6}" presName="spacer" presStyleCnt="0"/>
      <dgm:spPr/>
    </dgm:pt>
    <dgm:pt modelId="{2978218D-B348-4E8B-9F9F-E3B28917DA00}" type="pres">
      <dgm:prSet presAssocID="{92680F0C-09EB-4FC8-A653-BAFAD8E348A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B696724-8EAE-42C9-9E6C-AC3C931A5498}" srcId="{91C27C4B-CDFC-4A55-97D8-4269E2025811}" destId="{92680F0C-09EB-4FC8-A653-BAFAD8E348A2}" srcOrd="1" destOrd="0" parTransId="{B9A12BF4-5A29-470F-8A93-14F309749146}" sibTransId="{8C480EEF-351A-4FE9-B0CA-C2C309ED41BD}"/>
    <dgm:cxn modelId="{BBA68D2F-02AF-4051-87D4-30BB3986EA1E}" type="presOf" srcId="{92680F0C-09EB-4FC8-A653-BAFAD8E348A2}" destId="{2978218D-B348-4E8B-9F9F-E3B28917DA00}" srcOrd="0" destOrd="0" presId="urn:microsoft.com/office/officeart/2005/8/layout/vList2"/>
    <dgm:cxn modelId="{B0794A4A-16A2-4697-91E5-1AC7402C8BF2}" srcId="{91C27C4B-CDFC-4A55-97D8-4269E2025811}" destId="{6B539F4F-8A48-4635-96A9-56041441B526}" srcOrd="0" destOrd="0" parTransId="{AEC25840-D6C8-4B6F-B217-48376FBE352B}" sibTransId="{32417BB3-1907-4AB7-A13C-162B1BA886F6}"/>
    <dgm:cxn modelId="{6D870BD4-7B8E-4769-BC11-23DEE2FEB096}" type="presOf" srcId="{91C27C4B-CDFC-4A55-97D8-4269E2025811}" destId="{BE39A2D8-BD9D-4132-B62B-831AB5D6ED05}" srcOrd="0" destOrd="0" presId="urn:microsoft.com/office/officeart/2005/8/layout/vList2"/>
    <dgm:cxn modelId="{47B719E9-1CCB-4AE5-90E7-8C74F97CC3E2}" type="presOf" srcId="{6B539F4F-8A48-4635-96A9-56041441B526}" destId="{BF7FE3C1-B17F-4D77-BE37-13151182D9BB}" srcOrd="0" destOrd="0" presId="urn:microsoft.com/office/officeart/2005/8/layout/vList2"/>
    <dgm:cxn modelId="{6FB47A00-00CF-4D85-B9EA-8B159C8A4C83}" type="presParOf" srcId="{BE39A2D8-BD9D-4132-B62B-831AB5D6ED05}" destId="{BF7FE3C1-B17F-4D77-BE37-13151182D9BB}" srcOrd="0" destOrd="0" presId="urn:microsoft.com/office/officeart/2005/8/layout/vList2"/>
    <dgm:cxn modelId="{8381CBA4-F46C-4657-B2C6-6EE101E82B26}" type="presParOf" srcId="{BE39A2D8-BD9D-4132-B62B-831AB5D6ED05}" destId="{81753265-C7C8-46C0-939B-22C6D80B7194}" srcOrd="1" destOrd="0" presId="urn:microsoft.com/office/officeart/2005/8/layout/vList2"/>
    <dgm:cxn modelId="{8D4C449C-41BF-4730-A074-7E269608B7A5}" type="presParOf" srcId="{BE39A2D8-BD9D-4132-B62B-831AB5D6ED05}" destId="{2978218D-B348-4E8B-9F9F-E3B28917DA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ABE9811-AAE8-4B35-B48C-5CFA1BC527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9FA7640-4AD8-49A1-A304-E63633120B1C}">
      <dgm:prSet/>
      <dgm:spPr/>
      <dgm:t>
        <a:bodyPr/>
        <a:lstStyle/>
        <a:p>
          <a:pPr rtl="0"/>
          <a:r>
            <a:rPr lang="el-GR" dirty="0"/>
            <a:t>Η πολύτιμη προσφορά των εθελοντών συνέβαλλε καθοριστικά στην παροχή υψηλού επιπέδου υπηρεσίες προς τους συμπολίτες μας</a:t>
          </a:r>
          <a:r>
            <a:rPr lang="en-US" dirty="0"/>
            <a:t>.</a:t>
          </a:r>
          <a:r>
            <a:rPr lang="el-GR" dirty="0"/>
            <a:t> Ενδεικτικά αναφέρουμε</a:t>
          </a:r>
          <a:r>
            <a:rPr lang="en-US" dirty="0"/>
            <a:t>:</a:t>
          </a:r>
          <a:endParaRPr lang="el-GR" dirty="0"/>
        </a:p>
      </dgm:t>
    </dgm:pt>
    <dgm:pt modelId="{D960980F-5CF2-484D-BCB9-1661F7CE8FBC}" type="parTrans" cxnId="{D86F4743-66C4-4856-A518-7CFA8C9276BC}">
      <dgm:prSet/>
      <dgm:spPr/>
      <dgm:t>
        <a:bodyPr/>
        <a:lstStyle/>
        <a:p>
          <a:endParaRPr lang="el-GR"/>
        </a:p>
      </dgm:t>
    </dgm:pt>
    <dgm:pt modelId="{DB0A2D1C-3C29-4812-B833-07C5A504C35F}" type="sibTrans" cxnId="{D86F4743-66C4-4856-A518-7CFA8C9276BC}">
      <dgm:prSet/>
      <dgm:spPr/>
      <dgm:t>
        <a:bodyPr/>
        <a:lstStyle/>
        <a:p>
          <a:endParaRPr lang="el-GR"/>
        </a:p>
      </dgm:t>
    </dgm:pt>
    <dgm:pt modelId="{8F395D3A-8178-411B-A3E6-C3287DAA9228}">
      <dgm:prSet/>
      <dgm:spPr/>
      <dgm:t>
        <a:bodyPr/>
        <a:lstStyle/>
        <a:p>
          <a:pPr rtl="0"/>
          <a:r>
            <a:rPr lang="el-GR" dirty="0"/>
            <a:t>Ερυθρός Σταυρός, ΕΣΥΝ, Πυροσβεστική-ΕΜΑΚ, Φιλοζωική, τους γιατρούς του Πανεπιστημιακού Νοσοκομείου του Ρίου, Καραμανδάνειου, ΠΕΔΔΥ, τον ΣΕΓΑΣ, τον Ιστιοπλοϊκό  Όμιλο «ΙΑΣΩΝ», το χορευτικό του Δήμου </a:t>
          </a:r>
          <a:r>
            <a:rPr lang="el-GR" dirty="0" err="1"/>
            <a:t>Πατρέων</a:t>
          </a:r>
          <a:r>
            <a:rPr lang="el-GR" dirty="0"/>
            <a:t>, το Πάρκο Εκπαιδευτικών Δράσεων αλλά και πολλούς συμπολίτες μας που ανέλαβαν να εκπονήσουν διάφορα εκπαιδευτικά και ψυχαγωγικά προγράμματα.</a:t>
          </a:r>
        </a:p>
      </dgm:t>
    </dgm:pt>
    <dgm:pt modelId="{B2BC9ABA-8886-4375-8939-77B8E1914F1C}" type="parTrans" cxnId="{EBBD5714-B03B-4E86-832B-AF2D6523F8B7}">
      <dgm:prSet/>
      <dgm:spPr/>
      <dgm:t>
        <a:bodyPr/>
        <a:lstStyle/>
        <a:p>
          <a:endParaRPr lang="el-GR"/>
        </a:p>
      </dgm:t>
    </dgm:pt>
    <dgm:pt modelId="{C142F1CD-FB5D-48F6-85C6-F4FB9E9C0B7D}" type="sibTrans" cxnId="{EBBD5714-B03B-4E86-832B-AF2D6523F8B7}">
      <dgm:prSet/>
      <dgm:spPr/>
      <dgm:t>
        <a:bodyPr/>
        <a:lstStyle/>
        <a:p>
          <a:endParaRPr lang="el-GR"/>
        </a:p>
      </dgm:t>
    </dgm:pt>
    <dgm:pt modelId="{2A96E71F-3416-4BF1-A66B-88D24D59020D}" type="pres">
      <dgm:prSet presAssocID="{BABE9811-AAE8-4B35-B48C-5CFA1BC527C7}" presName="linear" presStyleCnt="0">
        <dgm:presLayoutVars>
          <dgm:animLvl val="lvl"/>
          <dgm:resizeHandles val="exact"/>
        </dgm:presLayoutVars>
      </dgm:prSet>
      <dgm:spPr/>
    </dgm:pt>
    <dgm:pt modelId="{B7E64929-7F04-4E9F-9B6F-7F9A4ADFDBCB}" type="pres">
      <dgm:prSet presAssocID="{49FA7640-4AD8-49A1-A304-E63633120B1C}" presName="parentText" presStyleLbl="node1" presStyleIdx="0" presStyleCnt="2" custScaleY="100572">
        <dgm:presLayoutVars>
          <dgm:chMax val="0"/>
          <dgm:bulletEnabled val="1"/>
        </dgm:presLayoutVars>
      </dgm:prSet>
      <dgm:spPr/>
    </dgm:pt>
    <dgm:pt modelId="{83CE1CE8-34DE-459D-A645-5C8C845011D1}" type="pres">
      <dgm:prSet presAssocID="{DB0A2D1C-3C29-4812-B833-07C5A504C35F}" presName="spacer" presStyleCnt="0"/>
      <dgm:spPr/>
    </dgm:pt>
    <dgm:pt modelId="{1F1F4B36-306E-42A4-B356-FCFE38DE28F7}" type="pres">
      <dgm:prSet presAssocID="{8F395D3A-8178-411B-A3E6-C3287DAA922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BBD5714-B03B-4E86-832B-AF2D6523F8B7}" srcId="{BABE9811-AAE8-4B35-B48C-5CFA1BC527C7}" destId="{8F395D3A-8178-411B-A3E6-C3287DAA9228}" srcOrd="1" destOrd="0" parTransId="{B2BC9ABA-8886-4375-8939-77B8E1914F1C}" sibTransId="{C142F1CD-FB5D-48F6-85C6-F4FB9E9C0B7D}"/>
    <dgm:cxn modelId="{57CF4336-4C46-4D91-B554-D184F5323897}" type="presOf" srcId="{8F395D3A-8178-411B-A3E6-C3287DAA9228}" destId="{1F1F4B36-306E-42A4-B356-FCFE38DE28F7}" srcOrd="0" destOrd="0" presId="urn:microsoft.com/office/officeart/2005/8/layout/vList2"/>
    <dgm:cxn modelId="{D86F4743-66C4-4856-A518-7CFA8C9276BC}" srcId="{BABE9811-AAE8-4B35-B48C-5CFA1BC527C7}" destId="{49FA7640-4AD8-49A1-A304-E63633120B1C}" srcOrd="0" destOrd="0" parTransId="{D960980F-5CF2-484D-BCB9-1661F7CE8FBC}" sibTransId="{DB0A2D1C-3C29-4812-B833-07C5A504C35F}"/>
    <dgm:cxn modelId="{860882AD-3D06-4712-A996-063BA57D4E95}" type="presOf" srcId="{BABE9811-AAE8-4B35-B48C-5CFA1BC527C7}" destId="{2A96E71F-3416-4BF1-A66B-88D24D59020D}" srcOrd="0" destOrd="0" presId="urn:microsoft.com/office/officeart/2005/8/layout/vList2"/>
    <dgm:cxn modelId="{813CF9B4-4ACF-4293-8BE9-C261DE395631}" type="presOf" srcId="{49FA7640-4AD8-49A1-A304-E63633120B1C}" destId="{B7E64929-7F04-4E9F-9B6F-7F9A4ADFDBCB}" srcOrd="0" destOrd="0" presId="urn:microsoft.com/office/officeart/2005/8/layout/vList2"/>
    <dgm:cxn modelId="{4A15FFA1-494A-4CFA-8982-5F7A885247F4}" type="presParOf" srcId="{2A96E71F-3416-4BF1-A66B-88D24D59020D}" destId="{B7E64929-7F04-4E9F-9B6F-7F9A4ADFDBCB}" srcOrd="0" destOrd="0" presId="urn:microsoft.com/office/officeart/2005/8/layout/vList2"/>
    <dgm:cxn modelId="{23AD5028-69E5-4DDB-B1C4-079D8CC35650}" type="presParOf" srcId="{2A96E71F-3416-4BF1-A66B-88D24D59020D}" destId="{83CE1CE8-34DE-459D-A645-5C8C845011D1}" srcOrd="1" destOrd="0" presId="urn:microsoft.com/office/officeart/2005/8/layout/vList2"/>
    <dgm:cxn modelId="{E5B96516-B803-451B-BF4E-A99903D28773}" type="presParOf" srcId="{2A96E71F-3416-4BF1-A66B-88D24D59020D}" destId="{1F1F4B36-306E-42A4-B356-FCFE38DE28F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7A3824-9851-407F-AC64-D3313044EA2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7B33D0E-C804-4734-9163-4BB88E294F06}">
      <dgm:prSet custT="1"/>
      <dgm:spPr/>
      <dgm:t>
        <a:bodyPr/>
        <a:lstStyle/>
        <a:p>
          <a:pPr rtl="0"/>
          <a:r>
            <a:rPr lang="el-GR" sz="1000" b="1" dirty="0"/>
            <a:t>ΥΛΙΚΟΤΕΧΝΙΚΟΣ </a:t>
          </a:r>
          <a:r>
            <a:rPr lang="el-GR" sz="1400" b="1" dirty="0"/>
            <a:t>ΕΞΟΠΛΙΣΜΟΣ</a:t>
          </a:r>
          <a:r>
            <a:rPr lang="el-GR" sz="1000" b="1" dirty="0"/>
            <a:t> ΚΑΙ ΕΚΣΥΓΧΡΟΝΙΣΜΟΣ ΕΓΚΑΤΑΣΤΑΣΕΩΝ</a:t>
          </a:r>
          <a:endParaRPr lang="el-GR" sz="1000" dirty="0"/>
        </a:p>
      </dgm:t>
    </dgm:pt>
    <dgm:pt modelId="{A90FA1AD-40A1-4A74-8533-DE7FF3F6A923}" type="parTrans" cxnId="{60E586C5-DCC0-4075-9E45-4F3004DDC6AC}">
      <dgm:prSet/>
      <dgm:spPr/>
      <dgm:t>
        <a:bodyPr/>
        <a:lstStyle/>
        <a:p>
          <a:endParaRPr lang="el-GR"/>
        </a:p>
      </dgm:t>
    </dgm:pt>
    <dgm:pt modelId="{1351A70E-70A4-4C0A-A94E-49F403EA3851}" type="sibTrans" cxnId="{60E586C5-DCC0-4075-9E45-4F3004DDC6AC}">
      <dgm:prSet/>
      <dgm:spPr/>
      <dgm:t>
        <a:bodyPr/>
        <a:lstStyle/>
        <a:p>
          <a:endParaRPr lang="el-GR"/>
        </a:p>
      </dgm:t>
    </dgm:pt>
    <dgm:pt modelId="{A1C455EB-15CA-43BC-9D92-FB3AF5432ED1}">
      <dgm:prSet/>
      <dgm:spPr/>
      <dgm:t>
        <a:bodyPr/>
        <a:lstStyle/>
        <a:p>
          <a:pPr rtl="0"/>
          <a:r>
            <a:rPr lang="el-GR" b="1" dirty="0"/>
            <a:t>αγορά και προμήθεια ηλεκτρικών  ειδών</a:t>
          </a:r>
        </a:p>
      </dgm:t>
    </dgm:pt>
    <dgm:pt modelId="{48EDC04C-ECC3-4A01-A2F0-DF61C8C05AB8}" type="parTrans" cxnId="{14ECCCED-A5C9-45FD-9313-D55F6DD1C10E}">
      <dgm:prSet/>
      <dgm:spPr/>
      <dgm:t>
        <a:bodyPr/>
        <a:lstStyle/>
        <a:p>
          <a:endParaRPr lang="el-GR"/>
        </a:p>
      </dgm:t>
    </dgm:pt>
    <dgm:pt modelId="{AEDA48E1-CC51-4284-9F02-3A97D952033A}" type="sibTrans" cxnId="{14ECCCED-A5C9-45FD-9313-D55F6DD1C10E}">
      <dgm:prSet/>
      <dgm:spPr/>
      <dgm:t>
        <a:bodyPr/>
        <a:lstStyle/>
        <a:p>
          <a:endParaRPr lang="el-GR"/>
        </a:p>
      </dgm:t>
    </dgm:pt>
    <dgm:pt modelId="{5B06FED8-1E54-476C-B447-9A9F63A8B0DA}">
      <dgm:prSet/>
      <dgm:spPr/>
      <dgm:t>
        <a:bodyPr/>
        <a:lstStyle/>
        <a:p>
          <a:pPr rtl="0"/>
          <a:r>
            <a:rPr lang="el-GR" b="1" dirty="0"/>
            <a:t>μηχανών γραφείου </a:t>
          </a:r>
        </a:p>
      </dgm:t>
    </dgm:pt>
    <dgm:pt modelId="{B5681C15-03B8-4376-810F-E81A4EB98429}" type="parTrans" cxnId="{B9AA5372-EB52-41BE-9BE5-01B9F61559B2}">
      <dgm:prSet/>
      <dgm:spPr/>
      <dgm:t>
        <a:bodyPr/>
        <a:lstStyle/>
        <a:p>
          <a:endParaRPr lang="el-GR"/>
        </a:p>
      </dgm:t>
    </dgm:pt>
    <dgm:pt modelId="{569C9570-CD5E-4100-BA88-E7C53D5E8C4E}" type="sibTrans" cxnId="{B9AA5372-EB52-41BE-9BE5-01B9F61559B2}">
      <dgm:prSet/>
      <dgm:spPr/>
      <dgm:t>
        <a:bodyPr/>
        <a:lstStyle/>
        <a:p>
          <a:endParaRPr lang="el-GR"/>
        </a:p>
      </dgm:t>
    </dgm:pt>
    <dgm:pt modelId="{94F27825-535D-4503-B542-45D54C5769CF}">
      <dgm:prSet/>
      <dgm:spPr/>
      <dgm:t>
        <a:bodyPr/>
        <a:lstStyle/>
        <a:p>
          <a:pPr rtl="0"/>
          <a:r>
            <a:rPr lang="el-GR" b="1"/>
            <a:t>ιματισμού </a:t>
          </a:r>
        </a:p>
      </dgm:t>
    </dgm:pt>
    <dgm:pt modelId="{7C11A911-C4C5-4C89-944B-34F9CE0FAF4F}" type="parTrans" cxnId="{3E0C3163-D25E-4A54-B722-A230B4B35377}">
      <dgm:prSet/>
      <dgm:spPr/>
      <dgm:t>
        <a:bodyPr/>
        <a:lstStyle/>
        <a:p>
          <a:endParaRPr lang="el-GR"/>
        </a:p>
      </dgm:t>
    </dgm:pt>
    <dgm:pt modelId="{C06F7EDB-8118-4176-9168-2121A109A053}" type="sibTrans" cxnId="{3E0C3163-D25E-4A54-B722-A230B4B35377}">
      <dgm:prSet/>
      <dgm:spPr/>
      <dgm:t>
        <a:bodyPr/>
        <a:lstStyle/>
        <a:p>
          <a:endParaRPr lang="el-GR"/>
        </a:p>
      </dgm:t>
    </dgm:pt>
    <dgm:pt modelId="{766B3637-E60D-4E2D-8488-346B38705570}">
      <dgm:prSet/>
      <dgm:spPr/>
      <dgm:t>
        <a:bodyPr/>
        <a:lstStyle/>
        <a:p>
          <a:pPr rtl="0"/>
          <a:r>
            <a:rPr lang="el-GR" b="1" dirty="0"/>
            <a:t>μηχανήματων ψύξης- θέρμανσης</a:t>
          </a:r>
        </a:p>
      </dgm:t>
    </dgm:pt>
    <dgm:pt modelId="{1914DDE4-D2A3-4676-8D86-5C8A20402BA7}" type="parTrans" cxnId="{B68447E1-6F4D-4DC6-B457-A41916023A7D}">
      <dgm:prSet/>
      <dgm:spPr/>
      <dgm:t>
        <a:bodyPr/>
        <a:lstStyle/>
        <a:p>
          <a:endParaRPr lang="el-GR"/>
        </a:p>
      </dgm:t>
    </dgm:pt>
    <dgm:pt modelId="{5C5F7DC8-1756-4434-A8E9-0A6952446AD6}" type="sibTrans" cxnId="{B68447E1-6F4D-4DC6-B457-A41916023A7D}">
      <dgm:prSet/>
      <dgm:spPr/>
      <dgm:t>
        <a:bodyPr/>
        <a:lstStyle/>
        <a:p>
          <a:endParaRPr lang="el-GR"/>
        </a:p>
      </dgm:t>
    </dgm:pt>
    <dgm:pt modelId="{D3796E16-4B33-4AC8-9B77-224263A33CC5}">
      <dgm:prSet/>
      <dgm:spPr/>
      <dgm:t>
        <a:bodyPr/>
        <a:lstStyle/>
        <a:p>
          <a:pPr rtl="0"/>
          <a:r>
            <a:rPr lang="el-GR" b="1" dirty="0"/>
            <a:t>έργα υποδομής </a:t>
          </a:r>
        </a:p>
      </dgm:t>
    </dgm:pt>
    <dgm:pt modelId="{F523A1BB-FA02-4F54-9E58-F06005DCBCE2}" type="parTrans" cxnId="{987F8B97-8BA4-438C-A335-1A37A419BE5C}">
      <dgm:prSet/>
      <dgm:spPr/>
      <dgm:t>
        <a:bodyPr/>
        <a:lstStyle/>
        <a:p>
          <a:endParaRPr lang="el-GR"/>
        </a:p>
      </dgm:t>
    </dgm:pt>
    <dgm:pt modelId="{980F3E9D-AA15-480D-9EE1-15A875C72321}" type="sibTrans" cxnId="{987F8B97-8BA4-438C-A335-1A37A419BE5C}">
      <dgm:prSet/>
      <dgm:spPr/>
      <dgm:t>
        <a:bodyPr/>
        <a:lstStyle/>
        <a:p>
          <a:endParaRPr lang="el-GR"/>
        </a:p>
      </dgm:t>
    </dgm:pt>
    <dgm:pt modelId="{A4834437-8609-4F78-B641-B6C5457579D5}">
      <dgm:prSet/>
      <dgm:spPr/>
      <dgm:t>
        <a:bodyPr/>
        <a:lstStyle/>
        <a:p>
          <a:pPr rtl="0"/>
          <a:r>
            <a:rPr lang="el-GR" b="1"/>
            <a:t>ΑΝΘΡΩΠΙΝΟ ΔΥΝΑΜΙΚΟ</a:t>
          </a:r>
          <a:endParaRPr lang="el-GR"/>
        </a:p>
      </dgm:t>
    </dgm:pt>
    <dgm:pt modelId="{150E84C3-DF58-49DC-8FFF-1A9285DF3BD0}" type="parTrans" cxnId="{71B3D5D6-30E1-4E1A-A79F-027825270837}">
      <dgm:prSet/>
      <dgm:spPr/>
      <dgm:t>
        <a:bodyPr/>
        <a:lstStyle/>
        <a:p>
          <a:endParaRPr lang="el-GR"/>
        </a:p>
      </dgm:t>
    </dgm:pt>
    <dgm:pt modelId="{997E6FB9-7F76-4CBD-9C02-EC78F0FC6E62}" type="sibTrans" cxnId="{71B3D5D6-30E1-4E1A-A79F-027825270837}">
      <dgm:prSet/>
      <dgm:spPr/>
      <dgm:t>
        <a:bodyPr/>
        <a:lstStyle/>
        <a:p>
          <a:endParaRPr lang="el-GR"/>
        </a:p>
      </dgm:t>
    </dgm:pt>
    <dgm:pt modelId="{7AAF993B-1EA8-474E-B3B6-E6C6AE94EE62}">
      <dgm:prSet/>
      <dgm:spPr/>
      <dgm:t>
        <a:bodyPr/>
        <a:lstStyle/>
        <a:p>
          <a:pPr rtl="0"/>
          <a:r>
            <a:rPr lang="el-GR" b="1" dirty="0"/>
            <a:t>Πρόσληψη δύο (2) ατόμων  (μέσω επιχειρησιακού προγράμματος: Εναρμόνιση Οικογενειακής  &amp; Επαγγελματικής ζωής.)</a:t>
          </a:r>
        </a:p>
      </dgm:t>
    </dgm:pt>
    <dgm:pt modelId="{4C9038BC-961E-4898-9236-B29213D793C7}" type="parTrans" cxnId="{7AE3B8B6-E816-405E-BEB3-EE309DCB6D97}">
      <dgm:prSet/>
      <dgm:spPr/>
      <dgm:t>
        <a:bodyPr/>
        <a:lstStyle/>
        <a:p>
          <a:endParaRPr lang="el-GR"/>
        </a:p>
      </dgm:t>
    </dgm:pt>
    <dgm:pt modelId="{514DA755-F8E5-49D2-977A-B1BFF71FE1BA}" type="sibTrans" cxnId="{7AE3B8B6-E816-405E-BEB3-EE309DCB6D97}">
      <dgm:prSet/>
      <dgm:spPr/>
      <dgm:t>
        <a:bodyPr/>
        <a:lstStyle/>
        <a:p>
          <a:endParaRPr lang="el-GR"/>
        </a:p>
      </dgm:t>
    </dgm:pt>
    <dgm:pt modelId="{F0CA6851-C42B-4A6A-905F-7893D98F8FDB}">
      <dgm:prSet custT="1"/>
      <dgm:spPr/>
      <dgm:t>
        <a:bodyPr/>
        <a:lstStyle/>
        <a:p>
          <a:pPr rtl="0"/>
          <a:r>
            <a:rPr lang="el-GR" sz="1200" b="1"/>
            <a:t>ΑΔΕΙΕΣ ΙΔΡΥΣΗΣ &amp; ΛΕΙΤΟΥΡΓΙΑΣ</a:t>
          </a:r>
          <a:endParaRPr lang="el-GR" sz="1200" b="1" dirty="0"/>
        </a:p>
      </dgm:t>
    </dgm:pt>
    <dgm:pt modelId="{D68BD353-06DC-471E-AAD1-89BFE8A29677}" type="parTrans" cxnId="{38B90240-E8D1-4DE7-97BB-513BDFA38D24}">
      <dgm:prSet/>
      <dgm:spPr/>
      <dgm:t>
        <a:bodyPr/>
        <a:lstStyle/>
        <a:p>
          <a:endParaRPr lang="el-GR"/>
        </a:p>
      </dgm:t>
    </dgm:pt>
    <dgm:pt modelId="{4ACFD4B2-A02C-4671-B393-3FEFFE60C076}" type="sibTrans" cxnId="{38B90240-E8D1-4DE7-97BB-513BDFA38D24}">
      <dgm:prSet/>
      <dgm:spPr/>
      <dgm:t>
        <a:bodyPr/>
        <a:lstStyle/>
        <a:p>
          <a:endParaRPr lang="el-GR"/>
        </a:p>
      </dgm:t>
    </dgm:pt>
    <dgm:pt modelId="{309080EE-8C5C-462E-873B-70EBCD385A9C}">
      <dgm:prSet/>
      <dgm:spPr/>
      <dgm:t>
        <a:bodyPr/>
        <a:lstStyle/>
        <a:p>
          <a:pPr rtl="0"/>
          <a:endParaRPr lang="el-GR" dirty="0"/>
        </a:p>
      </dgm:t>
    </dgm:pt>
    <dgm:pt modelId="{B4FB1355-A26E-4E09-BCA4-AA91D0AF4AA0}" type="parTrans" cxnId="{C4DB6601-4B26-4791-A564-B179C447440B}">
      <dgm:prSet/>
      <dgm:spPr/>
      <dgm:t>
        <a:bodyPr/>
        <a:lstStyle/>
        <a:p>
          <a:endParaRPr lang="el-GR"/>
        </a:p>
      </dgm:t>
    </dgm:pt>
    <dgm:pt modelId="{8E8D2983-9089-402F-AF71-457DFA233D82}" type="sibTrans" cxnId="{C4DB6601-4B26-4791-A564-B179C447440B}">
      <dgm:prSet/>
      <dgm:spPr/>
      <dgm:t>
        <a:bodyPr/>
        <a:lstStyle/>
        <a:p>
          <a:endParaRPr lang="el-GR"/>
        </a:p>
      </dgm:t>
    </dgm:pt>
    <dgm:pt modelId="{9FA52DF5-B17B-47AA-AAA2-2AF85C118914}">
      <dgm:prSet/>
      <dgm:spPr/>
      <dgm:t>
        <a:bodyPr/>
        <a:lstStyle/>
        <a:p>
          <a:pPr rtl="0"/>
          <a:r>
            <a:rPr lang="el-GR" b="1" dirty="0"/>
            <a:t>Τροποποίηση αδειών ίδρυσης &amp; λειτουργίας των υπαρχόντων ΚΔΑΠ ως προς το ωράριο λειτουργίας τους (αύξηση κατά 133.850 € των εισερχομένων εσόδων μέσω επιχειρησιακού προγράμματος: Εναρμόνιση Οικογενειακής  &amp; Επαγγελματικής ζωής)</a:t>
          </a:r>
        </a:p>
      </dgm:t>
    </dgm:pt>
    <dgm:pt modelId="{CAFF7AC7-055F-40C4-9333-CDAB4D13E102}" type="parTrans" cxnId="{88D6A879-5837-4365-88B9-47F7517BC583}">
      <dgm:prSet/>
      <dgm:spPr/>
      <dgm:t>
        <a:bodyPr/>
        <a:lstStyle/>
        <a:p>
          <a:endParaRPr lang="el-GR"/>
        </a:p>
      </dgm:t>
    </dgm:pt>
    <dgm:pt modelId="{4497DBD2-3601-46E7-A82D-5BF588CD06A1}" type="sibTrans" cxnId="{88D6A879-5837-4365-88B9-47F7517BC583}">
      <dgm:prSet/>
      <dgm:spPr/>
      <dgm:t>
        <a:bodyPr/>
        <a:lstStyle/>
        <a:p>
          <a:endParaRPr lang="el-GR"/>
        </a:p>
      </dgm:t>
    </dgm:pt>
    <dgm:pt modelId="{8468750A-A895-4939-BDC0-8AC37EB80CA0}" type="pres">
      <dgm:prSet presAssocID="{B97A3824-9851-407F-AC64-D3313044EA28}" presName="linearFlow" presStyleCnt="0">
        <dgm:presLayoutVars>
          <dgm:dir/>
          <dgm:animLvl val="lvl"/>
          <dgm:resizeHandles val="exact"/>
        </dgm:presLayoutVars>
      </dgm:prSet>
      <dgm:spPr/>
    </dgm:pt>
    <dgm:pt modelId="{4E930C81-5604-48BC-BE98-15218B910BB4}" type="pres">
      <dgm:prSet presAssocID="{F0CA6851-C42B-4A6A-905F-7893D98F8FDB}" presName="composite" presStyleCnt="0"/>
      <dgm:spPr/>
    </dgm:pt>
    <dgm:pt modelId="{4BF15274-1D2D-4CDF-B65F-4A914E2BAEF4}" type="pres">
      <dgm:prSet presAssocID="{F0CA6851-C42B-4A6A-905F-7893D98F8FDB}" presName="parentText" presStyleLbl="alignNode1" presStyleIdx="0" presStyleCnt="3" custLinFactNeighborY="0">
        <dgm:presLayoutVars>
          <dgm:chMax val="1"/>
          <dgm:bulletEnabled val="1"/>
        </dgm:presLayoutVars>
      </dgm:prSet>
      <dgm:spPr/>
    </dgm:pt>
    <dgm:pt modelId="{B0EEE8DA-D3DE-426E-8928-9D2BA2A2BDDC}" type="pres">
      <dgm:prSet presAssocID="{F0CA6851-C42B-4A6A-905F-7893D98F8FDB}" presName="descendantText" presStyleLbl="alignAcc1" presStyleIdx="0" presStyleCnt="3">
        <dgm:presLayoutVars>
          <dgm:bulletEnabled val="1"/>
        </dgm:presLayoutVars>
      </dgm:prSet>
      <dgm:spPr/>
    </dgm:pt>
    <dgm:pt modelId="{159F760E-9C7D-40FE-93D3-0EE874A31DA1}" type="pres">
      <dgm:prSet presAssocID="{4ACFD4B2-A02C-4671-B393-3FEFFE60C076}" presName="sp" presStyleCnt="0"/>
      <dgm:spPr/>
    </dgm:pt>
    <dgm:pt modelId="{39401FE9-87CB-4231-AF95-41FA2277B6BC}" type="pres">
      <dgm:prSet presAssocID="{27B33D0E-C804-4734-9163-4BB88E294F06}" presName="composite" presStyleCnt="0"/>
      <dgm:spPr/>
    </dgm:pt>
    <dgm:pt modelId="{9C077E11-60CE-4AC1-9B6B-E537ACA6DCFC}" type="pres">
      <dgm:prSet presAssocID="{27B33D0E-C804-4734-9163-4BB88E294F0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713D2CE-2CFE-4A74-A04A-3829814CCCCA}" type="pres">
      <dgm:prSet presAssocID="{27B33D0E-C804-4734-9163-4BB88E294F06}" presName="descendantText" presStyleLbl="alignAcc1" presStyleIdx="1" presStyleCnt="3">
        <dgm:presLayoutVars>
          <dgm:bulletEnabled val="1"/>
        </dgm:presLayoutVars>
      </dgm:prSet>
      <dgm:spPr/>
    </dgm:pt>
    <dgm:pt modelId="{7F14069F-9E4C-4E88-AC4E-24E88F8136B8}" type="pres">
      <dgm:prSet presAssocID="{1351A70E-70A4-4C0A-A94E-49F403EA3851}" presName="sp" presStyleCnt="0"/>
      <dgm:spPr/>
    </dgm:pt>
    <dgm:pt modelId="{724C0C62-CEDC-4AD3-B7CC-992866793772}" type="pres">
      <dgm:prSet presAssocID="{A4834437-8609-4F78-B641-B6C5457579D5}" presName="composite" presStyleCnt="0"/>
      <dgm:spPr/>
    </dgm:pt>
    <dgm:pt modelId="{1A1BACC6-70E8-43A8-A556-6C8C5BEBD6A6}" type="pres">
      <dgm:prSet presAssocID="{A4834437-8609-4F78-B641-B6C5457579D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C233AD4C-8313-414F-9F6C-CD366E4CC778}" type="pres">
      <dgm:prSet presAssocID="{A4834437-8609-4F78-B641-B6C5457579D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C4DB6601-4B26-4791-A564-B179C447440B}" srcId="{F0CA6851-C42B-4A6A-905F-7893D98F8FDB}" destId="{309080EE-8C5C-462E-873B-70EBCD385A9C}" srcOrd="0" destOrd="0" parTransId="{B4FB1355-A26E-4E09-BCA4-AA91D0AF4AA0}" sibTransId="{8E8D2983-9089-402F-AF71-457DFA233D82}"/>
    <dgm:cxn modelId="{38B90240-E8D1-4DE7-97BB-513BDFA38D24}" srcId="{B97A3824-9851-407F-AC64-D3313044EA28}" destId="{F0CA6851-C42B-4A6A-905F-7893D98F8FDB}" srcOrd="0" destOrd="0" parTransId="{D68BD353-06DC-471E-AAD1-89BFE8A29677}" sibTransId="{4ACFD4B2-A02C-4671-B393-3FEFFE60C076}"/>
    <dgm:cxn modelId="{3E0C3163-D25E-4A54-B722-A230B4B35377}" srcId="{27B33D0E-C804-4734-9163-4BB88E294F06}" destId="{94F27825-535D-4503-B542-45D54C5769CF}" srcOrd="2" destOrd="0" parTransId="{7C11A911-C4C5-4C89-944B-34F9CE0FAF4F}" sibTransId="{C06F7EDB-8118-4176-9168-2121A109A053}"/>
    <dgm:cxn modelId="{DAA5AB43-4FB7-468B-A4B3-3CD2E1F440C8}" type="presOf" srcId="{309080EE-8C5C-462E-873B-70EBCD385A9C}" destId="{B0EEE8DA-D3DE-426E-8928-9D2BA2A2BDDC}" srcOrd="0" destOrd="0" presId="urn:microsoft.com/office/officeart/2005/8/layout/chevron2"/>
    <dgm:cxn modelId="{EF6F0E64-6568-4BC0-AF4E-80F3A52D38D6}" type="presOf" srcId="{5B06FED8-1E54-476C-B447-9A9F63A8B0DA}" destId="{E713D2CE-2CFE-4A74-A04A-3829814CCCCA}" srcOrd="0" destOrd="1" presId="urn:microsoft.com/office/officeart/2005/8/layout/chevron2"/>
    <dgm:cxn modelId="{7EA65052-64FA-43F7-8405-DD459E0E5A24}" type="presOf" srcId="{A1C455EB-15CA-43BC-9D92-FB3AF5432ED1}" destId="{E713D2CE-2CFE-4A74-A04A-3829814CCCCA}" srcOrd="0" destOrd="0" presId="urn:microsoft.com/office/officeart/2005/8/layout/chevron2"/>
    <dgm:cxn modelId="{B9AA5372-EB52-41BE-9BE5-01B9F61559B2}" srcId="{27B33D0E-C804-4734-9163-4BB88E294F06}" destId="{5B06FED8-1E54-476C-B447-9A9F63A8B0DA}" srcOrd="1" destOrd="0" parTransId="{B5681C15-03B8-4376-810F-E81A4EB98429}" sibTransId="{569C9570-CD5E-4100-BA88-E7C53D5E8C4E}"/>
    <dgm:cxn modelId="{E36CB055-6D0F-4BAB-BABC-86AA3614BE52}" type="presOf" srcId="{766B3637-E60D-4E2D-8488-346B38705570}" destId="{E713D2CE-2CFE-4A74-A04A-3829814CCCCA}" srcOrd="0" destOrd="3" presId="urn:microsoft.com/office/officeart/2005/8/layout/chevron2"/>
    <dgm:cxn modelId="{88D6A879-5837-4365-88B9-47F7517BC583}" srcId="{309080EE-8C5C-462E-873B-70EBCD385A9C}" destId="{9FA52DF5-B17B-47AA-AAA2-2AF85C118914}" srcOrd="0" destOrd="0" parTransId="{CAFF7AC7-055F-40C4-9333-CDAB4D13E102}" sibTransId="{4497DBD2-3601-46E7-A82D-5BF588CD06A1}"/>
    <dgm:cxn modelId="{AE8B3880-6E03-42DA-A4FF-8CF484170BB3}" type="presOf" srcId="{27B33D0E-C804-4734-9163-4BB88E294F06}" destId="{9C077E11-60CE-4AC1-9B6B-E537ACA6DCFC}" srcOrd="0" destOrd="0" presId="urn:microsoft.com/office/officeart/2005/8/layout/chevron2"/>
    <dgm:cxn modelId="{06FCC08D-7556-4AF2-A631-38DDDE32DA19}" type="presOf" srcId="{D3796E16-4B33-4AC8-9B77-224263A33CC5}" destId="{E713D2CE-2CFE-4A74-A04A-3829814CCCCA}" srcOrd="0" destOrd="4" presId="urn:microsoft.com/office/officeart/2005/8/layout/chevron2"/>
    <dgm:cxn modelId="{F67DD593-44D1-4223-BD2C-AFAC3F504137}" type="presOf" srcId="{A4834437-8609-4F78-B641-B6C5457579D5}" destId="{1A1BACC6-70E8-43A8-A556-6C8C5BEBD6A6}" srcOrd="0" destOrd="0" presId="urn:microsoft.com/office/officeart/2005/8/layout/chevron2"/>
    <dgm:cxn modelId="{8BDEF393-D695-4466-81B0-285BAF89EA1E}" type="presOf" srcId="{B97A3824-9851-407F-AC64-D3313044EA28}" destId="{8468750A-A895-4939-BDC0-8AC37EB80CA0}" srcOrd="0" destOrd="0" presId="urn:microsoft.com/office/officeart/2005/8/layout/chevron2"/>
    <dgm:cxn modelId="{987F8B97-8BA4-438C-A335-1A37A419BE5C}" srcId="{27B33D0E-C804-4734-9163-4BB88E294F06}" destId="{D3796E16-4B33-4AC8-9B77-224263A33CC5}" srcOrd="4" destOrd="0" parTransId="{F523A1BB-FA02-4F54-9E58-F06005DCBCE2}" sibTransId="{980F3E9D-AA15-480D-9EE1-15A875C72321}"/>
    <dgm:cxn modelId="{1F1F53A2-15DF-49DE-B5BC-0EB20E0D1B2F}" type="presOf" srcId="{9FA52DF5-B17B-47AA-AAA2-2AF85C118914}" destId="{B0EEE8DA-D3DE-426E-8928-9D2BA2A2BDDC}" srcOrd="0" destOrd="1" presId="urn:microsoft.com/office/officeart/2005/8/layout/chevron2"/>
    <dgm:cxn modelId="{D2CF6CB5-6831-4AAD-9784-0A3F05C40350}" type="presOf" srcId="{F0CA6851-C42B-4A6A-905F-7893D98F8FDB}" destId="{4BF15274-1D2D-4CDF-B65F-4A914E2BAEF4}" srcOrd="0" destOrd="0" presId="urn:microsoft.com/office/officeart/2005/8/layout/chevron2"/>
    <dgm:cxn modelId="{7AE3B8B6-E816-405E-BEB3-EE309DCB6D97}" srcId="{A4834437-8609-4F78-B641-B6C5457579D5}" destId="{7AAF993B-1EA8-474E-B3B6-E6C6AE94EE62}" srcOrd="0" destOrd="0" parTransId="{4C9038BC-961E-4898-9236-B29213D793C7}" sibTransId="{514DA755-F8E5-49D2-977A-B1BFF71FE1BA}"/>
    <dgm:cxn modelId="{60E586C5-DCC0-4075-9E45-4F3004DDC6AC}" srcId="{B97A3824-9851-407F-AC64-D3313044EA28}" destId="{27B33D0E-C804-4734-9163-4BB88E294F06}" srcOrd="1" destOrd="0" parTransId="{A90FA1AD-40A1-4A74-8533-DE7FF3F6A923}" sibTransId="{1351A70E-70A4-4C0A-A94E-49F403EA3851}"/>
    <dgm:cxn modelId="{DD7F8FC8-8516-4C9B-A690-6C1A18F9C217}" type="presOf" srcId="{94F27825-535D-4503-B542-45D54C5769CF}" destId="{E713D2CE-2CFE-4A74-A04A-3829814CCCCA}" srcOrd="0" destOrd="2" presId="urn:microsoft.com/office/officeart/2005/8/layout/chevron2"/>
    <dgm:cxn modelId="{71B3D5D6-30E1-4E1A-A79F-027825270837}" srcId="{B97A3824-9851-407F-AC64-D3313044EA28}" destId="{A4834437-8609-4F78-B641-B6C5457579D5}" srcOrd="2" destOrd="0" parTransId="{150E84C3-DF58-49DC-8FFF-1A9285DF3BD0}" sibTransId="{997E6FB9-7F76-4CBD-9C02-EC78F0FC6E62}"/>
    <dgm:cxn modelId="{5CD73FDF-0FD8-4722-815F-8A1616BCEF0B}" type="presOf" srcId="{7AAF993B-1EA8-474E-B3B6-E6C6AE94EE62}" destId="{C233AD4C-8313-414F-9F6C-CD366E4CC778}" srcOrd="0" destOrd="0" presId="urn:microsoft.com/office/officeart/2005/8/layout/chevron2"/>
    <dgm:cxn modelId="{B68447E1-6F4D-4DC6-B457-A41916023A7D}" srcId="{27B33D0E-C804-4734-9163-4BB88E294F06}" destId="{766B3637-E60D-4E2D-8488-346B38705570}" srcOrd="3" destOrd="0" parTransId="{1914DDE4-D2A3-4676-8D86-5C8A20402BA7}" sibTransId="{5C5F7DC8-1756-4434-A8E9-0A6952446AD6}"/>
    <dgm:cxn modelId="{14ECCCED-A5C9-45FD-9313-D55F6DD1C10E}" srcId="{27B33D0E-C804-4734-9163-4BB88E294F06}" destId="{A1C455EB-15CA-43BC-9D92-FB3AF5432ED1}" srcOrd="0" destOrd="0" parTransId="{48EDC04C-ECC3-4A01-A2F0-DF61C8C05AB8}" sibTransId="{AEDA48E1-CC51-4284-9F02-3A97D952033A}"/>
    <dgm:cxn modelId="{4D384BDB-9E97-4052-89FC-7B2ECB1A5688}" type="presParOf" srcId="{8468750A-A895-4939-BDC0-8AC37EB80CA0}" destId="{4E930C81-5604-48BC-BE98-15218B910BB4}" srcOrd="0" destOrd="0" presId="urn:microsoft.com/office/officeart/2005/8/layout/chevron2"/>
    <dgm:cxn modelId="{1CE306D9-470A-4403-87D8-60FB28F71F8D}" type="presParOf" srcId="{4E930C81-5604-48BC-BE98-15218B910BB4}" destId="{4BF15274-1D2D-4CDF-B65F-4A914E2BAEF4}" srcOrd="0" destOrd="0" presId="urn:microsoft.com/office/officeart/2005/8/layout/chevron2"/>
    <dgm:cxn modelId="{3757ED12-D964-4758-AED1-26600122330D}" type="presParOf" srcId="{4E930C81-5604-48BC-BE98-15218B910BB4}" destId="{B0EEE8DA-D3DE-426E-8928-9D2BA2A2BDDC}" srcOrd="1" destOrd="0" presId="urn:microsoft.com/office/officeart/2005/8/layout/chevron2"/>
    <dgm:cxn modelId="{81CC2DF3-C6ED-41E2-BB7F-2715B43AEC25}" type="presParOf" srcId="{8468750A-A895-4939-BDC0-8AC37EB80CA0}" destId="{159F760E-9C7D-40FE-93D3-0EE874A31DA1}" srcOrd="1" destOrd="0" presId="urn:microsoft.com/office/officeart/2005/8/layout/chevron2"/>
    <dgm:cxn modelId="{540C3176-6E30-4314-B246-F07A481DBCAD}" type="presParOf" srcId="{8468750A-A895-4939-BDC0-8AC37EB80CA0}" destId="{39401FE9-87CB-4231-AF95-41FA2277B6BC}" srcOrd="2" destOrd="0" presId="urn:microsoft.com/office/officeart/2005/8/layout/chevron2"/>
    <dgm:cxn modelId="{B4895829-3EC7-4F78-8A80-94610C075914}" type="presParOf" srcId="{39401FE9-87CB-4231-AF95-41FA2277B6BC}" destId="{9C077E11-60CE-4AC1-9B6B-E537ACA6DCFC}" srcOrd="0" destOrd="0" presId="urn:microsoft.com/office/officeart/2005/8/layout/chevron2"/>
    <dgm:cxn modelId="{3249DE60-417C-4377-8E0B-E82CB589E941}" type="presParOf" srcId="{39401FE9-87CB-4231-AF95-41FA2277B6BC}" destId="{E713D2CE-2CFE-4A74-A04A-3829814CCCCA}" srcOrd="1" destOrd="0" presId="urn:microsoft.com/office/officeart/2005/8/layout/chevron2"/>
    <dgm:cxn modelId="{F8F6A5E6-423E-4865-B890-A6B3668C1061}" type="presParOf" srcId="{8468750A-A895-4939-BDC0-8AC37EB80CA0}" destId="{7F14069F-9E4C-4E88-AC4E-24E88F8136B8}" srcOrd="3" destOrd="0" presId="urn:microsoft.com/office/officeart/2005/8/layout/chevron2"/>
    <dgm:cxn modelId="{7F08ADE7-A8BC-4426-9F05-2224E80DD624}" type="presParOf" srcId="{8468750A-A895-4939-BDC0-8AC37EB80CA0}" destId="{724C0C62-CEDC-4AD3-B7CC-992866793772}" srcOrd="4" destOrd="0" presId="urn:microsoft.com/office/officeart/2005/8/layout/chevron2"/>
    <dgm:cxn modelId="{3E42BC93-7FD6-44FA-B7B8-D413B314F112}" type="presParOf" srcId="{724C0C62-CEDC-4AD3-B7CC-992866793772}" destId="{1A1BACC6-70E8-43A8-A556-6C8C5BEBD6A6}" srcOrd="0" destOrd="0" presId="urn:microsoft.com/office/officeart/2005/8/layout/chevron2"/>
    <dgm:cxn modelId="{95E69AA5-3E95-47F4-A002-DEBF90F9A784}" type="presParOf" srcId="{724C0C62-CEDC-4AD3-B7CC-992866793772}" destId="{C233AD4C-8313-414F-9F6C-CD366E4CC77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883D2C-FE1D-4F53-903A-7A8A4F5E82A5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l-GR"/>
        </a:p>
      </dgm:t>
    </dgm:pt>
    <dgm:pt modelId="{A88618CE-D30C-468C-A20B-96498BB79850}" type="pres">
      <dgm:prSet presAssocID="{A4883D2C-FE1D-4F53-903A-7A8A4F5E82A5}" presName="Name0" presStyleCnt="0">
        <dgm:presLayoutVars>
          <dgm:chMax val="2"/>
          <dgm:chPref val="2"/>
          <dgm:animLvl val="lvl"/>
        </dgm:presLayoutVars>
      </dgm:prSet>
      <dgm:spPr/>
    </dgm:pt>
  </dgm:ptLst>
  <dgm:cxnLst>
    <dgm:cxn modelId="{ED6EE50F-A90A-4074-9E0B-C425789EAC6E}" type="presOf" srcId="{A4883D2C-FE1D-4F53-903A-7A8A4F5E82A5}" destId="{A88618CE-D30C-468C-A20B-96498BB79850}" srcOrd="0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7295C7-2850-4293-8026-D7B0FA077462}" type="doc">
      <dgm:prSet loTypeId="urn:microsoft.com/office/officeart/2005/8/layout/hList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DE7159C-321C-4C62-868E-72C0EE57507B}">
      <dgm:prSet/>
      <dgm:spPr>
        <a:xfrm>
          <a:off x="0" y="0"/>
          <a:ext cx="4313864" cy="1139292"/>
        </a:xfrm>
        <a:prstGeom prst="rect">
          <a:avLst/>
        </a:prstGeom>
      </dgm:spPr>
      <dgm:t>
        <a:bodyPr/>
        <a:lstStyle/>
        <a:p>
          <a:pPr algn="ctr" rtl="0"/>
          <a:r>
            <a:rPr lang="el-GR" dirty="0">
              <a:latin typeface="Calibri"/>
              <a:ea typeface="+mn-ea"/>
              <a:cs typeface="+mn-cs"/>
            </a:rPr>
            <a:t>ΚΔΑΠ ΜΕΑ «ΑΜΠΕΤ ΧΑΣΜΑΝ»</a:t>
          </a:r>
        </a:p>
      </dgm:t>
    </dgm:pt>
    <dgm:pt modelId="{6368D288-6412-4DA7-8A28-DD379062BDE7}" type="parTrans" cxnId="{579B310F-AB6C-4321-85BF-7BE5B3A57041}">
      <dgm:prSet/>
      <dgm:spPr/>
      <dgm:t>
        <a:bodyPr/>
        <a:lstStyle/>
        <a:p>
          <a:endParaRPr lang="el-GR"/>
        </a:p>
      </dgm:t>
    </dgm:pt>
    <dgm:pt modelId="{E6090B3B-60BD-4FF9-B195-8FEE693E47CA}" type="sibTrans" cxnId="{579B310F-AB6C-4321-85BF-7BE5B3A57041}">
      <dgm:prSet/>
      <dgm:spPr/>
      <dgm:t>
        <a:bodyPr/>
        <a:lstStyle/>
        <a:p>
          <a:endParaRPr lang="el-GR"/>
        </a:p>
      </dgm:t>
    </dgm:pt>
    <dgm:pt modelId="{BD009976-ABA6-42A9-9CBE-EBF44B7341D9}">
      <dgm:prSet/>
      <dgm:spPr/>
      <dgm:t>
        <a:bodyPr/>
        <a:lstStyle/>
        <a:p>
          <a:endParaRPr lang="el-GR"/>
        </a:p>
      </dgm:t>
    </dgm:pt>
    <dgm:pt modelId="{1058A234-C9AC-4459-A650-3870EC1CE699}" type="parTrans" cxnId="{D138AC69-B76E-45C0-AEAD-8BD637AE7F2A}">
      <dgm:prSet/>
      <dgm:spPr/>
      <dgm:t>
        <a:bodyPr/>
        <a:lstStyle/>
        <a:p>
          <a:endParaRPr lang="el-GR"/>
        </a:p>
      </dgm:t>
    </dgm:pt>
    <dgm:pt modelId="{22212F03-32AE-48F4-9CB3-3287F7187AF9}" type="sibTrans" cxnId="{D138AC69-B76E-45C0-AEAD-8BD637AE7F2A}">
      <dgm:prSet/>
      <dgm:spPr/>
      <dgm:t>
        <a:bodyPr/>
        <a:lstStyle/>
        <a:p>
          <a:endParaRPr lang="el-GR"/>
        </a:p>
      </dgm:t>
    </dgm:pt>
    <dgm:pt modelId="{5D29CC8A-2504-4CCD-9A17-97084E90403C}" type="pres">
      <dgm:prSet presAssocID="{807295C7-2850-4293-8026-D7B0FA077462}" presName="composite" presStyleCnt="0">
        <dgm:presLayoutVars>
          <dgm:chMax val="1"/>
          <dgm:dir/>
          <dgm:resizeHandles val="exact"/>
        </dgm:presLayoutVars>
      </dgm:prSet>
      <dgm:spPr/>
    </dgm:pt>
    <dgm:pt modelId="{5FACEBF0-6165-461E-A6DC-A0A414A37496}" type="pres">
      <dgm:prSet presAssocID="{9DE7159C-321C-4C62-868E-72C0EE57507B}" presName="roof" presStyleLbl="dkBgShp" presStyleIdx="0" presStyleCnt="2" custScaleY="77874"/>
      <dgm:spPr/>
    </dgm:pt>
    <dgm:pt modelId="{CAE47BAA-3660-4A3F-B4FD-8466A93254F5}" type="pres">
      <dgm:prSet presAssocID="{9DE7159C-321C-4C62-868E-72C0EE57507B}" presName="pillars" presStyleCnt="0"/>
      <dgm:spPr/>
    </dgm:pt>
    <dgm:pt modelId="{237E644C-C460-41F8-92E3-23CCB2A25D99}" type="pres">
      <dgm:prSet presAssocID="{9DE7159C-321C-4C62-868E-72C0EE57507B}" presName="pillar1" presStyleLbl="node1" presStyleIdx="0" presStyleCnt="1" custScaleY="102317" custLinFactNeighborX="-1337" custLinFactNeighborY="11538">
        <dgm:presLayoutVars>
          <dgm:bulletEnabled val="1"/>
        </dgm:presLayoutVars>
      </dgm:prSet>
      <dgm:spPr>
        <a:xfrm>
          <a:off x="0" y="1139292"/>
          <a:ext cx="4313864" cy="239251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0AA45F5-B2FD-4A18-A721-DB67CC44C9AD}" type="pres">
      <dgm:prSet presAssocID="{9DE7159C-321C-4C62-868E-72C0EE57507B}" presName="base" presStyleLbl="dkBgShp" presStyleIdx="1" presStyleCnt="2"/>
      <dgm:spPr>
        <a:xfrm>
          <a:off x="0" y="3531807"/>
          <a:ext cx="4313864" cy="265835"/>
        </a:xfrm>
        <a:prstGeom prst="rect">
          <a:avLst/>
        </a:prstGeom>
      </dgm:spPr>
    </dgm:pt>
  </dgm:ptLst>
  <dgm:cxnLst>
    <dgm:cxn modelId="{579B310F-AB6C-4321-85BF-7BE5B3A57041}" srcId="{807295C7-2850-4293-8026-D7B0FA077462}" destId="{9DE7159C-321C-4C62-868E-72C0EE57507B}" srcOrd="0" destOrd="0" parTransId="{6368D288-6412-4DA7-8A28-DD379062BDE7}" sibTransId="{E6090B3B-60BD-4FF9-B195-8FEE693E47CA}"/>
    <dgm:cxn modelId="{D138AC69-B76E-45C0-AEAD-8BD637AE7F2A}" srcId="{807295C7-2850-4293-8026-D7B0FA077462}" destId="{BD009976-ABA6-42A9-9CBE-EBF44B7341D9}" srcOrd="1" destOrd="0" parTransId="{1058A234-C9AC-4459-A650-3870EC1CE699}" sibTransId="{22212F03-32AE-48F4-9CB3-3287F7187AF9}"/>
    <dgm:cxn modelId="{5965B86A-2E4D-4FE5-A7A0-4EE05B416272}" type="presOf" srcId="{9DE7159C-321C-4C62-868E-72C0EE57507B}" destId="{5FACEBF0-6165-461E-A6DC-A0A414A37496}" srcOrd="0" destOrd="0" presId="urn:microsoft.com/office/officeart/2005/8/layout/hList3"/>
    <dgm:cxn modelId="{22F637B3-95BA-4B0A-BDA6-9DD9C68297E1}" type="presOf" srcId="{807295C7-2850-4293-8026-D7B0FA077462}" destId="{5D29CC8A-2504-4CCD-9A17-97084E90403C}" srcOrd="0" destOrd="0" presId="urn:microsoft.com/office/officeart/2005/8/layout/hList3"/>
    <dgm:cxn modelId="{6E891288-8A5B-4A57-A575-4ED235A0C993}" type="presParOf" srcId="{5D29CC8A-2504-4CCD-9A17-97084E90403C}" destId="{5FACEBF0-6165-461E-A6DC-A0A414A37496}" srcOrd="0" destOrd="0" presId="urn:microsoft.com/office/officeart/2005/8/layout/hList3"/>
    <dgm:cxn modelId="{FD14BBA9-E916-4B71-9FDC-A52695F07540}" type="presParOf" srcId="{5D29CC8A-2504-4CCD-9A17-97084E90403C}" destId="{CAE47BAA-3660-4A3F-B4FD-8466A93254F5}" srcOrd="1" destOrd="0" presId="urn:microsoft.com/office/officeart/2005/8/layout/hList3"/>
    <dgm:cxn modelId="{59A3BE36-3F0D-431F-B464-2EFB051F196A}" type="presParOf" srcId="{CAE47BAA-3660-4A3F-B4FD-8466A93254F5}" destId="{237E644C-C460-41F8-92E3-23CCB2A25D99}" srcOrd="0" destOrd="0" presId="urn:microsoft.com/office/officeart/2005/8/layout/hList3"/>
    <dgm:cxn modelId="{43F771B3-3AE9-4CA8-8288-6A7EA8518434}" type="presParOf" srcId="{5D29CC8A-2504-4CCD-9A17-97084E90403C}" destId="{B0AA45F5-B2FD-4A18-A721-DB67CC44C9AD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38EF9E-0802-4FF4-9133-E2534F2BD3D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C6B9805-8F70-4520-8ED0-B4ACB906016E}" type="pres">
      <dgm:prSet presAssocID="{0A38EF9E-0802-4FF4-9133-E2534F2BD3DE}" presName="diagram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E87FF2C-1846-4601-8972-32183DA58760}" type="presOf" srcId="{0A38EF9E-0802-4FF4-9133-E2534F2BD3DE}" destId="{4C6B9805-8F70-4520-8ED0-B4ACB906016E}" srcOrd="0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CA0D8D-2743-4EEB-A551-5CACB505725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A0CFB72-C1FF-4A00-A852-672176FD8F04}">
      <dgm:prSet phldrT="[Κείμενο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algn="r"/>
          <a:r>
            <a:rPr lang="el-GR" sz="2400" b="1" dirty="0"/>
            <a:t>ΚΔΑΠ ΜΕΑ «ΚΟΜΑΙΘΩ» </a:t>
          </a:r>
        </a:p>
      </dgm:t>
    </dgm:pt>
    <dgm:pt modelId="{0639DC0F-8674-44D0-A2DC-F5729E9FD904}" type="sibTrans" cxnId="{AAD8ED4E-1842-437C-9A5F-04C89F805A79}">
      <dgm:prSet/>
      <dgm:spPr/>
      <dgm:t>
        <a:bodyPr/>
        <a:lstStyle/>
        <a:p>
          <a:pPr algn="ctr"/>
          <a:endParaRPr lang="el-GR"/>
        </a:p>
      </dgm:t>
    </dgm:pt>
    <dgm:pt modelId="{E14ED6D8-F638-48E4-A1C1-D69C3CAA7BEF}" type="parTrans" cxnId="{AAD8ED4E-1842-437C-9A5F-04C89F805A79}">
      <dgm:prSet/>
      <dgm:spPr/>
      <dgm:t>
        <a:bodyPr/>
        <a:lstStyle/>
        <a:p>
          <a:pPr algn="ctr"/>
          <a:endParaRPr lang="el-GR"/>
        </a:p>
      </dgm:t>
    </dgm:pt>
    <dgm:pt modelId="{5FFC698C-AB73-4AD2-B65D-3C682DF5F024}" type="pres">
      <dgm:prSet presAssocID="{ECCA0D8D-2743-4EEB-A551-5CACB505725A}" presName="diagram" presStyleCnt="0">
        <dgm:presLayoutVars>
          <dgm:dir/>
          <dgm:animLvl val="lvl"/>
          <dgm:resizeHandles val="exact"/>
        </dgm:presLayoutVars>
      </dgm:prSet>
      <dgm:spPr/>
    </dgm:pt>
    <dgm:pt modelId="{C7F3C3B5-0F0A-4EBF-B86C-54C79034D73D}" type="pres">
      <dgm:prSet presAssocID="{4A0CFB72-C1FF-4A00-A852-672176FD8F04}" presName="compNode" presStyleCnt="0"/>
      <dgm:spPr/>
    </dgm:pt>
    <dgm:pt modelId="{A3A46DE6-B32D-48B7-861C-ADE58BDE4E4D}" type="pres">
      <dgm:prSet presAssocID="{4A0CFB72-C1FF-4A00-A852-672176FD8F04}" presName="childRect" presStyleLbl="bgAcc1" presStyleIdx="0" presStyleCnt="1" custScaleX="76450" custScaleY="79361" custLinFactNeighborX="36639" custLinFactNeighborY="4661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DA7B34A-176E-4977-A20C-F88EC3AA00F1}" type="pres">
      <dgm:prSet presAssocID="{4A0CFB72-C1FF-4A00-A852-672176FD8F0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38DE380-6624-444F-A2CD-8A50250FEEDF}" type="pres">
      <dgm:prSet presAssocID="{4A0CFB72-C1FF-4A00-A852-672176FD8F04}" presName="parentRect" presStyleLbl="alignNode1" presStyleIdx="0" presStyleCnt="1" custScaleX="77616" custScaleY="77064" custLinFactY="-13704" custLinFactNeighborX="36051" custLinFactNeighborY="-100000"/>
      <dgm:spPr/>
    </dgm:pt>
    <dgm:pt modelId="{C7B57D16-2084-4917-8EDA-A5A18D5F2054}" type="pres">
      <dgm:prSet presAssocID="{4A0CFB72-C1FF-4A00-A852-672176FD8F04}" presName="adorn" presStyleLbl="fgAccFollowNode1" presStyleIdx="0" presStyleCnt="1" custAng="0" custFlipVert="1" custScaleX="45973" custScaleY="7110"/>
      <dgm:spPr/>
    </dgm:pt>
  </dgm:ptLst>
  <dgm:cxnLst>
    <dgm:cxn modelId="{AAD8ED4E-1842-437C-9A5F-04C89F805A79}" srcId="{ECCA0D8D-2743-4EEB-A551-5CACB505725A}" destId="{4A0CFB72-C1FF-4A00-A852-672176FD8F04}" srcOrd="0" destOrd="0" parTransId="{E14ED6D8-F638-48E4-A1C1-D69C3CAA7BEF}" sibTransId="{0639DC0F-8674-44D0-A2DC-F5729E9FD904}"/>
    <dgm:cxn modelId="{5802039D-E285-4E3D-8A30-B7D98FE99531}" type="presOf" srcId="{4A0CFB72-C1FF-4A00-A852-672176FD8F04}" destId="{6DA7B34A-176E-4977-A20C-F88EC3AA00F1}" srcOrd="0" destOrd="0" presId="urn:microsoft.com/office/officeart/2005/8/layout/bList2"/>
    <dgm:cxn modelId="{7A3F59AD-DA55-4B90-858A-B3E0BA6DF5D6}" type="presOf" srcId="{4A0CFB72-C1FF-4A00-A852-672176FD8F04}" destId="{E38DE380-6624-444F-A2CD-8A50250FEEDF}" srcOrd="1" destOrd="0" presId="urn:microsoft.com/office/officeart/2005/8/layout/bList2"/>
    <dgm:cxn modelId="{D93CB7BC-996A-4DD0-AC4C-4397A4F3C8EC}" type="presOf" srcId="{ECCA0D8D-2743-4EEB-A551-5CACB505725A}" destId="{5FFC698C-AB73-4AD2-B65D-3C682DF5F024}" srcOrd="0" destOrd="0" presId="urn:microsoft.com/office/officeart/2005/8/layout/bList2"/>
    <dgm:cxn modelId="{626315B0-340D-46AB-9A84-AF4C87B6D02B}" type="presParOf" srcId="{5FFC698C-AB73-4AD2-B65D-3C682DF5F024}" destId="{C7F3C3B5-0F0A-4EBF-B86C-54C79034D73D}" srcOrd="0" destOrd="0" presId="urn:microsoft.com/office/officeart/2005/8/layout/bList2"/>
    <dgm:cxn modelId="{609A20A8-4504-4C1F-B3F3-99A3CB4E052F}" type="presParOf" srcId="{C7F3C3B5-0F0A-4EBF-B86C-54C79034D73D}" destId="{A3A46DE6-B32D-48B7-861C-ADE58BDE4E4D}" srcOrd="0" destOrd="0" presId="urn:microsoft.com/office/officeart/2005/8/layout/bList2"/>
    <dgm:cxn modelId="{EF7351EC-F46F-44C1-9C35-D6DB5B7FC517}" type="presParOf" srcId="{C7F3C3B5-0F0A-4EBF-B86C-54C79034D73D}" destId="{6DA7B34A-176E-4977-A20C-F88EC3AA00F1}" srcOrd="1" destOrd="0" presId="urn:microsoft.com/office/officeart/2005/8/layout/bList2"/>
    <dgm:cxn modelId="{DA478014-E229-434B-B58C-354063BC5085}" type="presParOf" srcId="{C7F3C3B5-0F0A-4EBF-B86C-54C79034D73D}" destId="{E38DE380-6624-444F-A2CD-8A50250FEEDF}" srcOrd="2" destOrd="0" presId="urn:microsoft.com/office/officeart/2005/8/layout/bList2"/>
    <dgm:cxn modelId="{A4989691-1E78-41F7-9F46-091615B7D41A}" type="presParOf" srcId="{C7F3C3B5-0F0A-4EBF-B86C-54C79034D73D}" destId="{C7B57D16-2084-4917-8EDA-A5A18D5F205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45973F-E238-4192-8458-E05273F9DD84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69CF174-1252-4795-8E26-321B76A92B21}">
      <dgm:prSet custT="1"/>
      <dgm:spPr/>
      <dgm:t>
        <a:bodyPr/>
        <a:lstStyle/>
        <a:p>
          <a:pPr rtl="0"/>
          <a:r>
            <a:rPr lang="el-GR" sz="1200" b="1" dirty="0">
              <a:latin typeface="+mj-lt"/>
            </a:rPr>
            <a:t>ΝΕΕΣ ΔΡΑΣΕΙΣ</a:t>
          </a:r>
          <a:endParaRPr lang="el-GR" sz="1200" dirty="0">
            <a:latin typeface="+mj-lt"/>
          </a:endParaRPr>
        </a:p>
      </dgm:t>
    </dgm:pt>
    <dgm:pt modelId="{E9A08339-B4A8-4901-B5CD-E4E17DC32E94}" type="parTrans" cxnId="{F175A602-F81C-4F78-BAF9-9737F4531334}">
      <dgm:prSet/>
      <dgm:spPr/>
      <dgm:t>
        <a:bodyPr/>
        <a:lstStyle/>
        <a:p>
          <a:endParaRPr lang="el-GR"/>
        </a:p>
      </dgm:t>
    </dgm:pt>
    <dgm:pt modelId="{F1722AD8-20C6-4667-A62E-1B60F17F6637}" type="sibTrans" cxnId="{F175A602-F81C-4F78-BAF9-9737F4531334}">
      <dgm:prSet/>
      <dgm:spPr/>
      <dgm:t>
        <a:bodyPr/>
        <a:lstStyle/>
        <a:p>
          <a:endParaRPr lang="el-GR"/>
        </a:p>
      </dgm:t>
    </dgm:pt>
    <dgm:pt modelId="{EB01BAA0-2F83-4B1A-B6A1-564A4CAC143B}">
      <dgm:prSet custT="1"/>
      <dgm:spPr/>
      <dgm:t>
        <a:bodyPr/>
        <a:lstStyle/>
        <a:p>
          <a:pPr rtl="0"/>
          <a:r>
            <a:rPr lang="el-GR" sz="1200" b="1" dirty="0"/>
            <a:t>Συνεργασία του  ΚΔΑΠ ΜΕΑ «ΚΟΜΑΙΘΩ»  με ΔΗ.ΠΕ.ΘΕ Πάτρας</a:t>
          </a:r>
          <a:r>
            <a:rPr lang="en-US" sz="1200" b="1" dirty="0"/>
            <a:t> </a:t>
          </a:r>
          <a:r>
            <a:rPr lang="el-GR" sz="1200" b="1" dirty="0"/>
            <a:t>και τους σπουδαστές της Δραματικής σχολής, με μια σειρά παραστάσεων στο Θέατρο Απόλλων.</a:t>
          </a:r>
        </a:p>
      </dgm:t>
    </dgm:pt>
    <dgm:pt modelId="{E8571938-9063-460D-990B-64EEE453380A}" type="parTrans" cxnId="{5B46B067-D1B6-4813-88B6-FB9D2F4CC397}">
      <dgm:prSet/>
      <dgm:spPr/>
      <dgm:t>
        <a:bodyPr/>
        <a:lstStyle/>
        <a:p>
          <a:endParaRPr lang="el-GR"/>
        </a:p>
      </dgm:t>
    </dgm:pt>
    <dgm:pt modelId="{0CE9A89C-8AFC-47CF-9CC3-1F7C7CBD2C6F}" type="sibTrans" cxnId="{5B46B067-D1B6-4813-88B6-FB9D2F4CC397}">
      <dgm:prSet/>
      <dgm:spPr/>
      <dgm:t>
        <a:bodyPr/>
        <a:lstStyle/>
        <a:p>
          <a:endParaRPr lang="el-GR"/>
        </a:p>
      </dgm:t>
    </dgm:pt>
    <dgm:pt modelId="{3C87A7BC-9C13-4AC6-9690-4EC64B9D53E8}">
      <dgm:prSet custT="1"/>
      <dgm:spPr/>
      <dgm:t>
        <a:bodyPr/>
        <a:lstStyle/>
        <a:p>
          <a:pPr rtl="0"/>
          <a:r>
            <a:rPr lang="el-GR" sz="1200" b="1" dirty="0"/>
            <a:t>Άρμα </a:t>
          </a:r>
          <a:r>
            <a:rPr lang="el-GR" sz="1200" b="1" dirty="0" err="1"/>
            <a:t>Θέσπιδος</a:t>
          </a:r>
          <a:r>
            <a:rPr lang="el-GR" sz="1200" b="1" dirty="0"/>
            <a:t> </a:t>
          </a:r>
        </a:p>
      </dgm:t>
    </dgm:pt>
    <dgm:pt modelId="{C51CF223-DB5E-46E2-BFE6-47671F75DFFA}" type="parTrans" cxnId="{FE2F1DFB-FDE9-4EB2-B3B3-1F24AFA08707}">
      <dgm:prSet/>
      <dgm:spPr/>
      <dgm:t>
        <a:bodyPr/>
        <a:lstStyle/>
        <a:p>
          <a:endParaRPr lang="el-GR"/>
        </a:p>
      </dgm:t>
    </dgm:pt>
    <dgm:pt modelId="{7726F947-48E4-481C-84F0-1A1CC78E85C0}" type="sibTrans" cxnId="{FE2F1DFB-FDE9-4EB2-B3B3-1F24AFA08707}">
      <dgm:prSet/>
      <dgm:spPr/>
      <dgm:t>
        <a:bodyPr/>
        <a:lstStyle/>
        <a:p>
          <a:endParaRPr lang="el-GR"/>
        </a:p>
      </dgm:t>
    </dgm:pt>
    <dgm:pt modelId="{39CAA35E-4315-4914-AE35-EB5029D8C215}">
      <dgm:prSet custT="1"/>
      <dgm:spPr/>
      <dgm:t>
        <a:bodyPr/>
        <a:lstStyle/>
        <a:p>
          <a:pPr rtl="0"/>
          <a:r>
            <a:rPr lang="el-GR" sz="1200" b="1" dirty="0"/>
            <a:t>Αποκριάτικος χορός  Δημάρχου</a:t>
          </a:r>
        </a:p>
      </dgm:t>
    </dgm:pt>
    <dgm:pt modelId="{982E1A3B-3F2D-4D19-873A-0D1DDBE365EB}" type="parTrans" cxnId="{2804E497-73FA-4283-B88D-130CB33F6E8A}">
      <dgm:prSet/>
      <dgm:spPr/>
      <dgm:t>
        <a:bodyPr/>
        <a:lstStyle/>
        <a:p>
          <a:endParaRPr lang="el-GR"/>
        </a:p>
      </dgm:t>
    </dgm:pt>
    <dgm:pt modelId="{4332BBD4-C34C-4AFE-B3F5-E8C860C3C87D}" type="sibTrans" cxnId="{2804E497-73FA-4283-B88D-130CB33F6E8A}">
      <dgm:prSet/>
      <dgm:spPr/>
      <dgm:t>
        <a:bodyPr/>
        <a:lstStyle/>
        <a:p>
          <a:endParaRPr lang="el-GR"/>
        </a:p>
      </dgm:t>
    </dgm:pt>
    <dgm:pt modelId="{B7AF74E0-2F59-420A-815B-7C518380CC57}">
      <dgm:prSet custT="1"/>
      <dgm:spPr/>
      <dgm:t>
        <a:bodyPr/>
        <a:lstStyle/>
        <a:p>
          <a:pPr rtl="0"/>
          <a:r>
            <a:rPr lang="el-GR" sz="1200" b="1" dirty="0"/>
            <a:t>Συμμετοχή στη Β΄ Πανελλήνια συνάντηση ομάδων χορού ΑΜΕΑ στην Καρδίτσα</a:t>
          </a:r>
        </a:p>
      </dgm:t>
    </dgm:pt>
    <dgm:pt modelId="{06204831-9BB5-4E67-931B-92E341736C77}" type="parTrans" cxnId="{F16BF129-5818-4354-8131-E7CBDAAB399F}">
      <dgm:prSet/>
      <dgm:spPr/>
      <dgm:t>
        <a:bodyPr/>
        <a:lstStyle/>
        <a:p>
          <a:endParaRPr lang="el-GR"/>
        </a:p>
      </dgm:t>
    </dgm:pt>
    <dgm:pt modelId="{A214DD3D-2254-49E1-A516-C8934053EA47}" type="sibTrans" cxnId="{F16BF129-5818-4354-8131-E7CBDAAB399F}">
      <dgm:prSet/>
      <dgm:spPr/>
      <dgm:t>
        <a:bodyPr/>
        <a:lstStyle/>
        <a:p>
          <a:endParaRPr lang="el-GR"/>
        </a:p>
      </dgm:t>
    </dgm:pt>
    <dgm:pt modelId="{4ED07635-3CF5-4C36-BE75-7117D92D354C}">
      <dgm:prSet custT="1"/>
      <dgm:spPr/>
      <dgm:t>
        <a:bodyPr/>
        <a:lstStyle/>
        <a:p>
          <a:pPr rtl="0"/>
          <a:r>
            <a:rPr lang="el-GR" sz="1200" b="1" dirty="0"/>
            <a:t>Κοινωνικές, εκπαιδευτικές έξοδοι  σε συνεργασία με φορείς όπως η Δημοτική Βιβλιοθήκη Πατρών,  Μουσεία, αθλητικά σωματεία, ΕΡΑ-Ραδιόφωνο,  Δημοτικό Ωδείο, συλλόγους  κ.α</a:t>
          </a:r>
          <a:r>
            <a:rPr lang="el-GR" sz="1100" b="1" dirty="0"/>
            <a:t>.</a:t>
          </a:r>
        </a:p>
      </dgm:t>
    </dgm:pt>
    <dgm:pt modelId="{E6E12E45-A622-48FB-889F-8C9CC8CA6233}" type="parTrans" cxnId="{0882592B-7E64-4EAB-8F5B-B5C2984C312A}">
      <dgm:prSet/>
      <dgm:spPr/>
      <dgm:t>
        <a:bodyPr/>
        <a:lstStyle/>
        <a:p>
          <a:endParaRPr lang="el-GR"/>
        </a:p>
      </dgm:t>
    </dgm:pt>
    <dgm:pt modelId="{48FF900F-041B-48E7-AFB1-4C48743C2AE6}" type="sibTrans" cxnId="{0882592B-7E64-4EAB-8F5B-B5C2984C312A}">
      <dgm:prSet/>
      <dgm:spPr/>
      <dgm:t>
        <a:bodyPr/>
        <a:lstStyle/>
        <a:p>
          <a:endParaRPr lang="el-GR"/>
        </a:p>
      </dgm:t>
    </dgm:pt>
    <dgm:pt modelId="{2C71FA43-A89E-4013-B104-5BA15DB587EB}">
      <dgm:prSet custT="1"/>
      <dgm:spPr/>
      <dgm:t>
        <a:bodyPr/>
        <a:lstStyle/>
        <a:p>
          <a:pPr rtl="0"/>
          <a:endParaRPr lang="el-GR" sz="1100" b="1" dirty="0">
            <a:latin typeface="+mj-lt"/>
          </a:endParaRPr>
        </a:p>
        <a:p>
          <a:pPr rtl="0"/>
          <a:r>
            <a:rPr lang="el-GR" sz="1100" b="1" dirty="0">
              <a:latin typeface="+mj-lt"/>
            </a:rPr>
            <a:t>ΥΛΙΚΟΤΕΧΝΙΚΟΣ ΕΞΟΠΛΙΣΜΟΣ </a:t>
          </a:r>
        </a:p>
        <a:p>
          <a:pPr rtl="0"/>
          <a:r>
            <a:rPr lang="el-GR" sz="1100" b="1" dirty="0">
              <a:latin typeface="+mj-lt"/>
            </a:rPr>
            <a:t>ΚΑΙ ΕΚΣΥΓΧΡΟΝΙΣΜΟΣ ΕΓΚΑΤΑΣΤΑΣΕΩΝ</a:t>
          </a:r>
          <a:endParaRPr lang="el-GR" sz="1100" dirty="0">
            <a:latin typeface="+mj-lt"/>
          </a:endParaRPr>
        </a:p>
      </dgm:t>
    </dgm:pt>
    <dgm:pt modelId="{7C7AA9F9-8844-46E4-A46A-7BEBC6B3429E}" type="parTrans" cxnId="{7D0D3338-72D7-4C98-9455-1126833D270F}">
      <dgm:prSet/>
      <dgm:spPr/>
      <dgm:t>
        <a:bodyPr/>
        <a:lstStyle/>
        <a:p>
          <a:endParaRPr lang="el-GR"/>
        </a:p>
      </dgm:t>
    </dgm:pt>
    <dgm:pt modelId="{ACB2C5AA-B2B5-4811-BBBA-7CF27C1FF529}" type="sibTrans" cxnId="{7D0D3338-72D7-4C98-9455-1126833D270F}">
      <dgm:prSet/>
      <dgm:spPr/>
      <dgm:t>
        <a:bodyPr/>
        <a:lstStyle/>
        <a:p>
          <a:endParaRPr lang="el-GR"/>
        </a:p>
      </dgm:t>
    </dgm:pt>
    <dgm:pt modelId="{58D49420-5A0E-49C2-A7E2-316AB07ECA78}">
      <dgm:prSet custT="1"/>
      <dgm:spPr/>
      <dgm:t>
        <a:bodyPr anchor="t"/>
        <a:lstStyle/>
        <a:p>
          <a:pPr rtl="0"/>
          <a:r>
            <a:rPr lang="el-GR" sz="1200" dirty="0"/>
            <a:t>   </a:t>
          </a:r>
          <a:r>
            <a:rPr lang="el-GR" sz="1200" b="1" dirty="0"/>
            <a:t>Αγορά και προμήθεια </a:t>
          </a:r>
          <a:r>
            <a:rPr lang="en-US" sz="1200" b="1" dirty="0"/>
            <a:t>mini bus</a:t>
          </a:r>
          <a:endParaRPr lang="el-GR" sz="1200" b="1" dirty="0"/>
        </a:p>
      </dgm:t>
    </dgm:pt>
    <dgm:pt modelId="{26618259-94B0-4662-89FD-CF6251B7138B}" type="parTrans" cxnId="{7B5AECBB-35EC-48AC-950F-29D2B184E64E}">
      <dgm:prSet/>
      <dgm:spPr/>
      <dgm:t>
        <a:bodyPr/>
        <a:lstStyle/>
        <a:p>
          <a:endParaRPr lang="el-GR"/>
        </a:p>
      </dgm:t>
    </dgm:pt>
    <dgm:pt modelId="{D80B074A-7C62-40C4-90D0-39DE78821AF4}" type="sibTrans" cxnId="{7B5AECBB-35EC-48AC-950F-29D2B184E64E}">
      <dgm:prSet/>
      <dgm:spPr/>
      <dgm:t>
        <a:bodyPr/>
        <a:lstStyle/>
        <a:p>
          <a:endParaRPr lang="el-GR"/>
        </a:p>
      </dgm:t>
    </dgm:pt>
    <dgm:pt modelId="{4DA17143-4CF7-41B2-81EB-3BA9534569A8}">
      <dgm:prSet custT="1"/>
      <dgm:spPr/>
      <dgm:t>
        <a:bodyPr anchor="t"/>
        <a:lstStyle/>
        <a:p>
          <a:pPr rtl="0"/>
          <a:r>
            <a:rPr lang="el-GR" sz="1200" b="1" dirty="0"/>
            <a:t>αγορά και προμήθεια ηλεκτρικών  ειδών</a:t>
          </a:r>
        </a:p>
      </dgm:t>
    </dgm:pt>
    <dgm:pt modelId="{F1842DB6-56AB-4370-AA98-2B0DF55E22C9}" type="parTrans" cxnId="{2C7AB030-036D-41EB-B929-E151096FA9D2}">
      <dgm:prSet/>
      <dgm:spPr/>
      <dgm:t>
        <a:bodyPr/>
        <a:lstStyle/>
        <a:p>
          <a:endParaRPr lang="el-GR"/>
        </a:p>
      </dgm:t>
    </dgm:pt>
    <dgm:pt modelId="{9EB9D581-28B3-43CF-8E32-9BE4A75AAED0}" type="sibTrans" cxnId="{2C7AB030-036D-41EB-B929-E151096FA9D2}">
      <dgm:prSet/>
      <dgm:spPr/>
      <dgm:t>
        <a:bodyPr/>
        <a:lstStyle/>
        <a:p>
          <a:endParaRPr lang="el-GR"/>
        </a:p>
      </dgm:t>
    </dgm:pt>
    <dgm:pt modelId="{F2A49FD5-C9DB-4749-BC43-C85A0F8168D2}">
      <dgm:prSet custT="1"/>
      <dgm:spPr/>
      <dgm:t>
        <a:bodyPr anchor="t"/>
        <a:lstStyle/>
        <a:p>
          <a:pPr rtl="0"/>
          <a:r>
            <a:rPr lang="el-GR" sz="1200" b="1" dirty="0"/>
            <a:t>μηχανών γραφείου </a:t>
          </a:r>
        </a:p>
      </dgm:t>
    </dgm:pt>
    <dgm:pt modelId="{F791627B-A257-4478-8CC9-D2C334A3503B}" type="parTrans" cxnId="{9C1BA1EE-7F2C-42E6-8D76-5E7DA1D01DBE}">
      <dgm:prSet/>
      <dgm:spPr/>
      <dgm:t>
        <a:bodyPr/>
        <a:lstStyle/>
        <a:p>
          <a:endParaRPr lang="el-GR"/>
        </a:p>
      </dgm:t>
    </dgm:pt>
    <dgm:pt modelId="{98C9C763-10BE-496B-86FB-D861D144C046}" type="sibTrans" cxnId="{9C1BA1EE-7F2C-42E6-8D76-5E7DA1D01DBE}">
      <dgm:prSet/>
      <dgm:spPr/>
      <dgm:t>
        <a:bodyPr/>
        <a:lstStyle/>
        <a:p>
          <a:endParaRPr lang="el-GR"/>
        </a:p>
      </dgm:t>
    </dgm:pt>
    <dgm:pt modelId="{AFA44257-6492-4538-A4DE-1941C0D8461C}">
      <dgm:prSet custT="1"/>
      <dgm:spPr/>
      <dgm:t>
        <a:bodyPr anchor="t"/>
        <a:lstStyle/>
        <a:p>
          <a:pPr rtl="0"/>
          <a:r>
            <a:rPr lang="el-GR" sz="1200" b="1" dirty="0"/>
            <a:t>ιματισμού </a:t>
          </a:r>
        </a:p>
      </dgm:t>
    </dgm:pt>
    <dgm:pt modelId="{C9BDD6CD-6956-4A22-8D24-DE5EA45852D0}" type="parTrans" cxnId="{30EA177B-5B38-437F-82CC-E0CE7E478866}">
      <dgm:prSet/>
      <dgm:spPr/>
      <dgm:t>
        <a:bodyPr/>
        <a:lstStyle/>
        <a:p>
          <a:endParaRPr lang="el-GR"/>
        </a:p>
      </dgm:t>
    </dgm:pt>
    <dgm:pt modelId="{CEBF96BB-F616-4C51-BC51-1F92757FABE5}" type="sibTrans" cxnId="{30EA177B-5B38-437F-82CC-E0CE7E478866}">
      <dgm:prSet/>
      <dgm:spPr/>
      <dgm:t>
        <a:bodyPr/>
        <a:lstStyle/>
        <a:p>
          <a:endParaRPr lang="el-GR"/>
        </a:p>
      </dgm:t>
    </dgm:pt>
    <dgm:pt modelId="{7666A718-09C1-4904-92D1-4A846C775352}">
      <dgm:prSet custT="1"/>
      <dgm:spPr/>
      <dgm:t>
        <a:bodyPr anchor="t"/>
        <a:lstStyle/>
        <a:p>
          <a:pPr rtl="0"/>
          <a:r>
            <a:rPr lang="el-GR" sz="1200" b="1" dirty="0"/>
            <a:t>μηχανήματων ψύξης- θέρμανσης</a:t>
          </a:r>
        </a:p>
      </dgm:t>
    </dgm:pt>
    <dgm:pt modelId="{6BF8CAE0-81A2-4CB1-B3E5-56F174AE2DF8}" type="parTrans" cxnId="{6D97C770-566A-49F5-80F0-16C5FB5B176D}">
      <dgm:prSet/>
      <dgm:spPr/>
      <dgm:t>
        <a:bodyPr/>
        <a:lstStyle/>
        <a:p>
          <a:endParaRPr lang="el-GR"/>
        </a:p>
      </dgm:t>
    </dgm:pt>
    <dgm:pt modelId="{014FA07E-518A-49BB-B679-E7A8D0D8D841}" type="sibTrans" cxnId="{6D97C770-566A-49F5-80F0-16C5FB5B176D}">
      <dgm:prSet/>
      <dgm:spPr/>
      <dgm:t>
        <a:bodyPr/>
        <a:lstStyle/>
        <a:p>
          <a:endParaRPr lang="el-GR"/>
        </a:p>
      </dgm:t>
    </dgm:pt>
    <dgm:pt modelId="{E2062C6E-1FCA-44FF-ADA2-13E24558C520}">
      <dgm:prSet custT="1"/>
      <dgm:spPr/>
      <dgm:t>
        <a:bodyPr anchor="t"/>
        <a:lstStyle/>
        <a:p>
          <a:pPr rtl="0"/>
          <a:r>
            <a:rPr lang="el-GR" sz="1200" b="1" dirty="0"/>
            <a:t>έργα υποδομής </a:t>
          </a:r>
        </a:p>
      </dgm:t>
    </dgm:pt>
    <dgm:pt modelId="{A22B2E22-9E86-4695-9009-AC8DB63F7AE4}" type="parTrans" cxnId="{7853BC37-4AB8-43CC-A717-3EB2A515DA61}">
      <dgm:prSet/>
      <dgm:spPr/>
      <dgm:t>
        <a:bodyPr/>
        <a:lstStyle/>
        <a:p>
          <a:endParaRPr lang="el-GR"/>
        </a:p>
      </dgm:t>
    </dgm:pt>
    <dgm:pt modelId="{EF70FC5B-5CD0-49BA-866D-E85C69907E1C}" type="sibTrans" cxnId="{7853BC37-4AB8-43CC-A717-3EB2A515DA61}">
      <dgm:prSet/>
      <dgm:spPr/>
      <dgm:t>
        <a:bodyPr/>
        <a:lstStyle/>
        <a:p>
          <a:endParaRPr lang="el-GR"/>
        </a:p>
      </dgm:t>
    </dgm:pt>
    <dgm:pt modelId="{E51AC0A6-F76D-4BD0-B1F7-F5ABE50EFE92}">
      <dgm:prSet custT="1"/>
      <dgm:spPr/>
      <dgm:t>
        <a:bodyPr/>
        <a:lstStyle/>
        <a:p>
          <a:pPr rtl="0"/>
          <a:r>
            <a:rPr lang="el-GR" sz="1200" b="1" dirty="0"/>
            <a:t>ΑΝΘΡΩΠΙΝΟ ΔΥΝΑΜΙΚΟ</a:t>
          </a:r>
          <a:endParaRPr lang="el-GR" sz="1200" dirty="0"/>
        </a:p>
      </dgm:t>
    </dgm:pt>
    <dgm:pt modelId="{9A937096-419F-43B9-ADF3-1A90B95ABD83}" type="parTrans" cxnId="{B952E199-950C-4FEE-9749-6B11C4D85CDF}">
      <dgm:prSet/>
      <dgm:spPr/>
      <dgm:t>
        <a:bodyPr/>
        <a:lstStyle/>
        <a:p>
          <a:endParaRPr lang="el-GR"/>
        </a:p>
      </dgm:t>
    </dgm:pt>
    <dgm:pt modelId="{10D03640-D4B8-4C73-8631-325CD9C2C817}" type="sibTrans" cxnId="{B952E199-950C-4FEE-9749-6B11C4D85CDF}">
      <dgm:prSet/>
      <dgm:spPr/>
      <dgm:t>
        <a:bodyPr/>
        <a:lstStyle/>
        <a:p>
          <a:endParaRPr lang="el-GR"/>
        </a:p>
      </dgm:t>
    </dgm:pt>
    <dgm:pt modelId="{74FC7DCA-84F9-4707-B7A4-3A1AEC53CD67}">
      <dgm:prSet custT="1"/>
      <dgm:spPr/>
      <dgm:t>
        <a:bodyPr/>
        <a:lstStyle/>
        <a:p>
          <a:pPr rtl="0"/>
          <a:r>
            <a:rPr lang="el-GR" sz="1200" b="1" dirty="0"/>
            <a:t>Πρόσληψη τεσσάρων (4) ατόμων  (μέσω επιχειρησιακού προγράμματος: Εναρμόνιση Οικογενειακής  &amp; Επαγγελματικής ζωής.)</a:t>
          </a:r>
        </a:p>
      </dgm:t>
    </dgm:pt>
    <dgm:pt modelId="{2794428D-EFF7-473F-8A28-80457C28A732}" type="parTrans" cxnId="{56BE3905-6A28-4B15-8916-3F0F2739DF7E}">
      <dgm:prSet/>
      <dgm:spPr/>
      <dgm:t>
        <a:bodyPr/>
        <a:lstStyle/>
        <a:p>
          <a:endParaRPr lang="el-GR"/>
        </a:p>
      </dgm:t>
    </dgm:pt>
    <dgm:pt modelId="{AD6A5556-7CBE-4E08-86D3-17F78A642BB7}" type="sibTrans" cxnId="{56BE3905-6A28-4B15-8916-3F0F2739DF7E}">
      <dgm:prSet/>
      <dgm:spPr/>
      <dgm:t>
        <a:bodyPr/>
        <a:lstStyle/>
        <a:p>
          <a:endParaRPr lang="el-GR"/>
        </a:p>
      </dgm:t>
    </dgm:pt>
    <dgm:pt modelId="{6FCA4B87-8C5B-4C38-B67A-F0A54F2B11A4}" type="pres">
      <dgm:prSet presAssocID="{3145973F-E238-4192-8458-E05273F9DD84}" presName="linearFlow" presStyleCnt="0">
        <dgm:presLayoutVars>
          <dgm:dir/>
          <dgm:animLvl val="lvl"/>
          <dgm:resizeHandles val="exact"/>
        </dgm:presLayoutVars>
      </dgm:prSet>
      <dgm:spPr/>
    </dgm:pt>
    <dgm:pt modelId="{DC7C9DD1-19DA-4FE3-9B28-625A45E2D169}" type="pres">
      <dgm:prSet presAssocID="{B69CF174-1252-4795-8E26-321B76A92B21}" presName="composite" presStyleCnt="0"/>
      <dgm:spPr/>
    </dgm:pt>
    <dgm:pt modelId="{AF790050-6E9E-4EED-87F5-C17CA65F215C}" type="pres">
      <dgm:prSet presAssocID="{B69CF174-1252-4795-8E26-321B76A92B2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024F3D3-331E-441A-B7E5-8877ADAE7B2B}" type="pres">
      <dgm:prSet presAssocID="{B69CF174-1252-4795-8E26-321B76A92B21}" presName="descendantText" presStyleLbl="alignAcc1" presStyleIdx="0" presStyleCnt="3" custScaleX="96919" custScaleY="112797">
        <dgm:presLayoutVars>
          <dgm:bulletEnabled val="1"/>
        </dgm:presLayoutVars>
      </dgm:prSet>
      <dgm:spPr/>
    </dgm:pt>
    <dgm:pt modelId="{A598505A-80D7-464D-89CF-F1FD3849029C}" type="pres">
      <dgm:prSet presAssocID="{F1722AD8-20C6-4667-A62E-1B60F17F6637}" presName="sp" presStyleCnt="0"/>
      <dgm:spPr/>
    </dgm:pt>
    <dgm:pt modelId="{121A1B20-E3F6-4D09-A4F7-15925B276A9D}" type="pres">
      <dgm:prSet presAssocID="{2C71FA43-A89E-4013-B104-5BA15DB587EB}" presName="composite" presStyleCnt="0"/>
      <dgm:spPr/>
    </dgm:pt>
    <dgm:pt modelId="{74CF50BC-7A4D-4748-AF67-242A68837909}" type="pres">
      <dgm:prSet presAssocID="{2C71FA43-A89E-4013-B104-5BA15DB587E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6FB98D9-ACA0-479F-A8FE-D7C0F6664BC5}" type="pres">
      <dgm:prSet presAssocID="{2C71FA43-A89E-4013-B104-5BA15DB587EB}" presName="descendantText" presStyleLbl="alignAcc1" presStyleIdx="1" presStyleCnt="3" custLinFactNeighborX="1685" custLinFactNeighborY="-664">
        <dgm:presLayoutVars>
          <dgm:bulletEnabled val="1"/>
        </dgm:presLayoutVars>
      </dgm:prSet>
      <dgm:spPr/>
    </dgm:pt>
    <dgm:pt modelId="{00D92706-DF96-4310-BFBD-6AE17BB20CC8}" type="pres">
      <dgm:prSet presAssocID="{ACB2C5AA-B2B5-4811-BBBA-7CF27C1FF529}" presName="sp" presStyleCnt="0"/>
      <dgm:spPr/>
    </dgm:pt>
    <dgm:pt modelId="{E99F581A-6F52-4896-BCD8-FEAF7CBD1A49}" type="pres">
      <dgm:prSet presAssocID="{E51AC0A6-F76D-4BD0-B1F7-F5ABE50EFE92}" presName="composite" presStyleCnt="0"/>
      <dgm:spPr/>
    </dgm:pt>
    <dgm:pt modelId="{4422D75A-4514-4980-A796-9EBBE411E929}" type="pres">
      <dgm:prSet presAssocID="{E51AC0A6-F76D-4BD0-B1F7-F5ABE50EFE9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56845A4-BE17-4297-ABBD-13B53681BA8A}" type="pres">
      <dgm:prSet presAssocID="{E51AC0A6-F76D-4BD0-B1F7-F5ABE50EFE92}" presName="descendantText" presStyleLbl="alignAcc1" presStyleIdx="2" presStyleCnt="3" custLinFactNeighborX="2217" custLinFactNeighborY="1964">
        <dgm:presLayoutVars>
          <dgm:bulletEnabled val="1"/>
        </dgm:presLayoutVars>
      </dgm:prSet>
      <dgm:spPr/>
    </dgm:pt>
  </dgm:ptLst>
  <dgm:cxnLst>
    <dgm:cxn modelId="{F175A602-F81C-4F78-BAF9-9737F4531334}" srcId="{3145973F-E238-4192-8458-E05273F9DD84}" destId="{B69CF174-1252-4795-8E26-321B76A92B21}" srcOrd="0" destOrd="0" parTransId="{E9A08339-B4A8-4901-B5CD-E4E17DC32E94}" sibTransId="{F1722AD8-20C6-4667-A62E-1B60F17F6637}"/>
    <dgm:cxn modelId="{56BE3905-6A28-4B15-8916-3F0F2739DF7E}" srcId="{E51AC0A6-F76D-4BD0-B1F7-F5ABE50EFE92}" destId="{74FC7DCA-84F9-4707-B7A4-3A1AEC53CD67}" srcOrd="0" destOrd="0" parTransId="{2794428D-EFF7-473F-8A28-80457C28A732}" sibTransId="{AD6A5556-7CBE-4E08-86D3-17F78A642BB7}"/>
    <dgm:cxn modelId="{D9DBC60D-B4B1-4610-862D-5EF843343AEF}" type="presOf" srcId="{F2A49FD5-C9DB-4749-BC43-C85A0F8168D2}" destId="{B6FB98D9-ACA0-479F-A8FE-D7C0F6664BC5}" srcOrd="0" destOrd="2" presId="urn:microsoft.com/office/officeart/2005/8/layout/chevron2"/>
    <dgm:cxn modelId="{0551C615-D2D2-4E97-8E0E-6DED2B8D3ABB}" type="presOf" srcId="{58D49420-5A0E-49C2-A7E2-316AB07ECA78}" destId="{B6FB98D9-ACA0-479F-A8FE-D7C0F6664BC5}" srcOrd="0" destOrd="0" presId="urn:microsoft.com/office/officeart/2005/8/layout/chevron2"/>
    <dgm:cxn modelId="{F16BF129-5818-4354-8131-E7CBDAAB399F}" srcId="{B69CF174-1252-4795-8E26-321B76A92B21}" destId="{B7AF74E0-2F59-420A-815B-7C518380CC57}" srcOrd="3" destOrd="0" parTransId="{06204831-9BB5-4E67-931B-92E341736C77}" sibTransId="{A214DD3D-2254-49E1-A516-C8934053EA47}"/>
    <dgm:cxn modelId="{0882592B-7E64-4EAB-8F5B-B5C2984C312A}" srcId="{B69CF174-1252-4795-8E26-321B76A92B21}" destId="{4ED07635-3CF5-4C36-BE75-7117D92D354C}" srcOrd="4" destOrd="0" parTransId="{E6E12E45-A622-48FB-889F-8C9CC8CA6233}" sibTransId="{48FF900F-041B-48E7-AFB1-4C48743C2AE6}"/>
    <dgm:cxn modelId="{2C7AB030-036D-41EB-B929-E151096FA9D2}" srcId="{58D49420-5A0E-49C2-A7E2-316AB07ECA78}" destId="{4DA17143-4CF7-41B2-81EB-3BA9534569A8}" srcOrd="0" destOrd="0" parTransId="{F1842DB6-56AB-4370-AA98-2B0DF55E22C9}" sibTransId="{9EB9D581-28B3-43CF-8E32-9BE4A75AAED0}"/>
    <dgm:cxn modelId="{7853BC37-4AB8-43CC-A717-3EB2A515DA61}" srcId="{58D49420-5A0E-49C2-A7E2-316AB07ECA78}" destId="{E2062C6E-1FCA-44FF-ADA2-13E24558C520}" srcOrd="4" destOrd="0" parTransId="{A22B2E22-9E86-4695-9009-AC8DB63F7AE4}" sibTransId="{EF70FC5B-5CD0-49BA-866D-E85C69907E1C}"/>
    <dgm:cxn modelId="{7D0D3338-72D7-4C98-9455-1126833D270F}" srcId="{3145973F-E238-4192-8458-E05273F9DD84}" destId="{2C71FA43-A89E-4013-B104-5BA15DB587EB}" srcOrd="1" destOrd="0" parTransId="{7C7AA9F9-8844-46E4-A46A-7BEBC6B3429E}" sibTransId="{ACB2C5AA-B2B5-4811-BBBA-7CF27C1FF529}"/>
    <dgm:cxn modelId="{5B46B067-D1B6-4813-88B6-FB9D2F4CC397}" srcId="{B69CF174-1252-4795-8E26-321B76A92B21}" destId="{EB01BAA0-2F83-4B1A-B6A1-564A4CAC143B}" srcOrd="0" destOrd="0" parTransId="{E8571938-9063-460D-990B-64EEE453380A}" sibTransId="{0CE9A89C-8AFC-47CF-9CC3-1F7C7CBD2C6F}"/>
    <dgm:cxn modelId="{9D6C0B4A-2F68-4F5A-BA53-A1EBBBDBFD9F}" type="presOf" srcId="{B69CF174-1252-4795-8E26-321B76A92B21}" destId="{AF790050-6E9E-4EED-87F5-C17CA65F215C}" srcOrd="0" destOrd="0" presId="urn:microsoft.com/office/officeart/2005/8/layout/chevron2"/>
    <dgm:cxn modelId="{6D97C770-566A-49F5-80F0-16C5FB5B176D}" srcId="{58D49420-5A0E-49C2-A7E2-316AB07ECA78}" destId="{7666A718-09C1-4904-92D1-4A846C775352}" srcOrd="3" destOrd="0" parTransId="{6BF8CAE0-81A2-4CB1-B3E5-56F174AE2DF8}" sibTransId="{014FA07E-518A-49BB-B679-E7A8D0D8D841}"/>
    <dgm:cxn modelId="{307F1755-D9C6-4F1E-99D6-FEB2C265B8FA}" type="presOf" srcId="{EB01BAA0-2F83-4B1A-B6A1-564A4CAC143B}" destId="{1024F3D3-331E-441A-B7E5-8877ADAE7B2B}" srcOrd="0" destOrd="0" presId="urn:microsoft.com/office/officeart/2005/8/layout/chevron2"/>
    <dgm:cxn modelId="{8C817D58-DFB8-4502-953E-855B5B0E4DE5}" type="presOf" srcId="{B7AF74E0-2F59-420A-815B-7C518380CC57}" destId="{1024F3D3-331E-441A-B7E5-8877ADAE7B2B}" srcOrd="0" destOrd="3" presId="urn:microsoft.com/office/officeart/2005/8/layout/chevron2"/>
    <dgm:cxn modelId="{30EA177B-5B38-437F-82CC-E0CE7E478866}" srcId="{58D49420-5A0E-49C2-A7E2-316AB07ECA78}" destId="{AFA44257-6492-4538-A4DE-1941C0D8461C}" srcOrd="2" destOrd="0" parTransId="{C9BDD6CD-6956-4A22-8D24-DE5EA45852D0}" sibTransId="{CEBF96BB-F616-4C51-BC51-1F92757FABE5}"/>
    <dgm:cxn modelId="{60B2277F-E303-4E5F-BA32-DA946864BD43}" type="presOf" srcId="{7666A718-09C1-4904-92D1-4A846C775352}" destId="{B6FB98D9-ACA0-479F-A8FE-D7C0F6664BC5}" srcOrd="0" destOrd="4" presId="urn:microsoft.com/office/officeart/2005/8/layout/chevron2"/>
    <dgm:cxn modelId="{265C4983-0BE7-479F-9A8A-8DFCE0AE8BAE}" type="presOf" srcId="{AFA44257-6492-4538-A4DE-1941C0D8461C}" destId="{B6FB98D9-ACA0-479F-A8FE-D7C0F6664BC5}" srcOrd="0" destOrd="3" presId="urn:microsoft.com/office/officeart/2005/8/layout/chevron2"/>
    <dgm:cxn modelId="{83E17A88-2A48-46B6-B21D-EEAA42A61467}" type="presOf" srcId="{4ED07635-3CF5-4C36-BE75-7117D92D354C}" destId="{1024F3D3-331E-441A-B7E5-8877ADAE7B2B}" srcOrd="0" destOrd="4" presId="urn:microsoft.com/office/officeart/2005/8/layout/chevron2"/>
    <dgm:cxn modelId="{D8B99988-1009-468B-A306-791ADAC80D17}" type="presOf" srcId="{39CAA35E-4315-4914-AE35-EB5029D8C215}" destId="{1024F3D3-331E-441A-B7E5-8877ADAE7B2B}" srcOrd="0" destOrd="2" presId="urn:microsoft.com/office/officeart/2005/8/layout/chevron2"/>
    <dgm:cxn modelId="{533FD492-6158-460B-82CF-314D53805D1A}" type="presOf" srcId="{4DA17143-4CF7-41B2-81EB-3BA9534569A8}" destId="{B6FB98D9-ACA0-479F-A8FE-D7C0F6664BC5}" srcOrd="0" destOrd="1" presId="urn:microsoft.com/office/officeart/2005/8/layout/chevron2"/>
    <dgm:cxn modelId="{09758F96-523B-49EE-A52C-92AD32D25E48}" type="presOf" srcId="{74FC7DCA-84F9-4707-B7A4-3A1AEC53CD67}" destId="{B56845A4-BE17-4297-ABBD-13B53681BA8A}" srcOrd="0" destOrd="0" presId="urn:microsoft.com/office/officeart/2005/8/layout/chevron2"/>
    <dgm:cxn modelId="{2804E497-73FA-4283-B88D-130CB33F6E8A}" srcId="{B69CF174-1252-4795-8E26-321B76A92B21}" destId="{39CAA35E-4315-4914-AE35-EB5029D8C215}" srcOrd="2" destOrd="0" parTransId="{982E1A3B-3F2D-4D19-873A-0D1DDBE365EB}" sibTransId="{4332BBD4-C34C-4AFE-B3F5-E8C860C3C87D}"/>
    <dgm:cxn modelId="{B952E199-950C-4FEE-9749-6B11C4D85CDF}" srcId="{3145973F-E238-4192-8458-E05273F9DD84}" destId="{E51AC0A6-F76D-4BD0-B1F7-F5ABE50EFE92}" srcOrd="2" destOrd="0" parTransId="{9A937096-419F-43B9-ADF3-1A90B95ABD83}" sibTransId="{10D03640-D4B8-4C73-8631-325CD9C2C817}"/>
    <dgm:cxn modelId="{0CAFF7B0-48C4-4EBC-8666-7A91A5E2DC7C}" type="presOf" srcId="{E51AC0A6-F76D-4BD0-B1F7-F5ABE50EFE92}" destId="{4422D75A-4514-4980-A796-9EBBE411E929}" srcOrd="0" destOrd="0" presId="urn:microsoft.com/office/officeart/2005/8/layout/chevron2"/>
    <dgm:cxn modelId="{7B5AECBB-35EC-48AC-950F-29D2B184E64E}" srcId="{2C71FA43-A89E-4013-B104-5BA15DB587EB}" destId="{58D49420-5A0E-49C2-A7E2-316AB07ECA78}" srcOrd="0" destOrd="0" parTransId="{26618259-94B0-4662-89FD-CF6251B7138B}" sibTransId="{D80B074A-7C62-40C4-90D0-39DE78821AF4}"/>
    <dgm:cxn modelId="{A6DF6FE4-D8C9-4847-9BBE-68810FA74D52}" type="presOf" srcId="{2C71FA43-A89E-4013-B104-5BA15DB587EB}" destId="{74CF50BC-7A4D-4748-AF67-242A68837909}" srcOrd="0" destOrd="0" presId="urn:microsoft.com/office/officeart/2005/8/layout/chevron2"/>
    <dgm:cxn modelId="{9C1BA1EE-7F2C-42E6-8D76-5E7DA1D01DBE}" srcId="{58D49420-5A0E-49C2-A7E2-316AB07ECA78}" destId="{F2A49FD5-C9DB-4749-BC43-C85A0F8168D2}" srcOrd="1" destOrd="0" parTransId="{F791627B-A257-4478-8CC9-D2C334A3503B}" sibTransId="{98C9C763-10BE-496B-86FB-D861D144C046}"/>
    <dgm:cxn modelId="{EB53BAF3-E5D8-46D5-B214-0CF235A61514}" type="presOf" srcId="{E2062C6E-1FCA-44FF-ADA2-13E24558C520}" destId="{B6FB98D9-ACA0-479F-A8FE-D7C0F6664BC5}" srcOrd="0" destOrd="5" presId="urn:microsoft.com/office/officeart/2005/8/layout/chevron2"/>
    <dgm:cxn modelId="{CD55B6F4-B2B9-4E11-B369-04DC09BBDD49}" type="presOf" srcId="{3145973F-E238-4192-8458-E05273F9DD84}" destId="{6FCA4B87-8C5B-4C38-B67A-F0A54F2B11A4}" srcOrd="0" destOrd="0" presId="urn:microsoft.com/office/officeart/2005/8/layout/chevron2"/>
    <dgm:cxn modelId="{7F205CFA-139A-4AE8-ABF6-372D97EAD213}" type="presOf" srcId="{3C87A7BC-9C13-4AC6-9690-4EC64B9D53E8}" destId="{1024F3D3-331E-441A-B7E5-8877ADAE7B2B}" srcOrd="0" destOrd="1" presId="urn:microsoft.com/office/officeart/2005/8/layout/chevron2"/>
    <dgm:cxn modelId="{FE2F1DFB-FDE9-4EB2-B3B3-1F24AFA08707}" srcId="{B69CF174-1252-4795-8E26-321B76A92B21}" destId="{3C87A7BC-9C13-4AC6-9690-4EC64B9D53E8}" srcOrd="1" destOrd="0" parTransId="{C51CF223-DB5E-46E2-BFE6-47671F75DFFA}" sibTransId="{7726F947-48E4-481C-84F0-1A1CC78E85C0}"/>
    <dgm:cxn modelId="{4F9F46C9-2180-4C46-B1CE-DCCE8F1B26A7}" type="presParOf" srcId="{6FCA4B87-8C5B-4C38-B67A-F0A54F2B11A4}" destId="{DC7C9DD1-19DA-4FE3-9B28-625A45E2D169}" srcOrd="0" destOrd="0" presId="urn:microsoft.com/office/officeart/2005/8/layout/chevron2"/>
    <dgm:cxn modelId="{5DB0C4C6-9BC6-4A1A-8D79-FAE731C4F87D}" type="presParOf" srcId="{DC7C9DD1-19DA-4FE3-9B28-625A45E2D169}" destId="{AF790050-6E9E-4EED-87F5-C17CA65F215C}" srcOrd="0" destOrd="0" presId="urn:microsoft.com/office/officeart/2005/8/layout/chevron2"/>
    <dgm:cxn modelId="{E4E533B6-9089-4B04-809A-1BBAFE35F14B}" type="presParOf" srcId="{DC7C9DD1-19DA-4FE3-9B28-625A45E2D169}" destId="{1024F3D3-331E-441A-B7E5-8877ADAE7B2B}" srcOrd="1" destOrd="0" presId="urn:microsoft.com/office/officeart/2005/8/layout/chevron2"/>
    <dgm:cxn modelId="{F50BDF12-96A2-4D96-A000-D351C5BF45BD}" type="presParOf" srcId="{6FCA4B87-8C5B-4C38-B67A-F0A54F2B11A4}" destId="{A598505A-80D7-464D-89CF-F1FD3849029C}" srcOrd="1" destOrd="0" presId="urn:microsoft.com/office/officeart/2005/8/layout/chevron2"/>
    <dgm:cxn modelId="{81ABE531-BA84-4F2D-B672-7AAE59EF4A23}" type="presParOf" srcId="{6FCA4B87-8C5B-4C38-B67A-F0A54F2B11A4}" destId="{121A1B20-E3F6-4D09-A4F7-15925B276A9D}" srcOrd="2" destOrd="0" presId="urn:microsoft.com/office/officeart/2005/8/layout/chevron2"/>
    <dgm:cxn modelId="{4B1AB056-5B6E-413B-8DAC-EF25EE6D8E3A}" type="presParOf" srcId="{121A1B20-E3F6-4D09-A4F7-15925B276A9D}" destId="{74CF50BC-7A4D-4748-AF67-242A68837909}" srcOrd="0" destOrd="0" presId="urn:microsoft.com/office/officeart/2005/8/layout/chevron2"/>
    <dgm:cxn modelId="{8E1E48FB-C3B9-4387-9FCA-309D6A7B48C8}" type="presParOf" srcId="{121A1B20-E3F6-4D09-A4F7-15925B276A9D}" destId="{B6FB98D9-ACA0-479F-A8FE-D7C0F6664BC5}" srcOrd="1" destOrd="0" presId="urn:microsoft.com/office/officeart/2005/8/layout/chevron2"/>
    <dgm:cxn modelId="{BC353831-9FD9-44D5-A8EC-51C27656E40F}" type="presParOf" srcId="{6FCA4B87-8C5B-4C38-B67A-F0A54F2B11A4}" destId="{00D92706-DF96-4310-BFBD-6AE17BB20CC8}" srcOrd="3" destOrd="0" presId="urn:microsoft.com/office/officeart/2005/8/layout/chevron2"/>
    <dgm:cxn modelId="{01E851D5-4649-4EDF-AE2D-C3402D8187B3}" type="presParOf" srcId="{6FCA4B87-8C5B-4C38-B67A-F0A54F2B11A4}" destId="{E99F581A-6F52-4896-BCD8-FEAF7CBD1A49}" srcOrd="4" destOrd="0" presId="urn:microsoft.com/office/officeart/2005/8/layout/chevron2"/>
    <dgm:cxn modelId="{283ACBCA-DA00-4C24-A7D6-161BC52CECE2}" type="presParOf" srcId="{E99F581A-6F52-4896-BCD8-FEAF7CBD1A49}" destId="{4422D75A-4514-4980-A796-9EBBE411E929}" srcOrd="0" destOrd="0" presId="urn:microsoft.com/office/officeart/2005/8/layout/chevron2"/>
    <dgm:cxn modelId="{41369A0A-8662-4FA3-BC33-6FAE5C4066FE}" type="presParOf" srcId="{E99F581A-6F52-4896-BCD8-FEAF7CBD1A49}" destId="{B56845A4-BE17-4297-ABBD-13B53681BA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5F7D18-5169-49DC-A7A8-54C89162F438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l-GR"/>
        </a:p>
      </dgm:t>
    </dgm:pt>
    <dgm:pt modelId="{96044FEA-8B6C-4156-935F-53F634628A5D}">
      <dgm:prSet/>
      <dgm:spPr/>
      <dgm:t>
        <a:bodyPr/>
        <a:lstStyle/>
        <a:p>
          <a:pPr rtl="0"/>
          <a:r>
            <a:rPr lang="el-GR"/>
            <a:t>Υλοποίηση  δράσης του ΚΔΑΠ ΜΕΑ «ΑΜΠΕΤ ΧΑΣΜΑΝ» για Πανελλήνια συνάντηση ζωγραφικής των ΚΔΑΠ ΜΕΑ.</a:t>
          </a:r>
        </a:p>
      </dgm:t>
    </dgm:pt>
    <dgm:pt modelId="{E5CABF3C-DA4F-4FAE-95D8-D798268EEBEE}" type="parTrans" cxnId="{6253828B-A72C-41AA-859E-BFE03055989C}">
      <dgm:prSet/>
      <dgm:spPr/>
      <dgm:t>
        <a:bodyPr/>
        <a:lstStyle/>
        <a:p>
          <a:endParaRPr lang="el-GR"/>
        </a:p>
      </dgm:t>
    </dgm:pt>
    <dgm:pt modelId="{37BCB9AE-1FDC-4A91-AA30-477784C8469D}" type="sibTrans" cxnId="{6253828B-A72C-41AA-859E-BFE03055989C}">
      <dgm:prSet/>
      <dgm:spPr/>
      <dgm:t>
        <a:bodyPr/>
        <a:lstStyle/>
        <a:p>
          <a:endParaRPr lang="el-GR"/>
        </a:p>
      </dgm:t>
    </dgm:pt>
    <dgm:pt modelId="{F0A679C1-81A5-4142-AE95-CD16C7FDED5C}">
      <dgm:prSet/>
      <dgm:spPr/>
      <dgm:t>
        <a:bodyPr/>
        <a:lstStyle/>
        <a:p>
          <a:pPr rtl="0"/>
          <a:r>
            <a:rPr lang="el-GR"/>
            <a:t>Πρόσληψη τριών (3) ατόμων (μέσω επιχειρησιακού προγράμματος: Εναρμόνιση Οικογενειακής  &amp; Επαγγελματικής ζωής).</a:t>
          </a:r>
        </a:p>
      </dgm:t>
    </dgm:pt>
    <dgm:pt modelId="{7B1C6272-098E-4BEE-B750-D2CA2A0F52FD}" type="parTrans" cxnId="{DB3F6FC2-1638-4AA8-BA9E-F90C98CBC627}">
      <dgm:prSet/>
      <dgm:spPr/>
      <dgm:t>
        <a:bodyPr/>
        <a:lstStyle/>
        <a:p>
          <a:endParaRPr lang="el-GR"/>
        </a:p>
      </dgm:t>
    </dgm:pt>
    <dgm:pt modelId="{99061949-DBCB-4FBB-8EA3-CBF92F2186FC}" type="sibTrans" cxnId="{DB3F6FC2-1638-4AA8-BA9E-F90C98CBC627}">
      <dgm:prSet/>
      <dgm:spPr/>
      <dgm:t>
        <a:bodyPr/>
        <a:lstStyle/>
        <a:p>
          <a:endParaRPr lang="el-GR"/>
        </a:p>
      </dgm:t>
    </dgm:pt>
    <dgm:pt modelId="{A40F9144-4C11-4634-8448-5BBF8E8F1043}">
      <dgm:prSet/>
      <dgm:spPr/>
      <dgm:t>
        <a:bodyPr/>
        <a:lstStyle/>
        <a:p>
          <a:pPr rtl="0"/>
          <a:r>
            <a:rPr lang="el-GR"/>
            <a:t>Συνεργασία με νέους φορείς.</a:t>
          </a:r>
        </a:p>
      </dgm:t>
    </dgm:pt>
    <dgm:pt modelId="{31E4F0C3-F440-4362-9C79-697D2754719E}" type="parTrans" cxnId="{B98DDDEB-1425-4CDC-A00F-B76344CF160F}">
      <dgm:prSet/>
      <dgm:spPr/>
      <dgm:t>
        <a:bodyPr/>
        <a:lstStyle/>
        <a:p>
          <a:endParaRPr lang="el-GR"/>
        </a:p>
      </dgm:t>
    </dgm:pt>
    <dgm:pt modelId="{D803351D-3A02-4C10-A2D6-60E0078F543F}" type="sibTrans" cxnId="{B98DDDEB-1425-4CDC-A00F-B76344CF160F}">
      <dgm:prSet/>
      <dgm:spPr/>
      <dgm:t>
        <a:bodyPr/>
        <a:lstStyle/>
        <a:p>
          <a:endParaRPr lang="el-GR"/>
        </a:p>
      </dgm:t>
    </dgm:pt>
    <dgm:pt modelId="{AF60F1F6-7670-4E5E-ABD2-EA1ED16C41F3}" type="pres">
      <dgm:prSet presAssocID="{6E5F7D18-5169-49DC-A7A8-54C89162F43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53FFE1A-27E2-4A63-A6D3-63B15016E5FC}" type="pres">
      <dgm:prSet presAssocID="{96044FEA-8B6C-4156-935F-53F634628A5D}" presName="circle1" presStyleLbl="node1" presStyleIdx="0" presStyleCnt="3"/>
      <dgm:spPr/>
    </dgm:pt>
    <dgm:pt modelId="{87A19D28-1576-4A78-8AA2-2DF8E2192407}" type="pres">
      <dgm:prSet presAssocID="{96044FEA-8B6C-4156-935F-53F634628A5D}" presName="space" presStyleCnt="0"/>
      <dgm:spPr/>
    </dgm:pt>
    <dgm:pt modelId="{0946CB93-826E-4189-9294-33ABD03E28E4}" type="pres">
      <dgm:prSet presAssocID="{96044FEA-8B6C-4156-935F-53F634628A5D}" presName="rect1" presStyleLbl="alignAcc1" presStyleIdx="0" presStyleCnt="3"/>
      <dgm:spPr/>
    </dgm:pt>
    <dgm:pt modelId="{9177F5C8-5175-4624-91DD-99B7D896A3DE}" type="pres">
      <dgm:prSet presAssocID="{F0A679C1-81A5-4142-AE95-CD16C7FDED5C}" presName="vertSpace2" presStyleLbl="node1" presStyleIdx="0" presStyleCnt="3"/>
      <dgm:spPr/>
    </dgm:pt>
    <dgm:pt modelId="{441A284C-C5F3-4950-8FD4-4370E35266CD}" type="pres">
      <dgm:prSet presAssocID="{F0A679C1-81A5-4142-AE95-CD16C7FDED5C}" presName="circle2" presStyleLbl="node1" presStyleIdx="1" presStyleCnt="3"/>
      <dgm:spPr/>
    </dgm:pt>
    <dgm:pt modelId="{59EE4851-E914-446C-98B5-A2A1436B418C}" type="pres">
      <dgm:prSet presAssocID="{F0A679C1-81A5-4142-AE95-CD16C7FDED5C}" presName="rect2" presStyleLbl="alignAcc1" presStyleIdx="1" presStyleCnt="3"/>
      <dgm:spPr/>
    </dgm:pt>
    <dgm:pt modelId="{258F45FC-4AEA-41D7-86CA-F616137D9828}" type="pres">
      <dgm:prSet presAssocID="{A40F9144-4C11-4634-8448-5BBF8E8F1043}" presName="vertSpace3" presStyleLbl="node1" presStyleIdx="1" presStyleCnt="3"/>
      <dgm:spPr/>
    </dgm:pt>
    <dgm:pt modelId="{8061B2C0-E0E8-45E4-BCC0-DAFE6E731C14}" type="pres">
      <dgm:prSet presAssocID="{A40F9144-4C11-4634-8448-5BBF8E8F1043}" presName="circle3" presStyleLbl="node1" presStyleIdx="2" presStyleCnt="3"/>
      <dgm:spPr/>
    </dgm:pt>
    <dgm:pt modelId="{3DB43C8F-6AC8-4CB0-A60A-4D3BF6211A64}" type="pres">
      <dgm:prSet presAssocID="{A40F9144-4C11-4634-8448-5BBF8E8F1043}" presName="rect3" presStyleLbl="alignAcc1" presStyleIdx="2" presStyleCnt="3"/>
      <dgm:spPr/>
    </dgm:pt>
    <dgm:pt modelId="{99323848-A108-4E29-8970-B703BE44789C}" type="pres">
      <dgm:prSet presAssocID="{96044FEA-8B6C-4156-935F-53F634628A5D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5B4E10A-BC68-4C73-8D9C-EB2EDB8C5F3F}" type="pres">
      <dgm:prSet presAssocID="{F0A679C1-81A5-4142-AE95-CD16C7FDED5C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2D5FDEF8-391A-410B-B7A2-30D388D867F4}" type="pres">
      <dgm:prSet presAssocID="{A40F9144-4C11-4634-8448-5BBF8E8F1043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733D0E4D-0C96-46F2-BC3F-64D2AB2F7D7C}" type="presOf" srcId="{6E5F7D18-5169-49DC-A7A8-54C89162F438}" destId="{AF60F1F6-7670-4E5E-ABD2-EA1ED16C41F3}" srcOrd="0" destOrd="0" presId="urn:microsoft.com/office/officeart/2005/8/layout/target3"/>
    <dgm:cxn modelId="{60E96258-3EDA-45B1-AF94-F7AC3F254BDD}" type="presOf" srcId="{F0A679C1-81A5-4142-AE95-CD16C7FDED5C}" destId="{A5B4E10A-BC68-4C73-8D9C-EB2EDB8C5F3F}" srcOrd="1" destOrd="0" presId="urn:microsoft.com/office/officeart/2005/8/layout/target3"/>
    <dgm:cxn modelId="{F4417C7C-6D30-4822-856F-ED720B8BEB1C}" type="presOf" srcId="{F0A679C1-81A5-4142-AE95-CD16C7FDED5C}" destId="{59EE4851-E914-446C-98B5-A2A1436B418C}" srcOrd="0" destOrd="0" presId="urn:microsoft.com/office/officeart/2005/8/layout/target3"/>
    <dgm:cxn modelId="{6253828B-A72C-41AA-859E-BFE03055989C}" srcId="{6E5F7D18-5169-49DC-A7A8-54C89162F438}" destId="{96044FEA-8B6C-4156-935F-53F634628A5D}" srcOrd="0" destOrd="0" parTransId="{E5CABF3C-DA4F-4FAE-95D8-D798268EEBEE}" sibTransId="{37BCB9AE-1FDC-4A91-AA30-477784C8469D}"/>
    <dgm:cxn modelId="{B34D7EA9-ECEA-4B9C-978E-6F5A098773C9}" type="presOf" srcId="{A40F9144-4C11-4634-8448-5BBF8E8F1043}" destId="{3DB43C8F-6AC8-4CB0-A60A-4D3BF6211A64}" srcOrd="0" destOrd="0" presId="urn:microsoft.com/office/officeart/2005/8/layout/target3"/>
    <dgm:cxn modelId="{D0C4ECAB-D1B7-4048-8A28-F0EE57BCA990}" type="presOf" srcId="{96044FEA-8B6C-4156-935F-53F634628A5D}" destId="{99323848-A108-4E29-8970-B703BE44789C}" srcOrd="1" destOrd="0" presId="urn:microsoft.com/office/officeart/2005/8/layout/target3"/>
    <dgm:cxn modelId="{DB3F6FC2-1638-4AA8-BA9E-F90C98CBC627}" srcId="{6E5F7D18-5169-49DC-A7A8-54C89162F438}" destId="{F0A679C1-81A5-4142-AE95-CD16C7FDED5C}" srcOrd="1" destOrd="0" parTransId="{7B1C6272-098E-4BEE-B750-D2CA2A0F52FD}" sibTransId="{99061949-DBCB-4FBB-8EA3-CBF92F2186FC}"/>
    <dgm:cxn modelId="{B98DDDEB-1425-4CDC-A00F-B76344CF160F}" srcId="{6E5F7D18-5169-49DC-A7A8-54C89162F438}" destId="{A40F9144-4C11-4634-8448-5BBF8E8F1043}" srcOrd="2" destOrd="0" parTransId="{31E4F0C3-F440-4362-9C79-697D2754719E}" sibTransId="{D803351D-3A02-4C10-A2D6-60E0078F543F}"/>
    <dgm:cxn modelId="{B14E0CFB-0C12-4F05-834D-0E38119BB3AC}" type="presOf" srcId="{A40F9144-4C11-4634-8448-5BBF8E8F1043}" destId="{2D5FDEF8-391A-410B-B7A2-30D388D867F4}" srcOrd="1" destOrd="0" presId="urn:microsoft.com/office/officeart/2005/8/layout/target3"/>
    <dgm:cxn modelId="{5C5927FE-E66D-4739-A658-0079DDAC78A8}" type="presOf" srcId="{96044FEA-8B6C-4156-935F-53F634628A5D}" destId="{0946CB93-826E-4189-9294-33ABD03E28E4}" srcOrd="0" destOrd="0" presId="urn:microsoft.com/office/officeart/2005/8/layout/target3"/>
    <dgm:cxn modelId="{5AB2E18B-8704-41BB-93AC-A15ECE70A2B7}" type="presParOf" srcId="{AF60F1F6-7670-4E5E-ABD2-EA1ED16C41F3}" destId="{753FFE1A-27E2-4A63-A6D3-63B15016E5FC}" srcOrd="0" destOrd="0" presId="urn:microsoft.com/office/officeart/2005/8/layout/target3"/>
    <dgm:cxn modelId="{D1DDF843-EAD5-49C5-97D3-5E1A4156A7AE}" type="presParOf" srcId="{AF60F1F6-7670-4E5E-ABD2-EA1ED16C41F3}" destId="{87A19D28-1576-4A78-8AA2-2DF8E2192407}" srcOrd="1" destOrd="0" presId="urn:microsoft.com/office/officeart/2005/8/layout/target3"/>
    <dgm:cxn modelId="{CA245800-2E50-49B1-AB2C-533975B20A7F}" type="presParOf" srcId="{AF60F1F6-7670-4E5E-ABD2-EA1ED16C41F3}" destId="{0946CB93-826E-4189-9294-33ABD03E28E4}" srcOrd="2" destOrd="0" presId="urn:microsoft.com/office/officeart/2005/8/layout/target3"/>
    <dgm:cxn modelId="{4BCB3767-4B2A-4D05-A886-59320CF83C97}" type="presParOf" srcId="{AF60F1F6-7670-4E5E-ABD2-EA1ED16C41F3}" destId="{9177F5C8-5175-4624-91DD-99B7D896A3DE}" srcOrd="3" destOrd="0" presId="urn:microsoft.com/office/officeart/2005/8/layout/target3"/>
    <dgm:cxn modelId="{0B7CB48C-6251-4741-83C3-EAC3E585BE3B}" type="presParOf" srcId="{AF60F1F6-7670-4E5E-ABD2-EA1ED16C41F3}" destId="{441A284C-C5F3-4950-8FD4-4370E35266CD}" srcOrd="4" destOrd="0" presId="urn:microsoft.com/office/officeart/2005/8/layout/target3"/>
    <dgm:cxn modelId="{E2A858DD-C841-454F-93AD-9BD2D024F4DB}" type="presParOf" srcId="{AF60F1F6-7670-4E5E-ABD2-EA1ED16C41F3}" destId="{59EE4851-E914-446C-98B5-A2A1436B418C}" srcOrd="5" destOrd="0" presId="urn:microsoft.com/office/officeart/2005/8/layout/target3"/>
    <dgm:cxn modelId="{287A2E40-F114-4ED3-8666-1DD98F37CDB9}" type="presParOf" srcId="{AF60F1F6-7670-4E5E-ABD2-EA1ED16C41F3}" destId="{258F45FC-4AEA-41D7-86CA-F616137D9828}" srcOrd="6" destOrd="0" presId="urn:microsoft.com/office/officeart/2005/8/layout/target3"/>
    <dgm:cxn modelId="{5D0C9A6A-791B-4347-8843-5958301C64EB}" type="presParOf" srcId="{AF60F1F6-7670-4E5E-ABD2-EA1ED16C41F3}" destId="{8061B2C0-E0E8-45E4-BCC0-DAFE6E731C14}" srcOrd="7" destOrd="0" presId="urn:microsoft.com/office/officeart/2005/8/layout/target3"/>
    <dgm:cxn modelId="{971B6EA0-8FA2-49DE-96B6-1280D8527D7A}" type="presParOf" srcId="{AF60F1F6-7670-4E5E-ABD2-EA1ED16C41F3}" destId="{3DB43C8F-6AC8-4CB0-A60A-4D3BF6211A64}" srcOrd="8" destOrd="0" presId="urn:microsoft.com/office/officeart/2005/8/layout/target3"/>
    <dgm:cxn modelId="{9DC6FC7A-3474-49C7-B7B2-B091856F1681}" type="presParOf" srcId="{AF60F1F6-7670-4E5E-ABD2-EA1ED16C41F3}" destId="{99323848-A108-4E29-8970-B703BE44789C}" srcOrd="9" destOrd="0" presId="urn:microsoft.com/office/officeart/2005/8/layout/target3"/>
    <dgm:cxn modelId="{9DF91B1E-40CB-4303-A256-94E48616B6A9}" type="presParOf" srcId="{AF60F1F6-7670-4E5E-ABD2-EA1ED16C41F3}" destId="{A5B4E10A-BC68-4C73-8D9C-EB2EDB8C5F3F}" srcOrd="10" destOrd="0" presId="urn:microsoft.com/office/officeart/2005/8/layout/target3"/>
    <dgm:cxn modelId="{07DB6F31-2256-4232-9FE8-0CCD2FB433B1}" type="presParOf" srcId="{AF60F1F6-7670-4E5E-ABD2-EA1ED16C41F3}" destId="{2D5FDEF8-391A-410B-B7A2-30D388D867F4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C3DA0C-BF41-4487-86CB-A0677243CD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E86BA34C-88B1-4754-BDF8-A4B540A94192}">
      <dgm:prSet custT="1"/>
      <dgm:spPr/>
      <dgm:t>
        <a:bodyPr/>
        <a:lstStyle/>
        <a:p>
          <a:pPr algn="ctr" rtl="0"/>
          <a:r>
            <a:rPr lang="el-GR" sz="2400" b="1">
              <a:solidFill>
                <a:srgbClr val="FFC000"/>
              </a:solidFill>
            </a:rPr>
            <a:t>5</a:t>
          </a:r>
          <a:r>
            <a:rPr lang="el-GR" sz="2400" b="1" baseline="30000">
              <a:solidFill>
                <a:srgbClr val="FFC000"/>
              </a:solidFill>
            </a:rPr>
            <a:t>ο</a:t>
          </a:r>
          <a:r>
            <a:rPr lang="el-GR" sz="2400" b="1">
              <a:solidFill>
                <a:srgbClr val="FFC000"/>
              </a:solidFill>
            </a:rPr>
            <a:t> Θερινό ΚΔΑΠ  </a:t>
          </a:r>
          <a:endParaRPr lang="el-GR" sz="2400">
            <a:solidFill>
              <a:srgbClr val="FFC000"/>
            </a:solidFill>
          </a:endParaRPr>
        </a:p>
      </dgm:t>
    </dgm:pt>
    <dgm:pt modelId="{C45A5D32-44B4-4B08-BAA8-D3B51496E916}" type="parTrans" cxnId="{0435672D-ED8F-445F-8EDE-14BE24002A23}">
      <dgm:prSet/>
      <dgm:spPr/>
      <dgm:t>
        <a:bodyPr/>
        <a:lstStyle/>
        <a:p>
          <a:endParaRPr lang="el-GR"/>
        </a:p>
      </dgm:t>
    </dgm:pt>
    <dgm:pt modelId="{6C4DA46C-8FCE-4B9F-AC94-186191E3DE39}" type="sibTrans" cxnId="{0435672D-ED8F-445F-8EDE-14BE24002A23}">
      <dgm:prSet/>
      <dgm:spPr/>
      <dgm:t>
        <a:bodyPr/>
        <a:lstStyle/>
        <a:p>
          <a:endParaRPr lang="el-GR"/>
        </a:p>
      </dgm:t>
    </dgm:pt>
    <dgm:pt modelId="{E1C2B23C-7D8C-4E0D-BD5F-4881D2803D76}">
      <dgm:prSet custT="1"/>
      <dgm:spPr/>
      <dgm:t>
        <a:bodyPr/>
        <a:lstStyle/>
        <a:p>
          <a:pPr algn="ctr" rtl="0"/>
          <a:endParaRPr lang="el-GR" sz="2000" b="1" dirty="0">
            <a:solidFill>
              <a:srgbClr val="FFC000"/>
            </a:solidFill>
          </a:endParaRPr>
        </a:p>
        <a:p>
          <a:pPr algn="ctr" rtl="0"/>
          <a:r>
            <a:rPr lang="el-GR" sz="2000" b="1" dirty="0">
              <a:solidFill>
                <a:srgbClr val="FFC000"/>
              </a:solidFill>
            </a:rPr>
            <a:t>Έτος Λειτουργίας</a:t>
          </a:r>
          <a:r>
            <a:rPr lang="en-US" sz="2000" b="1" dirty="0">
              <a:solidFill>
                <a:srgbClr val="FFC000"/>
              </a:solidFill>
            </a:rPr>
            <a:t>:</a:t>
          </a:r>
          <a:r>
            <a:rPr lang="el-GR" sz="2000" b="1" dirty="0">
              <a:solidFill>
                <a:srgbClr val="FFC000"/>
              </a:solidFill>
            </a:rPr>
            <a:t> 2015</a:t>
          </a:r>
        </a:p>
        <a:p>
          <a:pPr algn="ctr" rtl="0"/>
          <a:r>
            <a:rPr lang="el-GR" sz="2000" b="1" dirty="0">
              <a:solidFill>
                <a:srgbClr val="FFC000"/>
              </a:solidFill>
            </a:rPr>
            <a:t> </a:t>
          </a:r>
        </a:p>
      </dgm:t>
    </dgm:pt>
    <dgm:pt modelId="{9157E3AB-C593-4461-B61B-5D181FF451EE}" type="parTrans" cxnId="{A6ED4A9D-72AF-42DA-A79C-AE936470752F}">
      <dgm:prSet/>
      <dgm:spPr/>
      <dgm:t>
        <a:bodyPr/>
        <a:lstStyle/>
        <a:p>
          <a:endParaRPr lang="el-GR"/>
        </a:p>
      </dgm:t>
    </dgm:pt>
    <dgm:pt modelId="{4AF84D64-511C-4DDC-9C9D-E3527D1E7D39}" type="sibTrans" cxnId="{A6ED4A9D-72AF-42DA-A79C-AE936470752F}">
      <dgm:prSet/>
      <dgm:spPr/>
      <dgm:t>
        <a:bodyPr/>
        <a:lstStyle/>
        <a:p>
          <a:endParaRPr lang="el-GR"/>
        </a:p>
      </dgm:t>
    </dgm:pt>
    <dgm:pt modelId="{1402E417-A135-4C4A-B028-EA8C4B4C9062}" type="pres">
      <dgm:prSet presAssocID="{DAC3DA0C-BF41-4487-86CB-A0677243CD6B}" presName="linear" presStyleCnt="0">
        <dgm:presLayoutVars>
          <dgm:animLvl val="lvl"/>
          <dgm:resizeHandles val="exact"/>
        </dgm:presLayoutVars>
      </dgm:prSet>
      <dgm:spPr/>
    </dgm:pt>
    <dgm:pt modelId="{1CA30ACC-7DB9-4073-BD2B-28634300857C}" type="pres">
      <dgm:prSet presAssocID="{E86BA34C-88B1-4754-BDF8-A4B540A941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E220E8-6D90-4726-B95E-FAB9614F066A}" type="pres">
      <dgm:prSet presAssocID="{6C4DA46C-8FCE-4B9F-AC94-186191E3DE39}" presName="spacer" presStyleCnt="0"/>
      <dgm:spPr/>
    </dgm:pt>
    <dgm:pt modelId="{85B69C1D-4500-4F77-90CA-439E3B3DC411}" type="pres">
      <dgm:prSet presAssocID="{E1C2B23C-7D8C-4E0D-BD5F-4881D2803D76}" presName="parentText" presStyleLbl="node1" presStyleIdx="1" presStyleCnt="2" custLinFactNeighborY="2423">
        <dgm:presLayoutVars>
          <dgm:chMax val="0"/>
          <dgm:bulletEnabled val="1"/>
        </dgm:presLayoutVars>
      </dgm:prSet>
      <dgm:spPr/>
    </dgm:pt>
  </dgm:ptLst>
  <dgm:cxnLst>
    <dgm:cxn modelId="{0435672D-ED8F-445F-8EDE-14BE24002A23}" srcId="{DAC3DA0C-BF41-4487-86CB-A0677243CD6B}" destId="{E86BA34C-88B1-4754-BDF8-A4B540A94192}" srcOrd="0" destOrd="0" parTransId="{C45A5D32-44B4-4B08-BAA8-D3B51496E916}" sibTransId="{6C4DA46C-8FCE-4B9F-AC94-186191E3DE39}"/>
    <dgm:cxn modelId="{64C1FE68-3479-4717-8BB1-1501EA457410}" type="presOf" srcId="{DAC3DA0C-BF41-4487-86CB-A0677243CD6B}" destId="{1402E417-A135-4C4A-B028-EA8C4B4C9062}" srcOrd="0" destOrd="0" presId="urn:microsoft.com/office/officeart/2005/8/layout/vList2"/>
    <dgm:cxn modelId="{17CD864C-4B99-4993-8297-563981CDC2D4}" type="presOf" srcId="{E86BA34C-88B1-4754-BDF8-A4B540A94192}" destId="{1CA30ACC-7DB9-4073-BD2B-28634300857C}" srcOrd="0" destOrd="0" presId="urn:microsoft.com/office/officeart/2005/8/layout/vList2"/>
    <dgm:cxn modelId="{A6ED4A9D-72AF-42DA-A79C-AE936470752F}" srcId="{DAC3DA0C-BF41-4487-86CB-A0677243CD6B}" destId="{E1C2B23C-7D8C-4E0D-BD5F-4881D2803D76}" srcOrd="1" destOrd="0" parTransId="{9157E3AB-C593-4461-B61B-5D181FF451EE}" sibTransId="{4AF84D64-511C-4DDC-9C9D-E3527D1E7D39}"/>
    <dgm:cxn modelId="{B527D4B1-54F6-4EC1-B576-D88846DFDE44}" type="presOf" srcId="{E1C2B23C-7D8C-4E0D-BD5F-4881D2803D76}" destId="{85B69C1D-4500-4F77-90CA-439E3B3DC411}" srcOrd="0" destOrd="0" presId="urn:microsoft.com/office/officeart/2005/8/layout/vList2"/>
    <dgm:cxn modelId="{C9381ACC-DDE1-4624-BD81-DBB0D646736E}" type="presParOf" srcId="{1402E417-A135-4C4A-B028-EA8C4B4C9062}" destId="{1CA30ACC-7DB9-4073-BD2B-28634300857C}" srcOrd="0" destOrd="0" presId="urn:microsoft.com/office/officeart/2005/8/layout/vList2"/>
    <dgm:cxn modelId="{BBFA99DF-5C1B-4368-A4F9-BE7C27A4DA30}" type="presParOf" srcId="{1402E417-A135-4C4A-B028-EA8C4B4C9062}" destId="{1DE220E8-6D90-4726-B95E-FAB9614F066A}" srcOrd="1" destOrd="0" presId="urn:microsoft.com/office/officeart/2005/8/layout/vList2"/>
    <dgm:cxn modelId="{4FDADDD6-FF18-4132-A313-896CA91E4209}" type="presParOf" srcId="{1402E417-A135-4C4A-B028-EA8C4B4C9062}" destId="{85B69C1D-4500-4F77-90CA-439E3B3DC41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89E63-B151-4503-BCDC-7F7A24A3AE92}">
      <dsp:nvSpPr>
        <dsp:cNvPr id="0" name=""/>
        <dsp:cNvSpPr/>
      </dsp:nvSpPr>
      <dsp:spPr>
        <a:xfrm>
          <a:off x="0" y="45864"/>
          <a:ext cx="89154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1" kern="1200"/>
            <a:t>ΚΔΑΠ ΑΝΩ ΠΟΛΗΣ </a:t>
          </a:r>
          <a:r>
            <a:rPr lang="el-GR" sz="2200" kern="1200"/>
            <a:t>(Σωτηριάδου 6)- Δυναμικότητας </a:t>
          </a:r>
          <a:r>
            <a:rPr lang="el-GR" sz="2200" b="1" kern="1200"/>
            <a:t>80 παιδιών</a:t>
          </a:r>
          <a:endParaRPr lang="el-GR" sz="2200" kern="1200"/>
        </a:p>
      </dsp:txBody>
      <dsp:txXfrm>
        <a:off x="42663" y="88527"/>
        <a:ext cx="8830074" cy="788627"/>
      </dsp:txXfrm>
    </dsp:sp>
    <dsp:sp modelId="{A6176012-186B-4613-A5AC-D4D033C628CD}">
      <dsp:nvSpPr>
        <dsp:cNvPr id="0" name=""/>
        <dsp:cNvSpPr/>
      </dsp:nvSpPr>
      <dsp:spPr>
        <a:xfrm>
          <a:off x="0" y="983177"/>
          <a:ext cx="89154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1" kern="1200" dirty="0"/>
            <a:t>ΚΔΑΠ ΝΟΤΙΟΥ ΔΙΑΜΕΡΙΣΜΑΤΟΣ </a:t>
          </a:r>
          <a:r>
            <a:rPr lang="el-GR" sz="2200" kern="1200" dirty="0"/>
            <a:t>(Ευβοίας 211)- Δυναμικότητας </a:t>
          </a:r>
          <a:r>
            <a:rPr lang="el-GR" sz="2200" b="1" kern="1200" dirty="0"/>
            <a:t>120 παιδιών</a:t>
          </a:r>
          <a:endParaRPr lang="el-GR" sz="2200" kern="1200" dirty="0"/>
        </a:p>
      </dsp:txBody>
      <dsp:txXfrm>
        <a:off x="42663" y="1025840"/>
        <a:ext cx="8830074" cy="788627"/>
      </dsp:txXfrm>
    </dsp:sp>
    <dsp:sp modelId="{9814B957-BE4F-41A4-96A7-E87072930BDD}">
      <dsp:nvSpPr>
        <dsp:cNvPr id="0" name=""/>
        <dsp:cNvSpPr/>
      </dsp:nvSpPr>
      <dsp:spPr>
        <a:xfrm>
          <a:off x="0" y="1920491"/>
          <a:ext cx="89154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1" kern="1200" dirty="0"/>
            <a:t>ΚΔΑΠ ΒΡΑΧΝΑΙ Ί΄ΚΩΝ </a:t>
          </a:r>
          <a:r>
            <a:rPr lang="el-GR" sz="2200" kern="1200" dirty="0"/>
            <a:t>(Πατρών-Πύργου) -Δυναμικότητας </a:t>
          </a:r>
          <a:r>
            <a:rPr lang="el-GR" sz="2200" b="1" kern="1200" dirty="0"/>
            <a:t>40 παιδιών  </a:t>
          </a:r>
          <a:endParaRPr lang="el-GR" sz="2200" kern="1200" dirty="0"/>
        </a:p>
      </dsp:txBody>
      <dsp:txXfrm>
        <a:off x="42663" y="1963154"/>
        <a:ext cx="8830074" cy="788627"/>
      </dsp:txXfrm>
    </dsp:sp>
    <dsp:sp modelId="{61724CA2-9048-49C2-9E47-C9F483F5C3DC}">
      <dsp:nvSpPr>
        <dsp:cNvPr id="0" name=""/>
        <dsp:cNvSpPr/>
      </dsp:nvSpPr>
      <dsp:spPr>
        <a:xfrm>
          <a:off x="0" y="2855440"/>
          <a:ext cx="89154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b="1" kern="1200" dirty="0"/>
            <a:t>ΚΔΑΠ ΑΡΚΤΙΚΟΥ ΔΙΑΜΕΡΙΣΜΑΤΟΣ </a:t>
          </a:r>
          <a:r>
            <a:rPr lang="el-GR" sz="2200" kern="1200" dirty="0"/>
            <a:t>(Πανεπιστημίου 186)- Δυναμικότητας </a:t>
          </a:r>
          <a:r>
            <a:rPr lang="el-GR" sz="2200" b="1" kern="1200" dirty="0"/>
            <a:t>80 παιδιών</a:t>
          </a:r>
          <a:endParaRPr lang="el-GR" sz="2200" kern="1200" dirty="0"/>
        </a:p>
      </dsp:txBody>
      <dsp:txXfrm>
        <a:off x="42663" y="2898103"/>
        <a:ext cx="8830074" cy="7886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7FE3C1-B17F-4D77-BE37-13151182D9BB}">
      <dsp:nvSpPr>
        <dsp:cNvPr id="0" name=""/>
        <dsp:cNvSpPr/>
      </dsp:nvSpPr>
      <dsp:spPr>
        <a:xfrm>
          <a:off x="0" y="1213"/>
          <a:ext cx="4154908" cy="7605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solidFill>
                <a:srgbClr val="FFC000"/>
              </a:solidFill>
            </a:rPr>
            <a:t>6</a:t>
          </a:r>
          <a:r>
            <a:rPr lang="el-GR" sz="2400" b="1" kern="1200" baseline="30000" dirty="0">
              <a:solidFill>
                <a:srgbClr val="FFC000"/>
              </a:solidFill>
            </a:rPr>
            <a:t>ο</a:t>
          </a:r>
          <a:r>
            <a:rPr lang="el-GR" sz="2400" b="1" kern="1200" dirty="0">
              <a:solidFill>
                <a:srgbClr val="FFC000"/>
              </a:solidFill>
            </a:rPr>
            <a:t> Θερινό ΚΔΑΠ</a:t>
          </a:r>
          <a:endParaRPr lang="el-GR" sz="2400" kern="1200" dirty="0">
            <a:solidFill>
              <a:srgbClr val="FFC000"/>
            </a:solidFill>
          </a:endParaRPr>
        </a:p>
      </dsp:txBody>
      <dsp:txXfrm>
        <a:off x="37126" y="38339"/>
        <a:ext cx="4080656" cy="686287"/>
      </dsp:txXfrm>
    </dsp:sp>
    <dsp:sp modelId="{2978218D-B348-4E8B-9F9F-E3B28917DA00}">
      <dsp:nvSpPr>
        <dsp:cNvPr id="0" name=""/>
        <dsp:cNvSpPr/>
      </dsp:nvSpPr>
      <dsp:spPr>
        <a:xfrm>
          <a:off x="0" y="770485"/>
          <a:ext cx="4154908" cy="7605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 dirty="0">
            <a:solidFill>
              <a:srgbClr val="FFC000"/>
            </a:solidFill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solidFill>
                <a:srgbClr val="FFC000"/>
              </a:solidFill>
            </a:rPr>
            <a:t>Έτος Λειτουργίας</a:t>
          </a:r>
          <a:r>
            <a:rPr lang="en-US" sz="2000" b="1" kern="1200" dirty="0">
              <a:solidFill>
                <a:srgbClr val="FFC000"/>
              </a:solidFill>
            </a:rPr>
            <a:t>:</a:t>
          </a:r>
          <a:r>
            <a:rPr lang="el-GR" sz="2000" b="1" kern="1200" dirty="0">
              <a:solidFill>
                <a:srgbClr val="FFC000"/>
              </a:solidFill>
            </a:rPr>
            <a:t> 2018 </a:t>
          </a:r>
        </a:p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500" b="1" kern="1200" dirty="0"/>
            <a:t> </a:t>
          </a:r>
          <a:endParaRPr lang="el-GR" sz="1500" kern="1200" dirty="0"/>
        </a:p>
      </dsp:txBody>
      <dsp:txXfrm>
        <a:off x="37126" y="807611"/>
        <a:ext cx="4080656" cy="6862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64929-7F04-4E9F-9B6F-7F9A4ADFDBCB}">
      <dsp:nvSpPr>
        <dsp:cNvPr id="0" name=""/>
        <dsp:cNvSpPr/>
      </dsp:nvSpPr>
      <dsp:spPr>
        <a:xfrm>
          <a:off x="0" y="42594"/>
          <a:ext cx="8915400" cy="19959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Η πολύτιμη προσφορά των εθελοντών συνέβαλλε καθοριστικά στην παροχή υψηλού επιπέδου υπηρεσίες προς τους συμπολίτες μας</a:t>
          </a:r>
          <a:r>
            <a:rPr lang="en-US" sz="2000" kern="1200" dirty="0"/>
            <a:t>.</a:t>
          </a:r>
          <a:r>
            <a:rPr lang="el-GR" sz="2000" kern="1200" dirty="0"/>
            <a:t> Ενδεικτικά αναφέρουμε</a:t>
          </a:r>
          <a:r>
            <a:rPr lang="en-US" sz="2000" kern="1200" dirty="0"/>
            <a:t>:</a:t>
          </a:r>
          <a:endParaRPr lang="el-GR" sz="2000" kern="1200" dirty="0"/>
        </a:p>
      </dsp:txBody>
      <dsp:txXfrm>
        <a:off x="97435" y="140029"/>
        <a:ext cx="8720530" cy="1801094"/>
      </dsp:txXfrm>
    </dsp:sp>
    <dsp:sp modelId="{1F1F4B36-306E-42A4-B356-FCFE38DE28F7}">
      <dsp:nvSpPr>
        <dsp:cNvPr id="0" name=""/>
        <dsp:cNvSpPr/>
      </dsp:nvSpPr>
      <dsp:spPr>
        <a:xfrm>
          <a:off x="0" y="2096158"/>
          <a:ext cx="8915400" cy="1984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/>
            <a:t>Ερυθρός Σταυρός, ΕΣΥΝ, Πυροσβεστική-ΕΜΑΚ, Φιλοζωική, τους γιατρούς του Πανεπιστημιακού Νοσοκομείου του Ρίου, Καραμανδάνειου, ΠΕΔΔΥ, τον ΣΕΓΑΣ, τον Ιστιοπλοϊκό  Όμιλο «ΙΑΣΩΝ», το χορευτικό του Δήμου </a:t>
          </a:r>
          <a:r>
            <a:rPr lang="el-GR" sz="2000" kern="1200" dirty="0" err="1"/>
            <a:t>Πατρέων</a:t>
          </a:r>
          <a:r>
            <a:rPr lang="el-GR" sz="2000" kern="1200" dirty="0"/>
            <a:t>, το Πάρκο Εκπαιδευτικών Δράσεων αλλά και πολλούς συμπολίτες μας που ανέλαβαν να εκπονήσουν διάφορα εκπαιδευτικά και ψυχαγωγικά προγράμματα.</a:t>
          </a:r>
        </a:p>
      </dsp:txBody>
      <dsp:txXfrm>
        <a:off x="96881" y="2193039"/>
        <a:ext cx="8721638" cy="1790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15274-1D2D-4CDF-B65F-4A914E2BAEF4}">
      <dsp:nvSpPr>
        <dsp:cNvPr id="0" name=""/>
        <dsp:cNvSpPr/>
      </dsp:nvSpPr>
      <dsp:spPr>
        <a:xfrm rot="5400000">
          <a:off x="-290413" y="295517"/>
          <a:ext cx="1936090" cy="13552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/>
            <a:t>ΑΔΕΙΕΣ ΙΔΡΥΣΗΣ &amp; ΛΕΙΤΟΥΡΓΙΑΣ</a:t>
          </a:r>
          <a:endParaRPr lang="el-GR" sz="1200" b="1" kern="1200" dirty="0"/>
        </a:p>
      </dsp:txBody>
      <dsp:txXfrm rot="-5400000">
        <a:off x="1" y="682736"/>
        <a:ext cx="1355263" cy="580827"/>
      </dsp:txXfrm>
    </dsp:sp>
    <dsp:sp modelId="{B0EEE8DA-D3DE-426E-8928-9D2BA2A2BDDC}">
      <dsp:nvSpPr>
        <dsp:cNvPr id="0" name=""/>
        <dsp:cNvSpPr/>
      </dsp:nvSpPr>
      <dsp:spPr>
        <a:xfrm rot="5400000">
          <a:off x="4441465" y="-3081097"/>
          <a:ext cx="1258459" cy="7430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l-GR" sz="14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Τροποποίηση αδειών ίδρυσης &amp; λειτουργίας των υπαρχόντων ΚΔΑΠ ως προς το ωράριο λειτουργίας τους (αύξηση κατά 133.850 € των εισερχομένων εσόδων μέσω επιχειρησιακού προγράμματος: Εναρμόνιση Οικογενειακής  &amp; Επαγγελματικής ζωής)</a:t>
          </a:r>
        </a:p>
      </dsp:txBody>
      <dsp:txXfrm rot="-5400000">
        <a:off x="1355264" y="66537"/>
        <a:ext cx="7369429" cy="1135593"/>
      </dsp:txXfrm>
    </dsp:sp>
    <dsp:sp modelId="{9C077E11-60CE-4AC1-9B6B-E537ACA6DCFC}">
      <dsp:nvSpPr>
        <dsp:cNvPr id="0" name=""/>
        <dsp:cNvSpPr/>
      </dsp:nvSpPr>
      <dsp:spPr>
        <a:xfrm rot="5400000">
          <a:off x="-290413" y="2040854"/>
          <a:ext cx="1936090" cy="13552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000" b="1" kern="1200" dirty="0"/>
            <a:t>ΥΛΙΚΟΤΕΧΝΙΚΟΣ </a:t>
          </a:r>
          <a:r>
            <a:rPr lang="el-GR" sz="1400" b="1" kern="1200" dirty="0"/>
            <a:t>ΕΞΟΠΛΙΣΜΟΣ</a:t>
          </a:r>
          <a:r>
            <a:rPr lang="el-GR" sz="1000" b="1" kern="1200" dirty="0"/>
            <a:t> ΚΑΙ ΕΚΣΥΓΧΡΟΝΙΣΜΟΣ ΕΓΚΑΤΑΣΤΑΣΕΩΝ</a:t>
          </a:r>
          <a:endParaRPr lang="el-GR" sz="1000" kern="1200" dirty="0"/>
        </a:p>
      </dsp:txBody>
      <dsp:txXfrm rot="-5400000">
        <a:off x="1" y="2428073"/>
        <a:ext cx="1355263" cy="580827"/>
      </dsp:txXfrm>
    </dsp:sp>
    <dsp:sp modelId="{E713D2CE-2CFE-4A74-A04A-3829814CCCCA}">
      <dsp:nvSpPr>
        <dsp:cNvPr id="0" name=""/>
        <dsp:cNvSpPr/>
      </dsp:nvSpPr>
      <dsp:spPr>
        <a:xfrm rot="5400000">
          <a:off x="4441134" y="-1335429"/>
          <a:ext cx="1259120" cy="7430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αγορά και προμήθεια ηλεκτρικών  ειδών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μηχανών γραφείου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/>
            <a:t>ιματισμού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μηχανήματων ψύξης- θέρμανσης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έργα υποδομής </a:t>
          </a:r>
        </a:p>
      </dsp:txBody>
      <dsp:txXfrm rot="-5400000">
        <a:off x="1355264" y="1811906"/>
        <a:ext cx="7369397" cy="1136190"/>
      </dsp:txXfrm>
    </dsp:sp>
    <dsp:sp modelId="{1A1BACC6-70E8-43A8-A556-6C8C5BEBD6A6}">
      <dsp:nvSpPr>
        <dsp:cNvPr id="0" name=""/>
        <dsp:cNvSpPr/>
      </dsp:nvSpPr>
      <dsp:spPr>
        <a:xfrm rot="5400000">
          <a:off x="-290413" y="3786191"/>
          <a:ext cx="1936090" cy="13552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/>
            <a:t>ΑΝΘΡΩΠΙΝΟ ΔΥΝΑΜΙΚΟ</a:t>
          </a:r>
          <a:endParaRPr lang="el-GR" sz="1600" kern="1200"/>
        </a:p>
      </dsp:txBody>
      <dsp:txXfrm rot="-5400000">
        <a:off x="1" y="4173410"/>
        <a:ext cx="1355263" cy="580827"/>
      </dsp:txXfrm>
    </dsp:sp>
    <dsp:sp modelId="{C233AD4C-8313-414F-9F6C-CD366E4CC778}">
      <dsp:nvSpPr>
        <dsp:cNvPr id="0" name=""/>
        <dsp:cNvSpPr/>
      </dsp:nvSpPr>
      <dsp:spPr>
        <a:xfrm rot="5400000">
          <a:off x="4441465" y="409576"/>
          <a:ext cx="1258459" cy="74308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400" b="1" kern="1200" dirty="0"/>
            <a:t>Πρόσληψη δύο (2) ατόμων  (μέσω επιχειρησιακού προγράμματος: Εναρμόνιση Οικογενειακής  &amp; Επαγγελματικής ζωής.)</a:t>
          </a:r>
        </a:p>
      </dsp:txBody>
      <dsp:txXfrm rot="-5400000">
        <a:off x="1355264" y="3557211"/>
        <a:ext cx="7369429" cy="1135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CEBF0-6165-461E-A6DC-A0A414A37496}">
      <dsp:nvSpPr>
        <dsp:cNvPr id="0" name=""/>
        <dsp:cNvSpPr/>
      </dsp:nvSpPr>
      <dsp:spPr>
        <a:xfrm>
          <a:off x="0" y="62063"/>
          <a:ext cx="4313864" cy="87374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500" kern="1200" dirty="0">
              <a:latin typeface="Calibri"/>
              <a:ea typeface="+mn-ea"/>
              <a:cs typeface="+mn-cs"/>
            </a:rPr>
            <a:t>ΚΔΑΠ ΜΕΑ «ΑΜΠΕΤ ΧΑΣΜΑΝ»</a:t>
          </a:r>
        </a:p>
      </dsp:txBody>
      <dsp:txXfrm>
        <a:off x="0" y="62063"/>
        <a:ext cx="4313864" cy="873741"/>
      </dsp:txXfrm>
    </dsp:sp>
    <dsp:sp modelId="{237E644C-C460-41F8-92E3-23CCB2A25D99}">
      <dsp:nvSpPr>
        <dsp:cNvPr id="0" name=""/>
        <dsp:cNvSpPr/>
      </dsp:nvSpPr>
      <dsp:spPr>
        <a:xfrm>
          <a:off x="0" y="1304490"/>
          <a:ext cx="4313864" cy="241077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AA45F5-B2FD-4A18-A721-DB67CC44C9AD}">
      <dsp:nvSpPr>
        <dsp:cNvPr id="0" name=""/>
        <dsp:cNvSpPr/>
      </dsp:nvSpPr>
      <dsp:spPr>
        <a:xfrm>
          <a:off x="0" y="3416116"/>
          <a:ext cx="4313864" cy="2617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46DE6-B32D-48B7-861C-ADE58BDE4E4D}">
      <dsp:nvSpPr>
        <dsp:cNvPr id="0" name=""/>
        <dsp:cNvSpPr/>
      </dsp:nvSpPr>
      <dsp:spPr>
        <a:xfrm>
          <a:off x="3343885" y="1978000"/>
          <a:ext cx="4340040" cy="336310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8DE380-6624-444F-A2CD-8A50250FEEDF}">
      <dsp:nvSpPr>
        <dsp:cNvPr id="0" name=""/>
        <dsp:cNvSpPr/>
      </dsp:nvSpPr>
      <dsp:spPr>
        <a:xfrm>
          <a:off x="3277691" y="1939946"/>
          <a:ext cx="4406234" cy="1404280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/>
            <a:t>ΚΔΑΠ ΜΕΑ «ΚΟΜΑΙΘΩ» </a:t>
          </a:r>
        </a:p>
      </dsp:txBody>
      <dsp:txXfrm>
        <a:off x="3277691" y="1939946"/>
        <a:ext cx="3102981" cy="1404280"/>
      </dsp:txXfrm>
    </dsp:sp>
    <dsp:sp modelId="{C7B57D16-2084-4917-8EDA-A5A18D5F2054}">
      <dsp:nvSpPr>
        <dsp:cNvPr id="0" name=""/>
        <dsp:cNvSpPr/>
      </dsp:nvSpPr>
      <dsp:spPr>
        <a:xfrm flipV="1">
          <a:off x="5415151" y="5015195"/>
          <a:ext cx="913455" cy="14127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90050-6E9E-4EED-87F5-C17CA65F215C}">
      <dsp:nvSpPr>
        <dsp:cNvPr id="0" name=""/>
        <dsp:cNvSpPr/>
      </dsp:nvSpPr>
      <dsp:spPr>
        <a:xfrm rot="5400000">
          <a:off x="-286037" y="371682"/>
          <a:ext cx="1906917" cy="13348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latin typeface="+mj-lt"/>
            </a:rPr>
            <a:t>ΝΕΕΣ ΔΡΑΣΕΙΣ</a:t>
          </a:r>
          <a:endParaRPr lang="el-GR" sz="1200" kern="1200" dirty="0">
            <a:latin typeface="+mj-lt"/>
          </a:endParaRPr>
        </a:p>
      </dsp:txBody>
      <dsp:txXfrm rot="-5400000">
        <a:off x="2" y="753065"/>
        <a:ext cx="1334841" cy="572076"/>
      </dsp:txXfrm>
    </dsp:sp>
    <dsp:sp modelId="{1024F3D3-331E-441A-B7E5-8877ADAE7B2B}">
      <dsp:nvSpPr>
        <dsp:cNvPr id="0" name=""/>
        <dsp:cNvSpPr/>
      </dsp:nvSpPr>
      <dsp:spPr>
        <a:xfrm rot="5400000">
          <a:off x="4361426" y="-2905461"/>
          <a:ext cx="1398114" cy="72217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Συνεργασία του  ΚΔΑΠ ΜΕΑ «ΚΟΜΑΙΘΩ»  με ΔΗ.ΠΕ.ΘΕ Πάτρας</a:t>
          </a:r>
          <a:r>
            <a:rPr lang="en-US" sz="1200" b="1" kern="1200" dirty="0"/>
            <a:t> </a:t>
          </a:r>
          <a:r>
            <a:rPr lang="el-GR" sz="1200" b="1" kern="1200" dirty="0"/>
            <a:t>και τους σπουδαστές της Δραματικής σχολής, με μια σειρά παραστάσεων στο Θέατρο Απόλλων.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Άρμα </a:t>
          </a:r>
          <a:r>
            <a:rPr lang="el-GR" sz="1200" b="1" kern="1200" dirty="0" err="1"/>
            <a:t>Θέσπιδος</a:t>
          </a:r>
          <a:r>
            <a:rPr lang="el-GR" sz="1200" b="1" kern="1200" dirty="0"/>
            <a:t> 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Αποκριάτικος χορός  Δημάρχου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Συμμετοχή στη Β΄ Πανελλήνια συνάντηση ομάδων χορού ΑΜΕΑ στην Καρδίτσα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Κοινωνικές, εκπαιδευτικές έξοδοι  σε συνεργασία με φορείς όπως η Δημοτική Βιβλιοθήκη Πατρών,  Μουσεία, αθλητικά σωματεία, ΕΡΑ-Ραδιόφωνο,  Δημοτικό Ωδείο, συλλόγους  κ.α</a:t>
          </a:r>
          <a:r>
            <a:rPr lang="el-GR" sz="1100" b="1" kern="1200" dirty="0"/>
            <a:t>.</a:t>
          </a:r>
        </a:p>
      </dsp:txBody>
      <dsp:txXfrm rot="-5400000">
        <a:off x="1449628" y="74587"/>
        <a:ext cx="7153460" cy="1261614"/>
      </dsp:txXfrm>
    </dsp:sp>
    <dsp:sp modelId="{74CF50BC-7A4D-4748-AF67-242A68837909}">
      <dsp:nvSpPr>
        <dsp:cNvPr id="0" name=""/>
        <dsp:cNvSpPr/>
      </dsp:nvSpPr>
      <dsp:spPr>
        <a:xfrm rot="5400000">
          <a:off x="-286037" y="2090720"/>
          <a:ext cx="1906917" cy="13348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100" b="1" kern="1200" dirty="0">
            <a:latin typeface="+mj-lt"/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 dirty="0">
              <a:latin typeface="+mj-lt"/>
            </a:rPr>
            <a:t>ΥΛΙΚΟΤΕΧΝΙΚΟΣ ΕΞΟΠΛΙΣΜΟΣ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100" b="1" kern="1200" dirty="0">
              <a:latin typeface="+mj-lt"/>
            </a:rPr>
            <a:t>ΚΑΙ ΕΚΣΥΓΧΡΟΝΙΣΜΟΣ ΕΓΚΑΤΑΣΤΑΣΕΩΝ</a:t>
          </a:r>
          <a:endParaRPr lang="el-GR" sz="1100" kern="1200" dirty="0">
            <a:latin typeface="+mj-lt"/>
          </a:endParaRPr>
        </a:p>
      </dsp:txBody>
      <dsp:txXfrm rot="-5400000">
        <a:off x="2" y="2472103"/>
        <a:ext cx="1334841" cy="572076"/>
      </dsp:txXfrm>
    </dsp:sp>
    <dsp:sp modelId="{B6FB98D9-ACA0-479F-A8FE-D7C0F6664BC5}">
      <dsp:nvSpPr>
        <dsp:cNvPr id="0" name=""/>
        <dsp:cNvSpPr/>
      </dsp:nvSpPr>
      <dsp:spPr>
        <a:xfrm rot="5400000">
          <a:off x="4440410" y="-1309120"/>
          <a:ext cx="1240147" cy="7451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   </a:t>
          </a:r>
          <a:r>
            <a:rPr lang="el-GR" sz="1200" b="1" kern="1200" dirty="0"/>
            <a:t>Αγορά και προμήθεια </a:t>
          </a:r>
          <a:r>
            <a:rPr lang="en-US" sz="1200" b="1" kern="1200" dirty="0"/>
            <a:t>mini bus</a:t>
          </a:r>
          <a:endParaRPr lang="el-GR" sz="1200" b="1" kern="1200" dirty="0"/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αγορά και προμήθεια ηλεκτρικών  ειδών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μηχανών γραφείου 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ιματισμού 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μηχανήματων ψύξης- θέρμανσης</a:t>
          </a:r>
        </a:p>
        <a:p>
          <a:pPr marL="228600" lvl="2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έργα υποδομής </a:t>
          </a:r>
        </a:p>
      </dsp:txBody>
      <dsp:txXfrm rot="-5400000">
        <a:off x="1334842" y="1856987"/>
        <a:ext cx="7390745" cy="1119069"/>
      </dsp:txXfrm>
    </dsp:sp>
    <dsp:sp modelId="{4422D75A-4514-4980-A796-9EBBE411E929}">
      <dsp:nvSpPr>
        <dsp:cNvPr id="0" name=""/>
        <dsp:cNvSpPr/>
      </dsp:nvSpPr>
      <dsp:spPr>
        <a:xfrm rot="5400000">
          <a:off x="-286037" y="3809757"/>
          <a:ext cx="1906917" cy="133484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ΑΝΘΡΩΠΙΝΟ ΔΥΝΑΜΙΚΟ</a:t>
          </a:r>
          <a:endParaRPr lang="el-GR" sz="1200" kern="1200" dirty="0"/>
        </a:p>
      </dsp:txBody>
      <dsp:txXfrm rot="-5400000">
        <a:off x="2" y="4191140"/>
        <a:ext cx="1334841" cy="572076"/>
      </dsp:txXfrm>
    </dsp:sp>
    <dsp:sp modelId="{B56845A4-BE17-4297-ABBD-13B53681BA8A}">
      <dsp:nvSpPr>
        <dsp:cNvPr id="0" name=""/>
        <dsp:cNvSpPr/>
      </dsp:nvSpPr>
      <dsp:spPr>
        <a:xfrm rot="5400000">
          <a:off x="4440735" y="442169"/>
          <a:ext cx="1239496" cy="7451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b="1" kern="1200" dirty="0"/>
            <a:t>Πρόσληψη τεσσάρων (4) ατόμων  (μέσω επιχειρησιακού προγράμματος: Εναρμόνιση Οικογενειακής  &amp; Επαγγελματικής ζωής.)</a:t>
          </a:r>
        </a:p>
      </dsp:txBody>
      <dsp:txXfrm rot="-5400000">
        <a:off x="1334842" y="3608570"/>
        <a:ext cx="7390777" cy="1118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FFE1A-27E2-4A63-A6D3-63B15016E5FC}">
      <dsp:nvSpPr>
        <dsp:cNvPr id="0" name=""/>
        <dsp:cNvSpPr/>
      </dsp:nvSpPr>
      <dsp:spPr>
        <a:xfrm>
          <a:off x="0" y="0"/>
          <a:ext cx="3778250" cy="37782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6CB93-826E-4189-9294-33ABD03E28E4}">
      <dsp:nvSpPr>
        <dsp:cNvPr id="0" name=""/>
        <dsp:cNvSpPr/>
      </dsp:nvSpPr>
      <dsp:spPr>
        <a:xfrm>
          <a:off x="1889125" y="0"/>
          <a:ext cx="7026275" cy="377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Υλοποίηση  δράσης του ΚΔΑΠ ΜΕΑ «ΑΜΠΕΤ ΧΑΣΜΑΝ» για Πανελλήνια συνάντηση ζωγραφικής των ΚΔΑΠ ΜΕΑ.</a:t>
          </a:r>
        </a:p>
      </dsp:txBody>
      <dsp:txXfrm>
        <a:off x="1889125" y="0"/>
        <a:ext cx="7026275" cy="1133477"/>
      </dsp:txXfrm>
    </dsp:sp>
    <dsp:sp modelId="{441A284C-C5F3-4950-8FD4-4370E35266CD}">
      <dsp:nvSpPr>
        <dsp:cNvPr id="0" name=""/>
        <dsp:cNvSpPr/>
      </dsp:nvSpPr>
      <dsp:spPr>
        <a:xfrm>
          <a:off x="661194" y="1133477"/>
          <a:ext cx="2455860" cy="24558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E4851-E914-446C-98B5-A2A1436B418C}">
      <dsp:nvSpPr>
        <dsp:cNvPr id="0" name=""/>
        <dsp:cNvSpPr/>
      </dsp:nvSpPr>
      <dsp:spPr>
        <a:xfrm>
          <a:off x="1889125" y="1133477"/>
          <a:ext cx="7026275" cy="24558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Πρόσληψη τριών (3) ατόμων (μέσω επιχειρησιακού προγράμματος: Εναρμόνιση Οικογενειακής  &amp; Επαγγελματικής ζωής).</a:t>
          </a:r>
        </a:p>
      </dsp:txBody>
      <dsp:txXfrm>
        <a:off x="1889125" y="1133477"/>
        <a:ext cx="7026275" cy="1133473"/>
      </dsp:txXfrm>
    </dsp:sp>
    <dsp:sp modelId="{8061B2C0-E0E8-45E4-BCC0-DAFE6E731C14}">
      <dsp:nvSpPr>
        <dsp:cNvPr id="0" name=""/>
        <dsp:cNvSpPr/>
      </dsp:nvSpPr>
      <dsp:spPr>
        <a:xfrm>
          <a:off x="1322388" y="2266951"/>
          <a:ext cx="1133473" cy="11334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43C8F-6AC8-4CB0-A60A-4D3BF6211A64}">
      <dsp:nvSpPr>
        <dsp:cNvPr id="0" name=""/>
        <dsp:cNvSpPr/>
      </dsp:nvSpPr>
      <dsp:spPr>
        <a:xfrm>
          <a:off x="1889125" y="2266951"/>
          <a:ext cx="7026275" cy="11334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kern="1200"/>
            <a:t>Συνεργασία με νέους φορείς.</a:t>
          </a:r>
        </a:p>
      </dsp:txBody>
      <dsp:txXfrm>
        <a:off x="1889125" y="2266951"/>
        <a:ext cx="7026275" cy="1133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30ACC-7DB9-4073-BD2B-28634300857C}">
      <dsp:nvSpPr>
        <dsp:cNvPr id="0" name=""/>
        <dsp:cNvSpPr/>
      </dsp:nvSpPr>
      <dsp:spPr>
        <a:xfrm>
          <a:off x="0" y="1048"/>
          <a:ext cx="3819235" cy="718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>
              <a:solidFill>
                <a:srgbClr val="FFC000"/>
              </a:solidFill>
            </a:rPr>
            <a:t>5</a:t>
          </a:r>
          <a:r>
            <a:rPr lang="el-GR" sz="2400" b="1" kern="1200" baseline="30000">
              <a:solidFill>
                <a:srgbClr val="FFC000"/>
              </a:solidFill>
            </a:rPr>
            <a:t>ο</a:t>
          </a:r>
          <a:r>
            <a:rPr lang="el-GR" sz="2400" b="1" kern="1200">
              <a:solidFill>
                <a:srgbClr val="FFC000"/>
              </a:solidFill>
            </a:rPr>
            <a:t> Θερινό ΚΔΑΠ  </a:t>
          </a:r>
          <a:endParaRPr lang="el-GR" sz="2400" kern="1200">
            <a:solidFill>
              <a:srgbClr val="FFC000"/>
            </a:solidFill>
          </a:endParaRPr>
        </a:p>
      </dsp:txBody>
      <dsp:txXfrm>
        <a:off x="35051" y="36099"/>
        <a:ext cx="3749133" cy="647922"/>
      </dsp:txXfrm>
    </dsp:sp>
    <dsp:sp modelId="{85B69C1D-4500-4F77-90CA-439E3B3DC411}">
      <dsp:nvSpPr>
        <dsp:cNvPr id="0" name=""/>
        <dsp:cNvSpPr/>
      </dsp:nvSpPr>
      <dsp:spPr>
        <a:xfrm>
          <a:off x="0" y="726851"/>
          <a:ext cx="3819235" cy="718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2000" b="1" kern="1200" dirty="0">
            <a:solidFill>
              <a:srgbClr val="FFC000"/>
            </a:solidFill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solidFill>
                <a:srgbClr val="FFC000"/>
              </a:solidFill>
            </a:rPr>
            <a:t>Έτος Λειτουργίας</a:t>
          </a:r>
          <a:r>
            <a:rPr lang="en-US" sz="2000" b="1" kern="1200" dirty="0">
              <a:solidFill>
                <a:srgbClr val="FFC000"/>
              </a:solidFill>
            </a:rPr>
            <a:t>:</a:t>
          </a:r>
          <a:r>
            <a:rPr lang="el-GR" sz="2000" b="1" kern="1200" dirty="0">
              <a:solidFill>
                <a:srgbClr val="FFC000"/>
              </a:solidFill>
            </a:rPr>
            <a:t> 2015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solidFill>
                <a:srgbClr val="FFC000"/>
              </a:solidFill>
            </a:rPr>
            <a:t> </a:t>
          </a:r>
        </a:p>
      </dsp:txBody>
      <dsp:txXfrm>
        <a:off x="35051" y="761902"/>
        <a:ext cx="3749133" cy="647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61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90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701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89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25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56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9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24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08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70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72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490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03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65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4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46A90-98F0-4EF7-8B7F-5A509A180080}" type="datetimeFigureOut">
              <a:rPr lang="el-GR" smtClean="0"/>
              <a:pPr/>
              <a:t>29/11/2018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4B4A58-7C2C-4331-82C4-B8986F96B9E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47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79265" y="1843273"/>
            <a:ext cx="8825347" cy="3171453"/>
          </a:xfrm>
          <a:gradFill>
            <a:gsLst>
              <a:gs pos="0">
                <a:schemeClr val="bg2">
                  <a:tint val="90000"/>
                  <a:satMod val="92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path path="circle">
              <a:fillToRect l="50000" t="50000" r="100000" b="100000"/>
            </a:path>
          </a:gradFill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l-GR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ΤΜΗΜΑ</a:t>
            </a:r>
            <a:r>
              <a:rPr lang="en-US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l-GR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ΚΔΑΠ, ΚΔΑΠ  ΜΕΑ,</a:t>
            </a:r>
            <a:br>
              <a:rPr lang="el-GR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ΘΕΡΙΝΑ ΚΔΑΠ</a:t>
            </a:r>
            <a:br>
              <a:rPr lang="el-GR" sz="31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(εισηγήτρια</a:t>
            </a:r>
            <a:r>
              <a:rPr lang="en-US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Τζανάτου Κυριακούλα Προϊσταμένη)</a:t>
            </a:r>
            <a:br>
              <a:rPr lang="el-GR" sz="22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sz="27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7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</a:t>
            </a:r>
            <a:r>
              <a:rPr lang="el-GR" sz="2700" b="1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Απολογισμός 2014-2018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                                                                                                           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93" y="253139"/>
            <a:ext cx="2129050" cy="135278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4840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ΚΔΑΠ ΝΟΤΙΟΥ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390" y="1392193"/>
            <a:ext cx="4061253" cy="4473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61" y="1321096"/>
            <a:ext cx="5123936" cy="4615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8244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92925" y="395417"/>
            <a:ext cx="8911687" cy="832022"/>
          </a:xfrm>
        </p:spPr>
        <p:txBody>
          <a:bodyPr/>
          <a:lstStyle/>
          <a:p>
            <a:r>
              <a:rPr lang="el-GR" dirty="0"/>
              <a:t>Υλοποίηση έργων </a:t>
            </a:r>
          </a:p>
        </p:txBody>
      </p:sp>
      <p:graphicFrame>
        <p:nvGraphicFramePr>
          <p:cNvPr id="6" name="Θέση περιεχομένου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785652"/>
              </p:ext>
            </p:extLst>
          </p:nvPr>
        </p:nvGraphicFramePr>
        <p:xfrm>
          <a:off x="2655705" y="1293339"/>
          <a:ext cx="8786126" cy="543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74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7105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el-GR" dirty="0"/>
              <a:t>Προγραμματισμός Έργων</a:t>
            </a:r>
          </a:p>
        </p:txBody>
      </p:sp>
      <p:graphicFrame>
        <p:nvGraphicFramePr>
          <p:cNvPr id="9" name="Θέση περιεχομένου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5492792"/>
              </p:ext>
            </p:extLst>
          </p:nvPr>
        </p:nvGraphicFramePr>
        <p:xfrm>
          <a:off x="2965450" y="2133600"/>
          <a:ext cx="3670300" cy="340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7673544" y="2126222"/>
            <a:ext cx="3608174" cy="3409605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Ορθογώνιο 4">
            <a:hlinkClick r:id="" action="ppaction://noaction" highlightClick="1"/>
          </p:cNvPr>
          <p:cNvSpPr/>
          <p:nvPr/>
        </p:nvSpPr>
        <p:spPr>
          <a:xfrm>
            <a:off x="3125496" y="2126222"/>
            <a:ext cx="3669957" cy="340222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μεταφορά &amp; μεταστέγαση ΚΔΑΠ ΑΝΩ ΠΟΛΗΣ </a:t>
            </a:r>
          </a:p>
          <a:p>
            <a:pPr algn="ctr"/>
            <a:r>
              <a:rPr lang="el-GR" b="1" dirty="0"/>
              <a:t>στο χώρο του πρώην Σχολείου  στο φάσμα του Αυτισμού στην Δροσιά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7513841" y="2060319"/>
            <a:ext cx="3608173" cy="340960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μεταφορά και μεταστέγαση  ΚΔΑΠ </a:t>
            </a:r>
            <a:r>
              <a:rPr lang="el-GR" b="1" dirty="0" err="1"/>
              <a:t>Βραχναι</a:t>
            </a:r>
            <a:r>
              <a:rPr lang="el-GR" b="1" dirty="0" err="1">
                <a:cs typeface="Calibri" panose="020F0502020204030204" pitchFamily="34" charset="0"/>
              </a:rPr>
              <a:t>ΐκων</a:t>
            </a:r>
            <a:endParaRPr lang="el-GR" b="1" dirty="0">
              <a:cs typeface="Calibri" panose="020F0502020204030204" pitchFamily="34" charset="0"/>
            </a:endParaRPr>
          </a:p>
          <a:p>
            <a:pPr algn="ctr"/>
            <a:r>
              <a:rPr lang="el-GR" b="1" dirty="0">
                <a:cs typeface="Calibri" panose="020F0502020204030204" pitchFamily="34" charset="0"/>
              </a:rPr>
              <a:t> στο χώρο της </a:t>
            </a:r>
          </a:p>
          <a:p>
            <a:pPr algn="ctr"/>
            <a:r>
              <a:rPr lang="el-GR" b="1" dirty="0">
                <a:cs typeface="Calibri" panose="020F0502020204030204" pitchFamily="34" charset="0"/>
              </a:rPr>
              <a:t>Παιδικής Εξοχής Ροΐτικα </a:t>
            </a:r>
          </a:p>
          <a:p>
            <a:pPr algn="ctr"/>
            <a:r>
              <a:rPr lang="el-GR" b="1" dirty="0">
                <a:cs typeface="Calibri" panose="020F0502020204030204" pitchFamily="34" charset="0"/>
              </a:rPr>
              <a:t>Παραλίας Πατρών 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0357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/>
              <a:t>Κέντρα Δημιουργικής απασχόλησης ατόμων ΜΕΑ</a:t>
            </a:r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2236165"/>
              </p:ext>
            </p:extLst>
          </p:nvPr>
        </p:nvGraphicFramePr>
        <p:xfrm>
          <a:off x="2592924" y="2034746"/>
          <a:ext cx="4313864" cy="3739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Διάγραμμα 12"/>
          <p:cNvGraphicFramePr/>
          <p:nvPr>
            <p:extLst>
              <p:ext uri="{D42A27DB-BD31-4B8C-83A1-F6EECF244321}">
                <p14:modId xmlns:p14="http://schemas.microsoft.com/office/powerpoint/2010/main" val="1460713975"/>
              </p:ext>
            </p:extLst>
          </p:nvPr>
        </p:nvGraphicFramePr>
        <p:xfrm>
          <a:off x="2031999" y="719666"/>
          <a:ext cx="91793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Διάγραμμα 14"/>
          <p:cNvGraphicFramePr/>
          <p:nvPr>
            <p:extLst>
              <p:ext uri="{D42A27DB-BD31-4B8C-83A1-F6EECF244321}">
                <p14:modId xmlns:p14="http://schemas.microsoft.com/office/powerpoint/2010/main" val="2056494771"/>
              </p:ext>
            </p:extLst>
          </p:nvPr>
        </p:nvGraphicFramePr>
        <p:xfrm>
          <a:off x="3964123" y="1083276"/>
          <a:ext cx="768392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79996" y="593035"/>
            <a:ext cx="4044922" cy="5225422"/>
          </a:xfrm>
        </p:spPr>
        <p:txBody>
          <a:bodyPr anchor="ctr">
            <a:normAutofit/>
          </a:bodyPr>
          <a:lstStyle/>
          <a:p>
            <a:r>
              <a:rPr lang="el-GR" sz="3300" dirty="0"/>
              <a:t>Υπηρεσίες- δραστηριότητες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00502" y="341193"/>
            <a:ext cx="7478973" cy="6100549"/>
          </a:xfr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ctr">
            <a:noAutofit/>
          </a:bodyPr>
          <a:lstStyle/>
          <a:p>
            <a:pPr>
              <a:lnSpc>
                <a:spcPct val="90000"/>
              </a:lnSpc>
            </a:pPr>
            <a:endParaRPr lang="en-US" sz="1100" b="1" dirty="0"/>
          </a:p>
          <a:p>
            <a:pPr>
              <a:lnSpc>
                <a:spcPct val="90000"/>
              </a:lnSpc>
            </a:pPr>
            <a:r>
              <a:rPr lang="en-US" sz="1200" b="1" dirty="0"/>
              <a:t>H </a:t>
            </a:r>
            <a:r>
              <a:rPr lang="el-GR" sz="1200" b="1" dirty="0"/>
              <a:t>κάθε δομή λειτουργεί σε πρωινή και απογευματινή βάρδια.</a:t>
            </a:r>
          </a:p>
          <a:p>
            <a:pPr>
              <a:lnSpc>
                <a:spcPct val="90000"/>
              </a:lnSpc>
            </a:pPr>
            <a:r>
              <a:rPr lang="el-GR" sz="1200" b="1" dirty="0"/>
              <a:t> Η μεταφορά των εξυπηρετούμενων γίνεται με ειδικά διαμορφωμένα οχήματα του Κ.Ο.ΔΗ.Π. </a:t>
            </a:r>
          </a:p>
          <a:p>
            <a:pPr>
              <a:lnSpc>
                <a:spcPct val="90000"/>
              </a:lnSpc>
            </a:pPr>
            <a:r>
              <a:rPr lang="el-GR" sz="1200" b="1" dirty="0"/>
              <a:t>Η εγγραφή των μελών γίνεται μέσω του Ευρωπαϊκού Προγράμματος </a:t>
            </a:r>
            <a:r>
              <a:rPr lang="el-GR" sz="1200" b="1" i="1" dirty="0"/>
              <a:t>«Εναρμόνιση Οικογενειακής και Επαγγελματικής Ζωής» </a:t>
            </a:r>
            <a:r>
              <a:rPr lang="el-GR" sz="1200" b="1" dirty="0"/>
              <a:t>Στηρίζουν πολύπλευρα παιδιά και νέους με αναπηρία, για την ανάπτυξης προσωπικών κοινωνικών δεξιοτήτων με την εκπόνηση</a:t>
            </a:r>
            <a:r>
              <a:rPr lang="en-US" sz="1200" b="1" dirty="0"/>
              <a:t> </a:t>
            </a:r>
            <a:r>
              <a:rPr lang="el-GR" sz="1200" b="1" dirty="0"/>
              <a:t>προγραμμάτων και δράσεων όπως</a:t>
            </a:r>
            <a:r>
              <a:rPr lang="en-US" sz="1200" b="1" dirty="0"/>
              <a:t>:</a:t>
            </a:r>
            <a:endParaRPr lang="el-GR" sz="1200" b="1" dirty="0"/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Εργοθεραπεία : ατομική και ομαδική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Λογοθεραπεία : ατομικές συνεδρίες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Δημιουργική απασχόληση με κατασκευές και παιχνίδια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Θεατρική αγωγή και θεατρικό παιχνίδι.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Μουσικοκινητική αγωγή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Παραδοσιακοί χοροί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b="1" dirty="0"/>
              <a:t> Φυσικοθεραπεία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b="1" dirty="0"/>
              <a:t> Εργαστήρια κεραμικής και χειροτεχνικών κατασκευών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Γυμναστική και αθλητικές δραστηριότητες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Ειδική εκπαίδευση σε θέματα καθημερινής διαβίωσης (κυκλοφοριακή αγωγή, συναλλαγές, αυτοεξυπηρέτηση </a:t>
            </a:r>
            <a:r>
              <a:rPr lang="el-GR" b="1" dirty="0" err="1"/>
              <a:t>κλπ</a:t>
            </a:r>
            <a:r>
              <a:rPr lang="el-GR" b="1" dirty="0"/>
              <a:t>).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Συμβουλευτική ατομική και ομαδική σε Άτομα με Αναπηρία και το οικογενειακό περιβάλλον</a:t>
            </a:r>
          </a:p>
          <a:p>
            <a:pPr lvl="4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l-GR" b="1" dirty="0"/>
              <a:t>Ενημέρωση - ευαισθητοποίηση της τοπικής κοινωνίας σε θέματα αναπηρίας</a:t>
            </a:r>
            <a:r>
              <a:rPr lang="en-US" b="1" dirty="0"/>
              <a:t>.</a:t>
            </a:r>
          </a:p>
          <a:p>
            <a:pPr>
              <a:lnSpc>
                <a:spcPct val="90000"/>
              </a:lnSpc>
            </a:pPr>
            <a:r>
              <a:rPr lang="el-GR" sz="1200" b="1" dirty="0"/>
              <a:t>Στα Κέντρα απασχολούνται 32 άτομα (ΙΔΟΧ) προσωπικό εξειδικευμένων ειδικοτήτων και 2  άτομα  (ΙΔΑΧ).</a:t>
            </a:r>
          </a:p>
          <a:p>
            <a:pPr>
              <a:lnSpc>
                <a:spcPct val="90000"/>
              </a:lnSpc>
            </a:pPr>
            <a:endParaRPr lang="el-GR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4349A-560E-4FA3-80BE-F7A8CE7D6E83}"/>
              </a:ext>
            </a:extLst>
          </p:cNvPr>
          <p:cNvSpPr txBox="1"/>
          <p:nvPr/>
        </p:nvSpPr>
        <p:spPr>
          <a:xfrm>
            <a:off x="11807687" y="363109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ΚΔΑΠ ΜΕΑ «ΑΜΠΕΤ ΧΑΣΜΑΝ», οι δράσεις μας……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78" y="2141838"/>
            <a:ext cx="4639196" cy="3819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130" y="2141838"/>
            <a:ext cx="5469926" cy="3819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97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81" y="1155356"/>
            <a:ext cx="4817005" cy="41720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226" y="571546"/>
            <a:ext cx="4217774" cy="5088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562" y="3183924"/>
            <a:ext cx="3855308" cy="3674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8B4C587-16B9-4902-BFEB-83F83158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11015"/>
            <a:ext cx="8911687" cy="1693985"/>
          </a:xfrm>
        </p:spPr>
        <p:txBody>
          <a:bodyPr/>
          <a:lstStyle/>
          <a:p>
            <a:pPr algn="ctr"/>
            <a:r>
              <a:rPr lang="el-GR" dirty="0"/>
              <a:t>Θεατρικές παραστάσεις, επισκέψεις…</a:t>
            </a:r>
          </a:p>
        </p:txBody>
      </p:sp>
    </p:spTree>
    <p:extLst>
      <p:ext uri="{BB962C8B-B14F-4D97-AF65-F5344CB8AC3E}">
        <p14:creationId xmlns:p14="http://schemas.microsoft.com/office/powerpoint/2010/main" val="4371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91276F1-164A-4398-B448-7DFAD6A20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E0115A-42B0-4EF4-894B-0E8B7B9F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7355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D668B0E-936C-474F-B8D5-CD97DF435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7C462-9807-4AE7-ABAC-447361B52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F20682E1-B9DA-4A5A-8AAC-B45EEA5822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9BE775E7-6972-4803-8222-85C8B21A1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CE628638-E130-467C-BB3B-2F30720A7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5EF94B21-F32B-4763-A44E-A7162B263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D6E8EC12-A5F1-4AB4-995F-019BF84E2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DE3E4041-0946-4862-8EEB-4C070F729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ED7124DF-8806-4328-AD7B-782EB0908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E04ACE50-FA7E-4F32-B635-1BFAE8286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4C5EEE35-BB95-4AD5-BD4F-A602198F3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EF179E4B-5A89-47E3-A8C1-15083787A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2B0196C4-CE95-423F-9E00-5F065962A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9342B3AE-40A6-4668-A1A5-8ACA7BC04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C6559D5-8E49-4CB5-AFF5-C0D2A688F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63" name="Freeform 27">
              <a:extLst>
                <a:ext uri="{FF2B5EF4-FFF2-40B4-BE49-F238E27FC236}">
                  <a16:creationId xmlns:a16="http://schemas.microsoft.com/office/drawing/2014/main" id="{E6CB4E41-C9AB-44DE-9C42-852854140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02477C4B-18C8-4538-9AFF-BD3CA4F4D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3844698A-12A7-4A2C-B8DB-615095F5A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D68F7FCE-AEF1-4EA0-9B02-3B87A3AE0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E56D909A-5DB9-4C16-9B26-EA3FA48E5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id="{70EC18F8-0756-4713-BA2C-3D55495F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id="{CD2F0860-5DE6-464B-AFEE-91068042E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417A53C4-56A1-4468-9064-829517E2A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B01BDD29-79B2-4413-85ED-F66452E24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id="{8F17CB66-FC5E-4AB5-9F79-DFC28FD31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B38B9B22-33B3-4710-B026-AE15FCD81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C9E96E5A-ACE2-4E94-8019-99ED1A430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24602" y="935646"/>
            <a:ext cx="3181597" cy="38417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B0F0"/>
                </a:solidFill>
              </a:rPr>
              <a:t>Απ</a:t>
            </a:r>
            <a:r>
              <a:rPr lang="en-US" sz="2800" b="1" dirty="0" err="1">
                <a:solidFill>
                  <a:srgbClr val="00B0F0"/>
                </a:solidFill>
              </a:rPr>
              <a:t>οκριάτικος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χορός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Δημάρχου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>
                <a:solidFill>
                  <a:srgbClr val="0070C0"/>
                </a:solidFill>
              </a:rPr>
              <a:t>για τα παιδιά </a:t>
            </a:r>
            <a:r>
              <a:rPr lang="en-US" sz="2800" b="1" dirty="0">
                <a:solidFill>
                  <a:srgbClr val="92D050"/>
                </a:solidFill>
              </a:rPr>
              <a:t>και τις οικογένειες </a:t>
            </a:r>
            <a:br>
              <a:rPr lang="en-US" sz="2800" b="1" dirty="0"/>
            </a:br>
            <a:r>
              <a:rPr lang="en-US" sz="2800" b="1" dirty="0">
                <a:solidFill>
                  <a:schemeClr val="accent2"/>
                </a:solidFill>
              </a:rPr>
              <a:t>των ΚΔΑΠ ΜΕΑ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4" name="Εικόνα 3" descr="A group of people in a room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8864" r="13102" b="6"/>
          <a:stretch/>
        </p:blipFill>
        <p:spPr>
          <a:xfrm>
            <a:off x="923683" y="3833827"/>
            <a:ext cx="2113959" cy="1747691"/>
          </a:xfrm>
          <a:prstGeom prst="rect">
            <a:avLst/>
          </a:prstGeom>
          <a:scene3d>
            <a:camera prst="perspectiveRigh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Εικόνα 2" descr="A group of people in a room&#10;&#10;Description automatically generated"/>
          <p:cNvPicPr>
            <a:picLocks noChangeAspect="1"/>
          </p:cNvPicPr>
          <p:nvPr/>
        </p:nvPicPr>
        <p:blipFill rotWithShape="1">
          <a:blip r:embed="rId3"/>
          <a:srcRect r="2" b="10402"/>
          <a:stretch/>
        </p:blipFill>
        <p:spPr>
          <a:xfrm>
            <a:off x="923683" y="1257788"/>
            <a:ext cx="4220300" cy="2580787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relaxedInset"/>
            <a:contourClr>
              <a:srgbClr val="333333"/>
            </a:contourClr>
          </a:sp3d>
        </p:spPr>
      </p:pic>
      <p:pic>
        <p:nvPicPr>
          <p:cNvPr id="5" name="Εικόνα 4" descr="A group of people wearing costume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4805" r="27360" b="-4"/>
          <a:stretch/>
        </p:blipFill>
        <p:spPr>
          <a:xfrm>
            <a:off x="3047907" y="3843323"/>
            <a:ext cx="2096078" cy="1738197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0640BFA-55F3-4FB4-AE88-DC77C3BF2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4672" y="3838575"/>
            <a:ext cx="4520753" cy="0"/>
          </a:xfrm>
          <a:prstGeom prst="line">
            <a:avLst/>
          </a:prstGeom>
          <a:ln w="508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197530-B227-4F55-B98D-9C674DA92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8950" y="3835009"/>
            <a:ext cx="8692" cy="1920240"/>
          </a:xfrm>
          <a:prstGeom prst="line">
            <a:avLst/>
          </a:prstGeom>
          <a:ln w="508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FEA7647B-EF10-4489-84D6-F39D63ACD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2" name="Freeform 33">
            <a:extLst>
              <a:ext uri="{FF2B5EF4-FFF2-40B4-BE49-F238E27FC236}">
                <a16:creationId xmlns:a16="http://schemas.microsoft.com/office/drawing/2014/main" id="{5D57E2ED-0E24-4E7E-80F3-F2F0696F0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90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19929" y="418164"/>
            <a:ext cx="8911687" cy="1280890"/>
          </a:xfrm>
        </p:spPr>
        <p:txBody>
          <a:bodyPr/>
          <a:lstStyle/>
          <a:p>
            <a:pPr algn="ctr"/>
            <a:r>
              <a:rPr lang="el-GR" dirty="0"/>
              <a:t>ΚΔΑΠ ΜΕΑ «ΚΟΜΑΙΘΩ» </a:t>
            </a:r>
            <a:br>
              <a:rPr lang="el-GR" dirty="0"/>
            </a:br>
            <a:r>
              <a:rPr lang="el-GR" dirty="0"/>
              <a:t>οι δράσεις μας,…..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80" y="1653744"/>
            <a:ext cx="3748217" cy="36884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956" y="1752598"/>
            <a:ext cx="3981700" cy="3490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197" y="2745165"/>
            <a:ext cx="3278659" cy="34351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05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89" y="2054086"/>
            <a:ext cx="3410463" cy="4028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20" y="1258957"/>
            <a:ext cx="3756453" cy="4823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183" y="1258957"/>
            <a:ext cx="3179805" cy="4585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7FA95DDC-734B-4AB1-9677-8314C193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344557"/>
            <a:ext cx="8911687" cy="1166191"/>
          </a:xfrm>
        </p:spPr>
        <p:txBody>
          <a:bodyPr/>
          <a:lstStyle/>
          <a:p>
            <a:r>
              <a:rPr lang="el-GR" dirty="0"/>
              <a:t>Αθλήματα, εκπαιδευτικές επισκέψεις….</a:t>
            </a:r>
          </a:p>
        </p:txBody>
      </p:sp>
    </p:spTree>
    <p:extLst>
      <p:ext uri="{BB962C8B-B14F-4D97-AF65-F5344CB8AC3E}">
        <p14:creationId xmlns:p14="http://schemas.microsoft.com/office/powerpoint/2010/main" val="23854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A46F010-D160-4609-8979-FFD8C1EA6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73062" y="392912"/>
            <a:ext cx="8131550" cy="1280890"/>
          </a:xfrm>
        </p:spPr>
        <p:txBody>
          <a:bodyPr>
            <a:normAutofit/>
          </a:bodyPr>
          <a:lstStyle/>
          <a:p>
            <a:pPr lvl="0" defTabSz="914400">
              <a:spcBef>
                <a:spcPts val="0"/>
              </a:spcBef>
            </a:pPr>
            <a:r>
              <a:rPr lang="el-GR" b="1" i="1" dirty="0">
                <a:latin typeface="Times New Roman" panose="02020603050405020304" pitchFamily="18" charset="0"/>
                <a:ea typeface="+mn-ea"/>
                <a:cs typeface="+mn-cs"/>
              </a:rPr>
              <a:t>Εισαγωγή</a:t>
            </a:r>
            <a:r>
              <a:rPr lang="el-GR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br>
              <a:rPr lang="el-GR" dirty="0">
                <a:latin typeface="Times New Roman" panose="02020603050405020304" pitchFamily="18" charset="0"/>
                <a:ea typeface="+mn-ea"/>
                <a:cs typeface="+mn-cs"/>
              </a:rPr>
            </a:br>
            <a:endParaRPr lang="el-GR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1B8C4F6-C3AC-4C94-8EC7-E4F7B7E9C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285151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B789310-9859-4942-98C8-3D2F12AAA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tx2">
              <a:lumMod val="60000"/>
              <a:lumOff val="40000"/>
              <a:alpha val="40000"/>
            </a:schemeClr>
          </a:solidFill>
        </p:grpSpPr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FE9E5460-2AA9-4786-B69C-23DBEF356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E344A2AF-3860-4427-B13E-98021C17A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DDBDD44E-1DC0-48AB-8FEC-E098D919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3151FF3E-5E3F-4D82-A684-0003BACEA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C6CBF27E-7F0C-4489-95A7-82DE1C046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33BE304-221E-425E-A484-4B2E5F405B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10D5734E-EAEA-4A08-86A9-39BD5563E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4D47FE86-98D1-4E35-86E4-16E9A19A6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F00661F9-B224-4DB1-8EFB-ABF9402BD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679DCB4E-8D36-4B7A-AF0C-8399F113A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4FAD51F6-D24C-4FD6-BEAE-41F0E5A82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87AC773F-6D31-458A-9DD7-76566C8A9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F1CEC7A-E419-4950-AA57-B00546C29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tx2">
              <a:lumMod val="75000"/>
              <a:alpha val="70000"/>
            </a:schemeClr>
          </a:solidFill>
        </p:grpSpPr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7AE7DCD1-5235-45E8-B229-15A3E3962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9" name="Freeform 28">
              <a:extLst>
                <a:ext uri="{FF2B5EF4-FFF2-40B4-BE49-F238E27FC236}">
                  <a16:creationId xmlns:a16="http://schemas.microsoft.com/office/drawing/2014/main" id="{C82E58C3-65A5-4079-BF94-E675AA410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0" name="Freeform 29">
              <a:extLst>
                <a:ext uri="{FF2B5EF4-FFF2-40B4-BE49-F238E27FC236}">
                  <a16:creationId xmlns:a16="http://schemas.microsoft.com/office/drawing/2014/main" id="{7AABE1FA-6DC8-4A47-AC5C-F05B9C111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1" name="Freeform 30">
              <a:extLst>
                <a:ext uri="{FF2B5EF4-FFF2-40B4-BE49-F238E27FC236}">
                  <a16:creationId xmlns:a16="http://schemas.microsoft.com/office/drawing/2014/main" id="{17BB7298-8900-4C67-B800-BD241F019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2" name="Freeform 31">
              <a:extLst>
                <a:ext uri="{FF2B5EF4-FFF2-40B4-BE49-F238E27FC236}">
                  <a16:creationId xmlns:a16="http://schemas.microsoft.com/office/drawing/2014/main" id="{EE3442F8-53C2-490C-94EF-E423ECB9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3" name="Freeform 32">
              <a:extLst>
                <a:ext uri="{FF2B5EF4-FFF2-40B4-BE49-F238E27FC236}">
                  <a16:creationId xmlns:a16="http://schemas.microsoft.com/office/drawing/2014/main" id="{3DBEA916-8B10-493A-8CBF-9B5FA2A4A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4" name="Freeform 33">
              <a:extLst>
                <a:ext uri="{FF2B5EF4-FFF2-40B4-BE49-F238E27FC236}">
                  <a16:creationId xmlns:a16="http://schemas.microsoft.com/office/drawing/2014/main" id="{248DB27B-F9EA-4F81-A746-7D57B768E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5" name="Freeform 34">
              <a:extLst>
                <a:ext uri="{FF2B5EF4-FFF2-40B4-BE49-F238E27FC236}">
                  <a16:creationId xmlns:a16="http://schemas.microsoft.com/office/drawing/2014/main" id="{998E5C90-2A81-4013-AE09-2023B4407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6" name="Freeform 35">
              <a:extLst>
                <a:ext uri="{FF2B5EF4-FFF2-40B4-BE49-F238E27FC236}">
                  <a16:creationId xmlns:a16="http://schemas.microsoft.com/office/drawing/2014/main" id="{86A8318B-7607-4519-8EEB-C7DD509653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7" name="Freeform 36">
              <a:extLst>
                <a:ext uri="{FF2B5EF4-FFF2-40B4-BE49-F238E27FC236}">
                  <a16:creationId xmlns:a16="http://schemas.microsoft.com/office/drawing/2014/main" id="{5009FB1B-4865-45DB-8727-F012E3ACA5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8" name="Freeform 37">
              <a:extLst>
                <a:ext uri="{FF2B5EF4-FFF2-40B4-BE49-F238E27FC236}">
                  <a16:creationId xmlns:a16="http://schemas.microsoft.com/office/drawing/2014/main" id="{5B209B64-3A98-4B1A-857A-2368AFED6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9" name="Freeform 38">
              <a:extLst>
                <a:ext uri="{FF2B5EF4-FFF2-40B4-BE49-F238E27FC236}">
                  <a16:creationId xmlns:a16="http://schemas.microsoft.com/office/drawing/2014/main" id="{EB3B5D03-7AE3-411C-A820-6844E7D0C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81" name="Freeform 11">
            <a:extLst>
              <a:ext uri="{FF2B5EF4-FFF2-40B4-BE49-F238E27FC236}">
                <a16:creationId xmlns:a16="http://schemas.microsoft.com/office/drawing/2014/main" id="{91328346-8BAD-4616-B50B-5CFDA5648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411452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73062" y="1683026"/>
            <a:ext cx="8131550" cy="4228196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z="1700" b="1" dirty="0"/>
              <a:t>Με την παρουσίαση </a:t>
            </a:r>
            <a:r>
              <a:rPr lang="el-GR" sz="1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Απολογισμού Δράσεων </a:t>
            </a:r>
            <a:r>
              <a:rPr lang="el-GR" sz="1700" b="1" dirty="0"/>
              <a:t>προσπαθούμε να δώσουμε μια συνοπτική εικόνα των δραστηριοτήτων και των ενεργειών που κάλυψε το Τμήμα μας κατά τ</a:t>
            </a:r>
            <a:r>
              <a:rPr lang="en-US" sz="1700" b="1" dirty="0"/>
              <a:t>a</a:t>
            </a:r>
            <a:r>
              <a:rPr lang="el-GR" sz="1700" b="1" dirty="0"/>
              <a:t> έτη </a:t>
            </a:r>
            <a:r>
              <a:rPr lang="el-GR" sz="1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2014-2018</a:t>
            </a:r>
            <a:r>
              <a:rPr lang="el-GR" sz="1700" b="1" dirty="0"/>
              <a:t>.</a:t>
            </a:r>
          </a:p>
          <a:p>
            <a:r>
              <a:rPr lang="el-GR" sz="1700" b="1" dirty="0"/>
              <a:t>Όλα αυτά που πετύχαμε οφείλονται στους </a:t>
            </a:r>
            <a:r>
              <a:rPr lang="el-GR" sz="17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συναδέλφους</a:t>
            </a:r>
            <a:r>
              <a:rPr lang="el-GR" sz="1700" b="1" dirty="0">
                <a:solidFill>
                  <a:schemeClr val="tx1"/>
                </a:solidFill>
              </a:rPr>
              <a:t>, </a:t>
            </a:r>
            <a:r>
              <a:rPr lang="el-GR" sz="1700" b="1" dirty="0"/>
              <a:t>που με συνέπεια και σεβασμό αξιοποιώντας την πείρα και την γνώση τους, κατέβαλλαν κάθε δυνατή προσπάθεια θωράκισης της τοπικής κοινωνίας μας στους δύσκολους καιρούς της οικονομικής κρίσης  που διανύει η χώρα μας.</a:t>
            </a:r>
          </a:p>
          <a:p>
            <a:r>
              <a:rPr lang="el-GR" sz="1700" b="1" dirty="0"/>
              <a:t>Σήμερα όσο ποτέ αναδεικνύεται η αξία της ύπαρξης ενός ισχυρού πλέγματος κοινωνικής προστασίας όπου οι ελλείψεις σε μόνιμο ανθρώπινο δυναμικό και η περικοπή των δαπανών στις κοινωνικές δομές  αποτελούν εμπόδια στην ποιότητα των προσφερόμενων υπηρεσιών προς τους συμπολίτες μας.</a:t>
            </a:r>
          </a:p>
        </p:txBody>
      </p:sp>
    </p:spTree>
    <p:extLst>
      <p:ext uri="{BB962C8B-B14F-4D97-AF65-F5344CB8AC3E}">
        <p14:creationId xmlns:p14="http://schemas.microsoft.com/office/powerpoint/2010/main" val="3879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9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92925" y="644657"/>
            <a:ext cx="8911687" cy="1280890"/>
          </a:xfrm>
        </p:spPr>
        <p:txBody>
          <a:bodyPr/>
          <a:lstStyle/>
          <a:p>
            <a:r>
              <a:rPr lang="el-GR" dirty="0"/>
              <a:t>Υλοποίηση έργων </a:t>
            </a:r>
          </a:p>
        </p:txBody>
      </p:sp>
      <p:graphicFrame>
        <p:nvGraphicFramePr>
          <p:cNvPr id="12" name="Θέση περιεχομένου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949747"/>
              </p:ext>
            </p:extLst>
          </p:nvPr>
        </p:nvGraphicFramePr>
        <p:xfrm>
          <a:off x="2592925" y="1285102"/>
          <a:ext cx="8786126" cy="543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66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Προγραμματισμός δράσεων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697018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4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93943" y="1"/>
            <a:ext cx="8911687" cy="580767"/>
          </a:xfrm>
        </p:spPr>
        <p:txBody>
          <a:bodyPr>
            <a:normAutofit fontScale="90000"/>
          </a:bodyPr>
          <a:lstStyle/>
          <a:p>
            <a:r>
              <a:rPr lang="el-GR" i="1" dirty="0"/>
              <a:t>Θερινές Ημερήσιες Κατασκηνώσεις</a:t>
            </a:r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77" y="2518706"/>
            <a:ext cx="3559765" cy="360094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Θέση περιεχομένου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70704" y="2509192"/>
            <a:ext cx="3861587" cy="360094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384607829"/>
              </p:ext>
            </p:extLst>
          </p:nvPr>
        </p:nvGraphicFramePr>
        <p:xfrm>
          <a:off x="2593943" y="963827"/>
          <a:ext cx="3819235" cy="144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3782737561"/>
              </p:ext>
            </p:extLst>
          </p:nvPr>
        </p:nvGraphicFramePr>
        <p:xfrm>
          <a:off x="7203989" y="877330"/>
          <a:ext cx="4154908" cy="153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611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el-GR" dirty="0">
                <a:solidFill>
                  <a:schemeClr val="bg1">
                    <a:lumMod val="95000"/>
                    <a:lumOff val="5000"/>
                  </a:schemeClr>
                </a:solidFill>
              </a:rPr>
              <a:t>Υπηρεσίες- δραστηριότητες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37310" y="941695"/>
            <a:ext cx="5292436" cy="514520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n-US" sz="12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b="1" dirty="0">
                <a:solidFill>
                  <a:srgbClr val="FFFFFF"/>
                </a:solidFill>
              </a:rPr>
              <a:t>Τέσσερις (4) περίοδοι λειτουργίας </a:t>
            </a:r>
            <a:r>
              <a:rPr lang="el-GR" sz="1400" dirty="0">
                <a:solidFill>
                  <a:srgbClr val="FFFFFF"/>
                </a:solidFill>
              </a:rPr>
              <a:t>κατά τους θερινούς μήνες.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dirty="0">
                <a:solidFill>
                  <a:srgbClr val="FFFFFF"/>
                </a:solidFill>
              </a:rPr>
              <a:t> </a:t>
            </a:r>
            <a:r>
              <a:rPr lang="el-GR" sz="1400" b="1" dirty="0">
                <a:solidFill>
                  <a:srgbClr val="FFFFFF"/>
                </a:solidFill>
              </a:rPr>
              <a:t>Δημιουργική απασχόληση, φροντίδα, αξιοποίηση </a:t>
            </a:r>
            <a:r>
              <a:rPr lang="el-GR" sz="1400" dirty="0">
                <a:solidFill>
                  <a:srgbClr val="FFFFFF"/>
                </a:solidFill>
              </a:rPr>
              <a:t>του ελεύθερου χρόνου των παιδιών για ορισμένο χρονικό διάστημα της ημέρας.                                                         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sz="1400" dirty="0">
                <a:solidFill>
                  <a:srgbClr val="FFFFFF"/>
                </a:solidFill>
              </a:rPr>
              <a:t>Υλοποίηση δράσεων έκφρασης, ψυχαγωγίας και σωματικών δραστηριοτήτων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FFFFFF"/>
                </a:solidFill>
              </a:rPr>
              <a:t>    (εικαστικά, μουσικοκινητικά παιχνίδια, παραδοσιακοί- μοντέρνοι χοροί, αθλήματα παραλίας, περιβαλλοντική αγωγή, αθλητικές δραστηριότητες, κολύμβηση, κυκλοφοριακή αγωγή, κ.α.)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dirty="0">
                <a:solidFill>
                  <a:srgbClr val="FFFFFF"/>
                </a:solidFill>
              </a:rPr>
              <a:t>Παροχή ημερήσιας </a:t>
            </a:r>
            <a:r>
              <a:rPr lang="el-GR" sz="1400" b="1" dirty="0">
                <a:solidFill>
                  <a:srgbClr val="FFFFFF"/>
                </a:solidFill>
              </a:rPr>
              <a:t>διατροφής</a:t>
            </a:r>
            <a:r>
              <a:rPr lang="el-GR" sz="1400" dirty="0">
                <a:solidFill>
                  <a:srgbClr val="FFFFFF"/>
                </a:solidFill>
              </a:rPr>
              <a:t> και φ</a:t>
            </a:r>
            <a:r>
              <a:rPr lang="el-GR" sz="1400" b="1" dirty="0">
                <a:solidFill>
                  <a:srgbClr val="FFFFFF"/>
                </a:solidFill>
              </a:rPr>
              <a:t>ροντίδας.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b="1" dirty="0">
                <a:solidFill>
                  <a:srgbClr val="FFFFFF"/>
                </a:solidFill>
              </a:rPr>
              <a:t>Μεταφορά </a:t>
            </a:r>
            <a:r>
              <a:rPr lang="el-GR" sz="1400" dirty="0">
                <a:solidFill>
                  <a:srgbClr val="FFFFFF"/>
                </a:solidFill>
              </a:rPr>
              <a:t>προς και από τα Θερινά ΚΔΑΠ  με μισθωμένα λεωφορεία του Κ.Ο.ΔΗ.Π.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dirty="0">
                <a:solidFill>
                  <a:srgbClr val="FFFFFF"/>
                </a:solidFill>
              </a:rPr>
              <a:t>Η </a:t>
            </a:r>
            <a:r>
              <a:rPr lang="el-GR" sz="1400" b="1" dirty="0">
                <a:solidFill>
                  <a:srgbClr val="FFFFFF"/>
                </a:solidFill>
              </a:rPr>
              <a:t>εγγραφή  </a:t>
            </a:r>
            <a:r>
              <a:rPr lang="el-GR" sz="1400" dirty="0">
                <a:solidFill>
                  <a:srgbClr val="FFFFFF"/>
                </a:solidFill>
              </a:rPr>
              <a:t>των παιδιών γίνεται  βάσει κοινωνικό-οικονομικών κριτηρίων, προτιμώμενων εκείνων που έχουν ανάγκη φροντίδας από διάφορα αίτια(όπως π.χ. παιδιά ορφανά από δύο ή ένα γονέα, παιδιά άγαμων μητέρων, διαζευγμένων ή σε διάσταση γονέων, παιδιά που προέρχονται από γονείς με σωματική ή πνευματική αναπηρία, πολυτέκνων οικογενειών κ.α.).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l-GR" sz="1400" dirty="0">
                <a:solidFill>
                  <a:srgbClr val="FFFFFF"/>
                </a:solidFill>
              </a:rPr>
              <a:t>Όλες οι ανωτέρω δράσεις παρέχονται </a:t>
            </a:r>
            <a:r>
              <a:rPr lang="el-GR" sz="1400" b="1" dirty="0">
                <a:solidFill>
                  <a:srgbClr val="FFFFFF"/>
                </a:solidFill>
              </a:rPr>
              <a:t>δωρεάν </a:t>
            </a:r>
            <a:r>
              <a:rPr lang="el-GR" sz="1400" dirty="0">
                <a:solidFill>
                  <a:srgbClr val="FFFFFF"/>
                </a:solidFill>
              </a:rPr>
              <a:t>χωρίς οικονομική επιβάρυνση από τους ωφελούμενους</a:t>
            </a:r>
            <a:endParaRPr lang="el-GR" sz="1400" b="1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FFFF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9434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73062" y="624110"/>
            <a:ext cx="8131550" cy="128089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Μια καινοτόμος  δράση………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73062" y="1651379"/>
            <a:ext cx="8131550" cy="425984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l-GR" sz="2000" dirty="0">
                <a:solidFill>
                  <a:schemeClr val="bg1"/>
                </a:solidFill>
              </a:rPr>
              <a:t>Το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l-GR" sz="2000" b="1" dirty="0">
                <a:solidFill>
                  <a:schemeClr val="bg1"/>
                </a:solidFill>
              </a:rPr>
              <a:t>2015 </a:t>
            </a:r>
            <a:r>
              <a:rPr lang="el-GR" sz="2000" dirty="0">
                <a:solidFill>
                  <a:schemeClr val="bg1"/>
                </a:solidFill>
              </a:rPr>
              <a:t>οι εγκαταλειμμένες για χρόνια εγκαταστάσεις της πρώην Πλαζ του ΕΟΤ στην Αγυιά  έκτασης </a:t>
            </a:r>
            <a:r>
              <a:rPr lang="el-GR" sz="2000" b="1" dirty="0">
                <a:solidFill>
                  <a:schemeClr val="bg1"/>
                </a:solidFill>
              </a:rPr>
              <a:t>49.276 </a:t>
            </a:r>
            <a:r>
              <a:rPr lang="el-GR" sz="2000" dirty="0" err="1">
                <a:solidFill>
                  <a:schemeClr val="bg1"/>
                </a:solidFill>
              </a:rPr>
              <a:t>τ.μ</a:t>
            </a:r>
            <a:r>
              <a:rPr lang="el-GR" sz="2000" dirty="0">
                <a:solidFill>
                  <a:schemeClr val="bg1"/>
                </a:solidFill>
              </a:rPr>
              <a:t> αλλάζουν  μορφή και μετατρέπονται  σε ένα χώρο αναψυχής και ψυχαγωγίας κατάλληλα διαμορφωμένο για να φιλοξενήσει   </a:t>
            </a:r>
            <a:r>
              <a:rPr lang="el-GR" sz="2000" b="1" dirty="0">
                <a:solidFill>
                  <a:schemeClr val="bg1"/>
                </a:solidFill>
              </a:rPr>
              <a:t>δωρεάν</a:t>
            </a:r>
            <a:r>
              <a:rPr lang="el-GR" sz="2000" dirty="0">
                <a:solidFill>
                  <a:schemeClr val="bg1"/>
                </a:solidFill>
              </a:rPr>
              <a:t> διάφορες </a:t>
            </a:r>
            <a:r>
              <a:rPr lang="el-GR" sz="2000" b="1" dirty="0">
                <a:solidFill>
                  <a:schemeClr val="bg1"/>
                </a:solidFill>
              </a:rPr>
              <a:t>δράσεις </a:t>
            </a:r>
            <a:r>
              <a:rPr lang="el-GR" sz="2000" dirty="0">
                <a:solidFill>
                  <a:schemeClr val="bg1"/>
                </a:solidFill>
              </a:rPr>
              <a:t>και </a:t>
            </a:r>
            <a:r>
              <a:rPr lang="el-GR" sz="2000" b="1" dirty="0">
                <a:solidFill>
                  <a:schemeClr val="bg1"/>
                </a:solidFill>
              </a:rPr>
              <a:t>εκδηλώσεις</a:t>
            </a:r>
            <a:r>
              <a:rPr lang="el-GR" sz="2000" dirty="0">
                <a:solidFill>
                  <a:schemeClr val="bg1"/>
                </a:solidFill>
              </a:rPr>
              <a:t> προς όφελος της τοπικής μας κοινωνίας.</a:t>
            </a:r>
          </a:p>
          <a:p>
            <a:pPr algn="just">
              <a:lnSpc>
                <a:spcPct val="90000"/>
              </a:lnSpc>
            </a:pPr>
            <a:r>
              <a:rPr lang="el-GR" sz="2000" dirty="0">
                <a:solidFill>
                  <a:schemeClr val="bg1"/>
                </a:solidFill>
              </a:rPr>
              <a:t>Με </a:t>
            </a:r>
            <a:r>
              <a:rPr lang="el-GR" sz="2000" b="1" dirty="0">
                <a:solidFill>
                  <a:schemeClr val="bg1"/>
                </a:solidFill>
              </a:rPr>
              <a:t>ελάχιστα χρήματα</a:t>
            </a:r>
            <a:r>
              <a:rPr lang="el-GR" sz="2000" dirty="0">
                <a:solidFill>
                  <a:schemeClr val="bg1"/>
                </a:solidFill>
              </a:rPr>
              <a:t>, την </a:t>
            </a:r>
            <a:r>
              <a:rPr lang="el-GR" sz="2000" b="1" dirty="0">
                <a:solidFill>
                  <a:schemeClr val="bg1"/>
                </a:solidFill>
              </a:rPr>
              <a:t>φιλότιμη εργασία </a:t>
            </a:r>
            <a:r>
              <a:rPr lang="el-GR" sz="2000" dirty="0">
                <a:solidFill>
                  <a:schemeClr val="bg1"/>
                </a:solidFill>
              </a:rPr>
              <a:t>εργαζομένων μέσω του Κοινωφελούς Προγράμματος του ΟΑΕΔ και την </a:t>
            </a:r>
            <a:r>
              <a:rPr lang="el-GR" sz="2000" b="1" dirty="0">
                <a:solidFill>
                  <a:schemeClr val="bg1"/>
                </a:solidFill>
              </a:rPr>
              <a:t>εθελοντική εργασία </a:t>
            </a:r>
            <a:r>
              <a:rPr lang="el-GR" sz="2000" dirty="0">
                <a:solidFill>
                  <a:schemeClr val="bg1"/>
                </a:solidFill>
              </a:rPr>
              <a:t>δημοτών, φορέων και συλλόγων ξεκίνησε το καλοκαίρι του </a:t>
            </a:r>
            <a:r>
              <a:rPr lang="el-GR" sz="2000" b="1" dirty="0">
                <a:solidFill>
                  <a:schemeClr val="bg1"/>
                </a:solidFill>
              </a:rPr>
              <a:t>2015 η  Λειτουργία της Παιδικής, Ημερήσιας Κατασκήνωσης.   </a:t>
            </a:r>
          </a:p>
          <a:p>
            <a:pPr algn="just">
              <a:lnSpc>
                <a:spcPct val="90000"/>
              </a:lnSpc>
            </a:pPr>
            <a:endParaRPr lang="el-GR" sz="1500" dirty="0"/>
          </a:p>
        </p:txBody>
      </p:sp>
    </p:spTree>
    <p:extLst>
      <p:ext uri="{BB962C8B-B14F-4D97-AF65-F5344CB8AC3E}">
        <p14:creationId xmlns:p14="http://schemas.microsoft.com/office/powerpoint/2010/main" val="309178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065F8A9-9499-4A44-BDAD-F706130FD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8132C2D-AFE4-478D-A86B-81059C205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5BFD52-DD96-4666-8D77-C636870FD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92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E34239A-2079-4894-90DF-9B3A99E15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813" y="3101093"/>
            <a:ext cx="2454052" cy="3029344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</a:rPr>
              <a:t>5</a:t>
            </a:r>
            <a:r>
              <a:rPr lang="el-GR" sz="3200" b="1" baseline="30000" dirty="0">
                <a:solidFill>
                  <a:schemeClr val="bg1"/>
                </a:solidFill>
              </a:rPr>
              <a:t>ο</a:t>
            </a:r>
            <a:r>
              <a:rPr lang="el-GR" sz="3200" b="1" dirty="0">
                <a:solidFill>
                  <a:schemeClr val="bg1"/>
                </a:solidFill>
              </a:rPr>
              <a:t> ΘΕΡΙΝΟ </a:t>
            </a:r>
            <a:r>
              <a:rPr lang="el-GR" sz="3200" dirty="0">
                <a:solidFill>
                  <a:schemeClr val="bg1"/>
                </a:solidFill>
              </a:rPr>
              <a:t>Δαπάνες για επισκευές, προμήθεια, κατασκευές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941746C-2C12-4564-8342-A3055D836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8132921" y="3187343"/>
            <a:ext cx="1105119" cy="506624"/>
          </a:xfrm>
          <a:custGeom>
            <a:avLst/>
            <a:gdLst>
              <a:gd name="connsiteX0" fmla="*/ 0 w 1105119"/>
              <a:gd name="connsiteY0" fmla="*/ 506624 h 506624"/>
              <a:gd name="connsiteX1" fmla="*/ 759132 w 1105119"/>
              <a:gd name="connsiteY1" fmla="*/ 505572 h 506624"/>
              <a:gd name="connsiteX2" fmla="*/ 849827 w 1105119"/>
              <a:gd name="connsiteY2" fmla="*/ 505572 h 506624"/>
              <a:gd name="connsiteX3" fmla="*/ 864083 w 1105119"/>
              <a:gd name="connsiteY3" fmla="*/ 500804 h 506624"/>
              <a:gd name="connsiteX4" fmla="*/ 869065 w 1105119"/>
              <a:gd name="connsiteY4" fmla="*/ 496035 h 506624"/>
              <a:gd name="connsiteX5" fmla="*/ 1098034 w 1105119"/>
              <a:gd name="connsiteY5" fmla="*/ 267092 h 506624"/>
              <a:gd name="connsiteX6" fmla="*/ 1098034 w 1105119"/>
              <a:gd name="connsiteY6" fmla="*/ 238480 h 506624"/>
              <a:gd name="connsiteX7" fmla="*/ 869065 w 1105119"/>
              <a:gd name="connsiteY7" fmla="*/ 9537 h 506624"/>
              <a:gd name="connsiteX8" fmla="*/ 864083 w 1105119"/>
              <a:gd name="connsiteY8" fmla="*/ 4769 h 506624"/>
              <a:gd name="connsiteX9" fmla="*/ 849827 w 1105119"/>
              <a:gd name="connsiteY9" fmla="*/ 0 h 506624"/>
              <a:gd name="connsiteX10" fmla="*/ 759132 w 1105119"/>
              <a:gd name="connsiteY10" fmla="*/ 0 h 506624"/>
              <a:gd name="connsiteX11" fmla="*/ 0 w 1105119"/>
              <a:gd name="connsiteY11" fmla="*/ 2157 h 50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5119" h="506624">
                <a:moveTo>
                  <a:pt x="0" y="506624"/>
                </a:moveTo>
                <a:lnTo>
                  <a:pt x="759132" y="505572"/>
                </a:lnTo>
                <a:lnTo>
                  <a:pt x="849827" y="505572"/>
                </a:lnTo>
                <a:cubicBezTo>
                  <a:pt x="854636" y="505572"/>
                  <a:pt x="859446" y="500804"/>
                  <a:pt x="864083" y="500804"/>
                </a:cubicBezTo>
                <a:cubicBezTo>
                  <a:pt x="864083" y="496035"/>
                  <a:pt x="869065" y="496035"/>
                  <a:pt x="869065" y="496035"/>
                </a:cubicBezTo>
                <a:lnTo>
                  <a:pt x="1098034" y="267092"/>
                </a:lnTo>
                <a:cubicBezTo>
                  <a:pt x="1107481" y="257555"/>
                  <a:pt x="1107481" y="248018"/>
                  <a:pt x="1098034" y="238480"/>
                </a:cubicBezTo>
                <a:lnTo>
                  <a:pt x="869065" y="9537"/>
                </a:lnTo>
                <a:cubicBezTo>
                  <a:pt x="867519" y="7914"/>
                  <a:pt x="865629" y="6392"/>
                  <a:pt x="864083" y="4769"/>
                </a:cubicBezTo>
                <a:cubicBezTo>
                  <a:pt x="859446" y="0"/>
                  <a:pt x="854636" y="0"/>
                  <a:pt x="849827" y="0"/>
                </a:cubicBezTo>
                <a:lnTo>
                  <a:pt x="759132" y="0"/>
                </a:lnTo>
                <a:lnTo>
                  <a:pt x="0" y="21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6" name="Θέση περιεχομένου 5">
            <a:extLst>
              <a:ext uri="{FF2B5EF4-FFF2-40B4-BE49-F238E27FC236}">
                <a16:creationId xmlns:a16="http://schemas.microsoft.com/office/drawing/2014/main" id="{18673095-03AE-45BA-A2E1-44809987ED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930302"/>
              </p:ext>
            </p:extLst>
          </p:nvPr>
        </p:nvGraphicFramePr>
        <p:xfrm>
          <a:off x="616444" y="641551"/>
          <a:ext cx="6832212" cy="5264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04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7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8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9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0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1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2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3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4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5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6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7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8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11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2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3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4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5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6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7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8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9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0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1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2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24" name="Rectangle 223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6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228" name="Rectangle 227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00CCEB2-1B3A-45B9-A205-155F5D16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l-GR" sz="4000" dirty="0">
                <a:solidFill>
                  <a:srgbClr val="FEFFFF"/>
                </a:solidFill>
              </a:rPr>
              <a:t>Λειτουργικά έξοδα</a:t>
            </a:r>
            <a:br>
              <a:rPr lang="el-GR" sz="4000" dirty="0">
                <a:solidFill>
                  <a:srgbClr val="FEFFFF"/>
                </a:solidFill>
              </a:rPr>
            </a:br>
            <a:r>
              <a:rPr lang="el-GR" sz="4000" dirty="0">
                <a:solidFill>
                  <a:srgbClr val="FEFFFF"/>
                </a:solidFill>
              </a:rPr>
              <a:t>(μισθοδοσία, μεταφορά, διατροφή)</a:t>
            </a: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232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Γράφημα 2">
            <a:extLst>
              <a:ext uri="{FF2B5EF4-FFF2-40B4-BE49-F238E27FC236}">
                <a16:creationId xmlns:a16="http://schemas.microsoft.com/office/drawing/2014/main" id="{70D4653A-C852-42FE-A8F1-1F9665454D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3589409"/>
              </p:ext>
            </p:extLst>
          </p:nvPr>
        </p:nvGraphicFramePr>
        <p:xfrm>
          <a:off x="5587994" y="967417"/>
          <a:ext cx="5640502" cy="493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1056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1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Κύμα 3">
            <a:extLst>
              <a:ext uri="{FF2B5EF4-FFF2-40B4-BE49-F238E27FC236}">
                <a16:creationId xmlns:a16="http://schemas.microsoft.com/office/drawing/2014/main" id="{46577489-498F-4E3B-9A66-C197871064F8}"/>
              </a:ext>
            </a:extLst>
          </p:cNvPr>
          <p:cNvSpPr/>
          <p:nvPr/>
        </p:nvSpPr>
        <p:spPr>
          <a:xfrm>
            <a:off x="1914940" y="1808827"/>
            <a:ext cx="9375913" cy="4585395"/>
          </a:xfrm>
          <a:prstGeom prst="wave">
            <a:avLst/>
          </a:prstGeom>
          <a:ln w="7620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Η νέα αυτή δράση έτυχε θερμής ανταπόκρισης από τους συμπολίτες μας, γεγονός που μας ώθησε να δημιουργήσουμε μια νέα δομή Κατασκήνωσης στα </a:t>
            </a:r>
            <a:r>
              <a:rPr lang="el-GR" sz="2400" b="1" dirty="0" err="1"/>
              <a:t>Ροΐτικα</a:t>
            </a:r>
            <a:r>
              <a:rPr lang="el-GR" sz="2400" b="1" dirty="0"/>
              <a:t>, </a:t>
            </a:r>
            <a:r>
              <a:rPr lang="el-GR" sz="2400" dirty="0"/>
              <a:t>επισκευασμένη αποκλειστικά από επαγγελματίες τεχνίτες των δημοτικών συνεργείων όπου με μεράκι και υπομονή μετέτρεψαν τις εγκαταλελειμμένες εγκαταστάσεις  σε σύγχρονο πολυχώρο.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7577399-9145-45B6-B290-CD7825EF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el-GR" dirty="0"/>
              <a:t>6</a:t>
            </a:r>
            <a:r>
              <a:rPr lang="el-GR" baseline="30000" dirty="0"/>
              <a:t>ο</a:t>
            </a:r>
            <a:r>
              <a:rPr lang="el-GR" dirty="0"/>
              <a:t> Θερινό ΚΔΑΠ</a:t>
            </a:r>
          </a:p>
        </p:txBody>
      </p:sp>
    </p:spTree>
    <p:extLst>
      <p:ext uri="{BB962C8B-B14F-4D97-AF65-F5344CB8AC3E}">
        <p14:creationId xmlns:p14="http://schemas.microsoft.com/office/powerpoint/2010/main" val="33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A4DF975-282E-420E-BA4A-33C39DC6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l-GR" sz="4000" b="1" dirty="0">
                <a:solidFill>
                  <a:srgbClr val="FEFFFF"/>
                </a:solidFill>
              </a:rPr>
              <a:t>6</a:t>
            </a:r>
            <a:r>
              <a:rPr lang="el-GR" sz="4000" b="1" baseline="30000" dirty="0">
                <a:solidFill>
                  <a:srgbClr val="FEFFFF"/>
                </a:solidFill>
              </a:rPr>
              <a:t>ο ΘΕΡΙΝΟ</a:t>
            </a:r>
            <a:br>
              <a:rPr lang="el-GR" sz="4000" b="1" baseline="30000" dirty="0">
                <a:solidFill>
                  <a:srgbClr val="FEFFFF"/>
                </a:solidFill>
              </a:rPr>
            </a:br>
            <a:r>
              <a:rPr lang="el-GR" sz="4000" b="1" baseline="30000" dirty="0">
                <a:solidFill>
                  <a:srgbClr val="FEFFFF"/>
                </a:solidFill>
              </a:rPr>
              <a:t>Δαπάνες για προμήθεια, επισκευές, κατασκευές</a:t>
            </a:r>
            <a:endParaRPr lang="en-US" sz="4000" b="1" dirty="0">
              <a:solidFill>
                <a:srgbClr val="FEFFFF"/>
              </a:solidFill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Γράφημα 2">
            <a:extLst>
              <a:ext uri="{FF2B5EF4-FFF2-40B4-BE49-F238E27FC236}">
                <a16:creationId xmlns:a16="http://schemas.microsoft.com/office/drawing/2014/main" id="{AE8DCE02-C937-40AC-8AE5-AC7EB815EB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084557"/>
              </p:ext>
            </p:extLst>
          </p:nvPr>
        </p:nvGraphicFramePr>
        <p:xfrm>
          <a:off x="5587993" y="967417"/>
          <a:ext cx="6082455" cy="493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943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60912" y="583167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l-GR" sz="4000"/>
              <a:t>«Πατρινή Παιδική Εξοχή»       </a:t>
            </a:r>
            <a:br>
              <a:rPr lang="el-GR" sz="4000"/>
            </a:br>
            <a:r>
              <a:rPr lang="el-GR" sz="4000"/>
              <a:t> </a:t>
            </a:r>
            <a:r>
              <a:rPr lang="el-GR" sz="3100" i="1"/>
              <a:t>Μετά από 40 χρόνια εγκατάλειψης…..</a:t>
            </a:r>
            <a:endParaRPr lang="el-GR" sz="3100" dirty="0"/>
          </a:p>
        </p:txBody>
      </p:sp>
      <p:pic>
        <p:nvPicPr>
          <p:cNvPr id="40962" name="Picture 2" descr="F:\ΡΟΪΤΙΚΑ ΠΡΙΝ\IMAG42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940" y="2159544"/>
            <a:ext cx="8830101" cy="3944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99885" y="511938"/>
            <a:ext cx="8911687" cy="1280890"/>
          </a:xfrm>
        </p:spPr>
        <p:txBody>
          <a:bodyPr/>
          <a:lstStyle/>
          <a:p>
            <a:r>
              <a:rPr lang="el-GR" dirty="0">
                <a:solidFill>
                  <a:schemeClr val="accent1"/>
                </a:solidFill>
                <a:latin typeface="+mn-lt"/>
              </a:rPr>
              <a:t>           Αρμοδιότητες </a:t>
            </a:r>
            <a:r>
              <a:rPr lang="el-GR" i="1" dirty="0">
                <a:solidFill>
                  <a:schemeClr val="accent1"/>
                </a:solidFill>
                <a:latin typeface="+mn-lt"/>
              </a:rPr>
              <a:t> Τμήματος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89212" y="1929713"/>
            <a:ext cx="8915400" cy="42980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 </a:t>
            </a:r>
            <a:r>
              <a:rPr lang="el-GR" b="1" dirty="0"/>
              <a:t>συντονισμός</a:t>
            </a:r>
            <a:r>
              <a:rPr lang="el-GR" dirty="0"/>
              <a:t>, η </a:t>
            </a:r>
            <a:r>
              <a:rPr lang="el-GR" b="1" dirty="0"/>
              <a:t>κατεύθυνση</a:t>
            </a:r>
            <a:r>
              <a:rPr lang="el-GR" dirty="0"/>
              <a:t> και η  </a:t>
            </a:r>
            <a:r>
              <a:rPr lang="el-GR" b="1" dirty="0"/>
              <a:t>αποτελεσματική λειτουργία</a:t>
            </a:r>
            <a:r>
              <a:rPr lang="el-GR" dirty="0"/>
              <a:t> που αφορά </a:t>
            </a:r>
            <a:r>
              <a:rPr lang="en-US" dirty="0"/>
              <a:t>: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       </a:t>
            </a:r>
          </a:p>
          <a:p>
            <a:pPr marL="0" indent="0">
              <a:buNone/>
            </a:pPr>
            <a:r>
              <a:rPr lang="el-GR" dirty="0"/>
              <a:t>,             </a:t>
            </a:r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2658511" y="3059108"/>
            <a:ext cx="2121329" cy="267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FF00"/>
                </a:solidFill>
              </a:rPr>
              <a:t>(4 )Κέντρα Δημιουργικής απασχόλησης παιδιών</a:t>
            </a:r>
          </a:p>
        </p:txBody>
      </p:sp>
      <p:sp>
        <p:nvSpPr>
          <p:cNvPr id="6" name="Στρογγυλεμένο ορθογώνιο 5"/>
          <p:cNvSpPr/>
          <p:nvPr/>
        </p:nvSpPr>
        <p:spPr>
          <a:xfrm>
            <a:off x="5987406" y="3059108"/>
            <a:ext cx="1984423" cy="25161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FF00"/>
                </a:solidFill>
              </a:rPr>
              <a:t>(2) Κέντρα Δημιουργικής απασχόλησης ατόμων ΜΕΑ</a:t>
            </a: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9086344" y="2978674"/>
            <a:ext cx="2168433" cy="267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l-GR" b="1" i="1" dirty="0">
                <a:solidFill>
                  <a:srgbClr val="FFFF00"/>
                </a:solidFill>
              </a:rPr>
              <a:t>(2) Θερινές Ημερήσιες Παιδικές Κατασκηνώσεις</a:t>
            </a:r>
            <a:endParaRPr lang="el-GR" dirty="0">
              <a:solidFill>
                <a:srgbClr val="FFFF00"/>
              </a:solidFill>
            </a:endParaRPr>
          </a:p>
        </p:txBody>
      </p:sp>
      <p:sp>
        <p:nvSpPr>
          <p:cNvPr id="8" name="Δεξιό βέλος 7"/>
          <p:cNvSpPr/>
          <p:nvPr/>
        </p:nvSpPr>
        <p:spPr>
          <a:xfrm>
            <a:off x="5169254" y="3974120"/>
            <a:ext cx="639237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Δεξιό βέλος 8"/>
          <p:cNvSpPr/>
          <p:nvPr/>
        </p:nvSpPr>
        <p:spPr>
          <a:xfrm flipV="1">
            <a:off x="8171498" y="3893584"/>
            <a:ext cx="665011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0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33616" y="1173707"/>
            <a:ext cx="8911687" cy="1632045"/>
          </a:xfrm>
        </p:spPr>
        <p:txBody>
          <a:bodyPr>
            <a:normAutofit/>
          </a:bodyPr>
          <a:lstStyle/>
          <a:p>
            <a:endParaRPr lang="el-GR" sz="2700" dirty="0"/>
          </a:p>
        </p:txBody>
      </p:sp>
      <p:pic>
        <p:nvPicPr>
          <p:cNvPr id="38914" name="Picture 2" descr="F:\ΡΟΪΤΙΚΑ ΠΡΙΝ\20160901_095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378" y="1037967"/>
            <a:ext cx="4645142" cy="4629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6" name="Picture 4" descr="F:\ΡΟΪΤΙΚΑ ΠΡΙΝ\20160901_100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1989" y="1037967"/>
            <a:ext cx="4700363" cy="4629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/>
              <a:t>…….μεταμορφώθηκε σε ένα σύγχρονο πολυχώρο</a:t>
            </a:r>
            <a:r>
              <a:rPr lang="el-GR" dirty="0"/>
              <a:t>.</a:t>
            </a:r>
          </a:p>
        </p:txBody>
      </p:sp>
      <p:pic>
        <p:nvPicPr>
          <p:cNvPr id="3" name="Picture 3" descr="C:\Documents and Settings\user\Επιφάνεια εργασίας\vkjyybxwlm5b2254323be7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6710" y="1883391"/>
            <a:ext cx="4490114" cy="345288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986" name="Picture 2" descr="C:\Documents and Settings\user\Επιφάνεια εργασίας\uyftrzedoa5b22545516c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5404" y="1883391"/>
            <a:ext cx="4531056" cy="345288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user\Επιφάνεια εργασίας\zctwatwvbj5b22544c2981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8576" y="1160061"/>
            <a:ext cx="4381500" cy="43536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012" name="Picture 4" descr="C:\Documents and Settings\user\Επιφάνεια εργασίας\orrghuplyp5b22542c049a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7018" y="1214650"/>
            <a:ext cx="4381500" cy="41762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i="1" dirty="0">
                <a:solidFill>
                  <a:schemeClr val="tx1"/>
                </a:solidFill>
              </a:rPr>
              <a:t>ΦΙΛΟΞΕΝΟΥΜΕΝΑ</a:t>
            </a:r>
            <a:r>
              <a:rPr lang="en-US" sz="3100" b="1" i="1" dirty="0">
                <a:solidFill>
                  <a:srgbClr val="FEFFFF"/>
                </a:solidFill>
              </a:rPr>
              <a:t> </a:t>
            </a:r>
            <a:r>
              <a:rPr lang="en-US" sz="3100" b="1" i="1" dirty="0">
                <a:solidFill>
                  <a:schemeClr val="tx1"/>
                </a:solidFill>
              </a:rPr>
              <a:t>ΠΑΙΔΙΑ</a:t>
            </a:r>
            <a:r>
              <a:rPr lang="en-US" sz="3100" b="1" i="1" dirty="0">
                <a:solidFill>
                  <a:srgbClr val="FEFFFF"/>
                </a:solidFill>
              </a:rPr>
              <a:t> </a:t>
            </a:r>
          </a:p>
        </p:txBody>
      </p:sp>
      <p:graphicFrame>
        <p:nvGraphicFramePr>
          <p:cNvPr id="3" name="10 - Γράφημα"/>
          <p:cNvGraphicFramePr/>
          <p:nvPr>
            <p:extLst>
              <p:ext uri="{D42A27DB-BD31-4B8C-83A1-F6EECF244321}">
                <p14:modId xmlns:p14="http://schemas.microsoft.com/office/powerpoint/2010/main" val="2943713562"/>
              </p:ext>
            </p:extLst>
          </p:nvPr>
        </p:nvGraphicFramePr>
        <p:xfrm>
          <a:off x="5587994" y="967417"/>
          <a:ext cx="5640502" cy="4930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ΑΝΡΩΠΙΝΟ ΔΥΝΑΜΙΚΟ</a:t>
            </a:r>
          </a:p>
        </p:txBody>
      </p:sp>
      <p:graphicFrame>
        <p:nvGraphicFramePr>
          <p:cNvPr id="4" name="Γράφημα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414573"/>
              </p:ext>
            </p:extLst>
          </p:nvPr>
        </p:nvGraphicFramePr>
        <p:xfrm>
          <a:off x="2434281" y="1544594"/>
          <a:ext cx="8241957" cy="4361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15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εθελοντές ………..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520119"/>
              </p:ext>
            </p:extLst>
          </p:nvPr>
        </p:nvGraphicFramePr>
        <p:xfrm>
          <a:off x="2589212" y="1787857"/>
          <a:ext cx="8915400" cy="4123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94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50437" y="401688"/>
            <a:ext cx="8911687" cy="1280890"/>
          </a:xfrm>
        </p:spPr>
        <p:txBody>
          <a:bodyPr/>
          <a:lstStyle/>
          <a:p>
            <a:pPr algn="ctr"/>
            <a:r>
              <a:rPr lang="el-GR" dirty="0"/>
              <a:t>  5</a:t>
            </a:r>
            <a:r>
              <a:rPr lang="el-GR" baseline="30000" dirty="0"/>
              <a:t>ο</a:t>
            </a:r>
            <a:r>
              <a:rPr lang="el-GR" dirty="0"/>
              <a:t> Θερινό ΚΔΑΠ</a:t>
            </a:r>
            <a:br>
              <a:rPr lang="el-GR" dirty="0"/>
            </a:br>
            <a:r>
              <a:rPr lang="el-GR" dirty="0"/>
              <a:t> </a:t>
            </a:r>
            <a:r>
              <a:rPr lang="el-GR" dirty="0">
                <a:solidFill>
                  <a:prstClr val="black">
                    <a:lumMod val="85000"/>
                    <a:lumOff val="15000"/>
                  </a:prstClr>
                </a:solidFill>
              </a:rPr>
              <a:t>Οι δράσεις μας………..</a:t>
            </a:r>
            <a:r>
              <a:rPr lang="el-GR" dirty="0"/>
              <a:t>  </a:t>
            </a:r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47785" y="2018270"/>
            <a:ext cx="4554666" cy="417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54561" y="2018270"/>
            <a:ext cx="4350049" cy="417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19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Αθλήματα, γιορτές λήξης……</a:t>
            </a:r>
          </a:p>
        </p:txBody>
      </p:sp>
      <p:pic>
        <p:nvPicPr>
          <p:cNvPr id="15" name="Θέση περιεχομένου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4704" y="1905001"/>
            <a:ext cx="5000366" cy="458152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785964"/>
            <a:ext cx="4313238" cy="245764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4" y="1905000"/>
            <a:ext cx="4313237" cy="45815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635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6</a:t>
            </a:r>
            <a:r>
              <a:rPr lang="el-GR" baseline="30000" dirty="0"/>
              <a:t>ο</a:t>
            </a:r>
            <a:r>
              <a:rPr lang="el-GR" dirty="0"/>
              <a:t> Θερινό ΚΔΑΠ </a:t>
            </a:r>
            <a:br>
              <a:rPr lang="el-GR" dirty="0"/>
            </a:br>
            <a:r>
              <a:rPr lang="el-GR" dirty="0"/>
              <a:t> Οι δράσεις μας……….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11859" y="2038865"/>
            <a:ext cx="4720281" cy="422601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419861" y="2125663"/>
            <a:ext cx="3856266" cy="37782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98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92924" y="525256"/>
            <a:ext cx="8911687" cy="1280890"/>
          </a:xfrm>
        </p:spPr>
        <p:txBody>
          <a:bodyPr/>
          <a:lstStyle/>
          <a:p>
            <a:r>
              <a:rPr lang="el-GR" dirty="0"/>
              <a:t>Εργαστήρια,  γιορτές λήξης…..</a:t>
            </a:r>
          </a:p>
        </p:txBody>
      </p:sp>
      <p:sp>
        <p:nvSpPr>
          <p:cNvPr id="1026" name="AutoShape 2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28" name="AutoShape 4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0" name="AutoShape 6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2" name="AutoShape 8" descr="Σχετική εικόν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2" descr="C:\Documents and Settings\user\Επιφάνεια εργασίας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8963" y="2042983"/>
            <a:ext cx="4585648" cy="380113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897" y="2042984"/>
            <a:ext cx="4464908" cy="38011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4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0938" y="427107"/>
            <a:ext cx="9485194" cy="1280890"/>
          </a:xfrm>
        </p:spPr>
        <p:txBody>
          <a:bodyPr>
            <a:normAutofit/>
          </a:bodyPr>
          <a:lstStyle/>
          <a:p>
            <a:pPr algn="ctr"/>
            <a:r>
              <a:rPr lang="el-GR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ΚΕΝΤΡΑ </a:t>
            </a:r>
            <a:r>
              <a:rPr lang="en-US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l-GR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ΔΗΜΙΟΥΡΓΙΚΗΣ </a:t>
            </a:r>
            <a:r>
              <a:rPr lang="en-US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ΑΠΑΣΧΟΛΗΣΗΣ    ΠΑΙΔΙΩΝ (ΚΔΑΠ)</a:t>
            </a:r>
          </a:p>
        </p:txBody>
      </p:sp>
      <p:graphicFrame>
        <p:nvGraphicFramePr>
          <p:cNvPr id="10" name="Θέση περιεχομένου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840506"/>
              </p:ext>
            </p:extLst>
          </p:nvPr>
        </p:nvGraphicFramePr>
        <p:xfrm>
          <a:off x="2181439" y="2017698"/>
          <a:ext cx="8915400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Ορθογώνιο 5"/>
          <p:cNvSpPr/>
          <p:nvPr/>
        </p:nvSpPr>
        <p:spPr>
          <a:xfrm>
            <a:off x="1890584" y="1962952"/>
            <a:ext cx="10034158" cy="3832368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65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87215" y="1318590"/>
            <a:ext cx="5102159" cy="4220820"/>
          </a:xfrm>
        </p:spPr>
        <p:txBody>
          <a:bodyPr anchor="ctr">
            <a:normAutofit/>
          </a:bodyPr>
          <a:lstStyle/>
          <a:p>
            <a:r>
              <a:rPr lang="el-GR">
                <a:solidFill>
                  <a:srgbClr val="FFFFFF"/>
                </a:solidFill>
              </a:rPr>
              <a:t>Αντί επιλόγου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758369" y="3058179"/>
            <a:ext cx="3675634" cy="5249332"/>
          </a:xfrm>
        </p:spPr>
        <p:txBody>
          <a:bodyPr anchor="ctr">
            <a:normAutofit/>
          </a:bodyPr>
          <a:lstStyle/>
          <a:p>
            <a:endParaRPr lang="el-GR" dirty="0">
              <a:solidFill>
                <a:schemeClr val="tx1"/>
              </a:solidFill>
            </a:endParaRPr>
          </a:p>
          <a:p>
            <a:r>
              <a:rPr lang="el-GR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«……η ομαδική εργασία  είναι η ικανότητα να δουλέψουμε μαζί προς ένα όραμα…Είναι το καύσιμο που επιτρέπει σε κοινούς ανθρώπους, να συμμετάσχουν σε σπουδαία αποτελέσματα….»</a:t>
            </a:r>
            <a:r>
              <a:rPr 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Andrew Carnegie 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l-G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325603" y="1122405"/>
            <a:ext cx="8915399" cy="2262781"/>
          </a:xfrm>
        </p:spPr>
        <p:txBody>
          <a:bodyPr>
            <a:prstTxWarp prst="textCurveUp">
              <a:avLst/>
            </a:prstTxWarp>
          </a:bodyPr>
          <a:lstStyle/>
          <a:p>
            <a:r>
              <a:rPr lang="el-GR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Τέλος παρουσίασης</a:t>
            </a:r>
            <a:endParaRPr lang="el-GR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el-GR" sz="3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Ευχαριστούμε για τον χρόνο σας!</a:t>
            </a:r>
            <a:endParaRPr lang="el-GR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88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7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4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8" name="Group 6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9" name="Rectangle 7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1" name="Rectangle 80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82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3874DB-A9FC-4CAE-96C1-091B4FD6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967417"/>
            <a:ext cx="3778870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ΚΔΑΠ </a:t>
            </a:r>
            <a:endParaRPr lang="en-US" sz="4000" dirty="0">
              <a:solidFill>
                <a:srgbClr val="FEFFFF"/>
              </a:solidFill>
            </a:endParaRPr>
          </a:p>
        </p:txBody>
      </p:sp>
      <p:sp>
        <p:nvSpPr>
          <p:cNvPr id="93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7FB9F1-497E-4DFD-B035-ABE1C193E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045" y="1692564"/>
            <a:ext cx="5640502" cy="363005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447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839756" y="1159566"/>
            <a:ext cx="3662939" cy="4568264"/>
          </a:xfrm>
        </p:spPr>
        <p:txBody>
          <a:bodyPr anchor="ctr">
            <a:normAutofit/>
          </a:bodyPr>
          <a:lstStyle/>
          <a:p>
            <a:r>
              <a:rPr lang="el-GR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     Υπηρεσίες- Δραστηριότητες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8020" y="1511292"/>
            <a:ext cx="5292436" cy="4903483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Εικαστικά</a:t>
            </a:r>
          </a:p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Μουσικοκινητικά παιχνίδια</a:t>
            </a:r>
          </a:p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Εκπαιδευτικά προγράμματα με Η/Υ</a:t>
            </a:r>
          </a:p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Θεατρικό Παιχνίδι</a:t>
            </a:r>
          </a:p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Ομαδικές δραστηριότητες παιδαγωγικού χαρακτήρα</a:t>
            </a:r>
          </a:p>
          <a:p>
            <a:pPr>
              <a:lnSpc>
                <a:spcPct val="90000"/>
              </a:lnSpc>
            </a:pPr>
            <a:r>
              <a:rPr lang="el-GR" sz="2200" dirty="0">
                <a:solidFill>
                  <a:srgbClr val="FFFFFF"/>
                </a:solidFill>
              </a:rPr>
              <a:t>Αθλοπαιδιές κ.α.</a:t>
            </a:r>
          </a:p>
          <a:p>
            <a:pPr marL="0" lvl="0" indent="0">
              <a:lnSpc>
                <a:spcPct val="90000"/>
              </a:lnSpc>
              <a:buClr>
                <a:srgbClr val="A53010"/>
              </a:buClr>
              <a:buNone/>
            </a:pPr>
            <a:r>
              <a:rPr lang="el-GR" sz="1700" b="1" dirty="0">
                <a:solidFill>
                  <a:srgbClr val="FFFFFF"/>
                </a:solidFill>
              </a:rPr>
              <a:t>Σκοπός</a:t>
            </a:r>
            <a:r>
              <a:rPr lang="el-GR" sz="1700" dirty="0">
                <a:solidFill>
                  <a:srgbClr val="FFFFFF"/>
                </a:solidFill>
              </a:rPr>
              <a:t> των ΚΔΑΠ είναι η δημιουργική απασχόληση των παιδιών για ορισμένο χρονικό διάστημα της ημέρας, εκτός σχολικού ωραρίου, με ατομικές  ή ομαδικές δραστηριότητες σε ένα ασφαλές και υγιεινό περιβάλλον. </a:t>
            </a:r>
          </a:p>
          <a:p>
            <a:pPr marL="0" lvl="0" indent="0">
              <a:lnSpc>
                <a:spcPct val="90000"/>
              </a:lnSpc>
              <a:buClr>
                <a:srgbClr val="A53010"/>
              </a:buClr>
              <a:buNone/>
            </a:pPr>
            <a:r>
              <a:rPr lang="el-GR" sz="1700" dirty="0">
                <a:solidFill>
                  <a:srgbClr val="FFFFFF"/>
                </a:solidFill>
              </a:rPr>
              <a:t>Η </a:t>
            </a:r>
            <a:r>
              <a:rPr lang="el-GR" sz="1700" b="1" dirty="0">
                <a:solidFill>
                  <a:srgbClr val="FFFFFF"/>
                </a:solidFill>
              </a:rPr>
              <a:t>εγγραφή </a:t>
            </a:r>
            <a:r>
              <a:rPr lang="el-GR" sz="1700" dirty="0">
                <a:solidFill>
                  <a:srgbClr val="FFFFFF"/>
                </a:solidFill>
              </a:rPr>
              <a:t>των παιδιών γίνεται μόνο μέσα από το Ευρωπαϊκό πρόγραμμα "Εναρμόνιση Οικογενειακής και Επαγγελματικής ζωής.</a:t>
            </a:r>
          </a:p>
          <a:p>
            <a:pPr marL="0" lvl="0" indent="0">
              <a:lnSpc>
                <a:spcPct val="90000"/>
              </a:lnSpc>
              <a:buClr>
                <a:srgbClr val="A53010"/>
              </a:buClr>
              <a:buNone/>
            </a:pPr>
            <a:r>
              <a:rPr lang="el-GR" sz="1900" b="1" dirty="0">
                <a:solidFill>
                  <a:srgbClr val="FFFFFF"/>
                </a:solidFill>
              </a:rPr>
              <a:t>Στα Κέντρα απασχολούνται </a:t>
            </a:r>
            <a:r>
              <a:rPr lang="el-GR" sz="1900" b="1" i="1" dirty="0">
                <a:solidFill>
                  <a:srgbClr val="FFFFFF"/>
                </a:solidFill>
              </a:rPr>
              <a:t>δέκα τρία (13) άτομα </a:t>
            </a:r>
            <a:r>
              <a:rPr lang="el-GR" sz="1900" b="1" dirty="0">
                <a:solidFill>
                  <a:srgbClr val="FFFFFF"/>
                </a:solidFill>
              </a:rPr>
              <a:t>εξειδικευμένων ειδικοτήτων. </a:t>
            </a:r>
          </a:p>
          <a:p>
            <a:pPr marL="0" lvl="0" indent="0">
              <a:lnSpc>
                <a:spcPct val="90000"/>
              </a:lnSpc>
              <a:buClr>
                <a:srgbClr val="A53010"/>
              </a:buClr>
              <a:buNone/>
            </a:pPr>
            <a:endParaRPr lang="el-GR" sz="19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l-GR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Οι δράσεις μας……</a:t>
            </a:r>
            <a:b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ΚΔΑΠ ΑΡΚΤΙΚΟΥ</a:t>
            </a:r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endParaRPr lang="el-GR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72281" y="2421924"/>
            <a:ext cx="5035472" cy="3765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8691" y="1606378"/>
            <a:ext cx="4735514" cy="4485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719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ΚΔΑΠ ΑΝΩ ΠΟΛΗΣ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02716" y="2059272"/>
            <a:ext cx="4313237" cy="35721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2059272"/>
            <a:ext cx="4313238" cy="357219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576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ΚΔΑΠ ΒΡΑΧΝΑΙΊ΄ΚΩΝ</a:t>
            </a: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92924" y="1594022"/>
            <a:ext cx="4042654" cy="43709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Θέση περιεχομένου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91373" y="1698539"/>
            <a:ext cx="4313238" cy="4213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285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Θρόισμα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Γυαλιστερό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1272</Words>
  <Application>Microsoft Office PowerPoint</Application>
  <PresentationFormat>Widescreen</PresentationFormat>
  <Paragraphs>156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Wingdings</vt:lpstr>
      <vt:lpstr>Wingdings 3</vt:lpstr>
      <vt:lpstr>Θρόισμα</vt:lpstr>
      <vt:lpstr>ΤΜΗΜΑ           ΚΔΑΠ, ΚΔΑΠ  ΜΕΑ,              ΘΕΡΙΝΑ ΚΔΑΠ (εισηγήτρια: Τζανάτου Κυριακούλα Προϊσταμένη)                                                                           Απολογισμός 2014-2018</vt:lpstr>
      <vt:lpstr>Εισαγωγή  </vt:lpstr>
      <vt:lpstr>           Αρμοδιότητες  Τμήματος</vt:lpstr>
      <vt:lpstr>ΚΕΝΤΡΑ    ΔΗΜΙΟΥΡΓΙΚΗΣ  ΑΠΑΣΧΟΛΗΣΗΣ    ΠΑΙΔΙΩΝ (ΚΔΑΠ)</vt:lpstr>
      <vt:lpstr>ΚΔΑΠ </vt:lpstr>
      <vt:lpstr>       Υπηρεσίες- Δραστηριότητες</vt:lpstr>
      <vt:lpstr>Οι δράσεις μας……      ΚΔΑΠ ΑΡΚΤΙΚΟΥ  </vt:lpstr>
      <vt:lpstr>ΚΔΑΠ ΑΝΩ ΠΟΛΗΣ</vt:lpstr>
      <vt:lpstr>ΚΔΑΠ ΒΡΑΧΝΑΙΊ΄ΚΩΝ</vt:lpstr>
      <vt:lpstr>ΚΔΑΠ ΝΟΤΙΟΥ</vt:lpstr>
      <vt:lpstr>Υλοποίηση έργων </vt:lpstr>
      <vt:lpstr>Προγραμματισμός Έργων</vt:lpstr>
      <vt:lpstr>Κέντρα Δημιουργικής απασχόλησης ατόμων ΜΕΑ</vt:lpstr>
      <vt:lpstr>Υπηρεσίες- δραστηριότητες</vt:lpstr>
      <vt:lpstr>ΚΔΑΠ ΜΕΑ «ΑΜΠΕΤ ΧΑΣΜΑΝ», οι δράσεις μας……</vt:lpstr>
      <vt:lpstr>Θεατρικές παραστάσεις, επισκέψεις…</vt:lpstr>
      <vt:lpstr>Αποκριάτικος χορός Δημάρχου  για τα παιδιά και τις οικογένειες  των ΚΔΑΠ ΜΕΑ  </vt:lpstr>
      <vt:lpstr>ΚΔΑΠ ΜΕΑ «ΚΟΜΑΙΘΩ»  οι δράσεις μας,…..</vt:lpstr>
      <vt:lpstr>Αθλήματα, εκπαιδευτικές επισκέψεις….</vt:lpstr>
      <vt:lpstr>Υλοποίηση έργων </vt:lpstr>
      <vt:lpstr>Προγραμματισμός δράσεων</vt:lpstr>
      <vt:lpstr>Θερινές Ημερήσιες Κατασκηνώσεις</vt:lpstr>
      <vt:lpstr>Υπηρεσίες- δραστηριότητες</vt:lpstr>
      <vt:lpstr>Μια καινοτόμος  δράση………</vt:lpstr>
      <vt:lpstr>5ο ΘΕΡΙΝΟ Δαπάνες για επισκευές, προμήθεια, κατασκευές</vt:lpstr>
      <vt:lpstr>Λειτουργικά έξοδα (μισθοδοσία, μεταφορά, διατροφή)</vt:lpstr>
      <vt:lpstr>6ο Θερινό ΚΔΑΠ</vt:lpstr>
      <vt:lpstr>6ο ΘΕΡΙΝΟ Δαπάνες για προμήθεια, επισκευές, κατασκευές</vt:lpstr>
      <vt:lpstr>«Πατρινή Παιδική Εξοχή»         Μετά από 40 χρόνια εγκατάλειψης…..</vt:lpstr>
      <vt:lpstr>PowerPoint Presentation</vt:lpstr>
      <vt:lpstr>…….μεταμορφώθηκε σε ένα σύγχρονο πολυχώρο.</vt:lpstr>
      <vt:lpstr>PowerPoint Presentation</vt:lpstr>
      <vt:lpstr>ΦΙΛΟΞΕΝΟΥΜΕΝΑ ΠΑΙΔΙΑ </vt:lpstr>
      <vt:lpstr>ΑΝΡΩΠΙΝΟ ΔΥΝΑΜΙΚΟ</vt:lpstr>
      <vt:lpstr>Οι εθελοντές ………..</vt:lpstr>
      <vt:lpstr>  5ο Θερινό ΚΔΑΠ  Οι δράσεις μας………..  </vt:lpstr>
      <vt:lpstr>Αθλήματα, γιορτές λήξης……</vt:lpstr>
      <vt:lpstr>6ο Θερινό ΚΔΑΠ   Οι δράσεις μας……….</vt:lpstr>
      <vt:lpstr>Εργαστήρια,  γιορτές λήξης…..</vt:lpstr>
      <vt:lpstr>Αντί επιλόγου</vt:lpstr>
      <vt:lpstr>Τέλος παρουσίασης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ΤΜΗΜΑ           ΚΔΑΠ, ΚΔΑΠ  ΜΕΑ,              ΘΕΡΙΝΑ ΚΔΑΠ (εισηγήτρια: Τζανάτου Κυριακούλα Προϊσταμένη)                                                                           Απολογισμός 2014-2018</dc:title>
  <dc:creator>Alexaki Paraskevi</dc:creator>
  <cp:lastModifiedBy>Alexaki Paraskevi</cp:lastModifiedBy>
  <cp:revision>27</cp:revision>
  <dcterms:created xsi:type="dcterms:W3CDTF">2018-11-26T20:29:22Z</dcterms:created>
  <dcterms:modified xsi:type="dcterms:W3CDTF">2018-11-29T19:03:47Z</dcterms:modified>
</cp:coreProperties>
</file>