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8" r:id="rId2"/>
    <p:sldId id="261" r:id="rId3"/>
    <p:sldId id="262" r:id="rId4"/>
    <p:sldId id="263" r:id="rId5"/>
    <p:sldId id="276" r:id="rId6"/>
    <p:sldId id="265" r:id="rId7"/>
    <p:sldId id="266" r:id="rId8"/>
    <p:sldId id="267" r:id="rId9"/>
    <p:sldId id="268" r:id="rId10"/>
    <p:sldId id="269" r:id="rId11"/>
    <p:sldId id="277" r:id="rId12"/>
    <p:sldId id="270" r:id="rId13"/>
    <p:sldId id="278" r:id="rId14"/>
    <p:sldId id="271" r:id="rId15"/>
    <p:sldId id="272" r:id="rId16"/>
    <p:sldId id="273" r:id="rId17"/>
    <p:sldId id="274" r:id="rId18"/>
    <p:sldId id="275" r:id="rId19"/>
  </p:sldIdLst>
  <p:sldSz cx="9144000" cy="6858000" type="screen4x3"/>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55357" autoAdjust="0"/>
  </p:normalViewPr>
  <p:slideViewPr>
    <p:cSldViewPr>
      <p:cViewPr varScale="1">
        <p:scale>
          <a:sx n="60" d="100"/>
          <a:sy n="60" d="100"/>
        </p:scale>
        <p:origin x="-244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EA6A00C-F0A6-48FA-9ACC-069A4928F70D}" type="datetimeFigureOut">
              <a:rPr lang="el-GR" smtClean="0"/>
              <a:t>9/11/2018</a:t>
            </a:fld>
            <a:endParaRPr lang="el-GR"/>
          </a:p>
        </p:txBody>
      </p:sp>
      <p:sp>
        <p:nvSpPr>
          <p:cNvPr id="4" name="3 - Θέση υποσέλιδου"/>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111C6DF-EB9A-42D9-8893-1474F1538775}" type="slidenum">
              <a:rPr lang="el-GR" smtClean="0"/>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602AC0D-4754-4F16-845F-D42C2CFBF8A0}" type="datetimeFigureOut">
              <a:rPr lang="el-GR" smtClean="0"/>
              <a:pPr/>
              <a:t>9/11/2018</a:t>
            </a:fld>
            <a:endParaRPr lang="el-GR"/>
          </a:p>
        </p:txBody>
      </p:sp>
      <p:sp>
        <p:nvSpPr>
          <p:cNvPr id="4" name="3 - Θέση εικόνας διαφάνειας"/>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2A73454-8894-4994-AF8C-DE46F7C80E9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r>
              <a:rPr lang="el-GR" sz="1600" b="1" dirty="0" smtClean="0"/>
              <a:t>Αρμοδιότητα του Τμήματος</a:t>
            </a:r>
            <a:r>
              <a:rPr lang="el-GR" sz="1600" b="1" baseline="0" dirty="0" smtClean="0"/>
              <a:t> Κοιμητηρίων είναι η διαχείριση του </a:t>
            </a:r>
            <a:r>
              <a:rPr lang="el-GR" sz="1600" b="1" dirty="0" err="1" smtClean="0">
                <a:latin typeface="Comic Sans MS" pitchFamily="66" charset="0"/>
              </a:rPr>
              <a:t>Α΄Κοιμητήριυο</a:t>
            </a:r>
            <a:r>
              <a:rPr lang="el-GR" sz="1600" b="1" dirty="0" smtClean="0">
                <a:latin typeface="Comic Sans MS" pitchFamily="66" charset="0"/>
              </a:rPr>
              <a:t>, του </a:t>
            </a:r>
            <a:r>
              <a:rPr lang="el-GR" sz="1600" b="1" dirty="0" err="1" smtClean="0">
                <a:latin typeface="Comic Sans MS" pitchFamily="66" charset="0"/>
              </a:rPr>
              <a:t>Β΄Κοιμητήριου</a:t>
            </a:r>
            <a:r>
              <a:rPr lang="el-GR" sz="1600" b="1" dirty="0" smtClean="0">
                <a:latin typeface="Comic Sans MS" pitchFamily="66" charset="0"/>
              </a:rPr>
              <a:t> (Λεύκα), και του </a:t>
            </a:r>
            <a:r>
              <a:rPr lang="el-GR" sz="1600" b="1" dirty="0" err="1" smtClean="0">
                <a:latin typeface="Comic Sans MS" pitchFamily="66" charset="0"/>
              </a:rPr>
              <a:t>Κοιμητήριου</a:t>
            </a:r>
            <a:r>
              <a:rPr lang="el-GR" sz="1600" b="1" dirty="0" smtClean="0">
                <a:latin typeface="Comic Sans MS" pitchFamily="66" charset="0"/>
              </a:rPr>
              <a:t> Σουλίου. </a:t>
            </a:r>
            <a:r>
              <a:rPr lang="el-GR" sz="1200" b="1" kern="1200" dirty="0" smtClean="0">
                <a:solidFill>
                  <a:schemeClr val="tx1"/>
                </a:solidFill>
                <a:latin typeface="+mn-lt"/>
                <a:ea typeface="+mn-ea"/>
                <a:cs typeface="+mn-cs"/>
              </a:rPr>
              <a:t>Στα Δημοτικά Κοιμητήρια  του Δήμου Πατρέων εργάζονται 37 υπάλληλοι (μόνιμοι και </a:t>
            </a:r>
            <a:r>
              <a:rPr lang="el-GR" sz="1200" b="1" kern="1200" dirty="0" err="1" smtClean="0">
                <a:solidFill>
                  <a:schemeClr val="tx1"/>
                </a:solidFill>
                <a:latin typeface="+mn-lt"/>
                <a:ea typeface="+mn-ea"/>
                <a:cs typeface="+mn-cs"/>
              </a:rPr>
              <a:t>παρατασιούχοι</a:t>
            </a:r>
            <a:r>
              <a:rPr lang="el-GR" sz="1200" b="1" kern="1200" dirty="0" smtClean="0">
                <a:solidFill>
                  <a:schemeClr val="tx1"/>
                </a:solidFill>
                <a:latin typeface="+mn-lt"/>
                <a:ea typeface="+mn-ea"/>
                <a:cs typeface="+mn-cs"/>
              </a:rPr>
              <a:t> ) και κατά καιρούς από 15-20 άτομα κοινωφελούς εργασίας μέσω ΟΑΕΔ </a:t>
            </a:r>
            <a:endParaRPr lang="el-GR" sz="1600" b="1" dirty="0"/>
          </a:p>
        </p:txBody>
      </p:sp>
      <p:sp>
        <p:nvSpPr>
          <p:cNvPr id="4" name="3 - Θέση αριθμού διαφάνειας"/>
          <p:cNvSpPr>
            <a:spLocks noGrp="1"/>
          </p:cNvSpPr>
          <p:nvPr>
            <p:ph type="sldNum" sz="quarter" idx="10"/>
          </p:nvPr>
        </p:nvSpPr>
        <p:spPr/>
        <p:txBody>
          <a:bodyPr/>
          <a:lstStyle/>
          <a:p>
            <a:fld id="{81099AA1-B7CE-4D4F-88F5-E4D8FB825866}"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tx1"/>
                </a:solidFill>
                <a:latin typeface="+mn-lt"/>
                <a:ea typeface="+mn-ea"/>
                <a:cs typeface="+mn-cs"/>
              </a:rPr>
              <a:t>Έχουν τοποθετηθεί POS στο Α’ και στο Β’ κοιμητήριο με αποτέλεσμα να γίνονται με διαφάνεια οι συναλλαγές και κυρίως να αποφεύγεται η ταλαιπωρία των δημοτών.</a:t>
            </a:r>
            <a:endParaRPr lang="el-GR" sz="1600" b="1" dirty="0" smtClean="0"/>
          </a:p>
          <a:p>
            <a:endParaRPr lang="el-GR" sz="1600" b="1" dirty="0"/>
          </a:p>
        </p:txBody>
      </p:sp>
      <p:sp>
        <p:nvSpPr>
          <p:cNvPr id="4" name="3 - Θέση αριθμού διαφάνειας"/>
          <p:cNvSpPr>
            <a:spLocks noGrp="1"/>
          </p:cNvSpPr>
          <p:nvPr>
            <p:ph type="sldNum" sz="quarter" idx="10"/>
          </p:nvPr>
        </p:nvSpPr>
        <p:spPr/>
        <p:txBody>
          <a:bodyPr/>
          <a:lstStyle/>
          <a:p>
            <a:fld id="{D2A73454-8894-4994-AF8C-DE46F7C80E9C}" type="slidenum">
              <a:rPr lang="el-GR" smtClean="0"/>
              <a:pPr/>
              <a:t>12</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r>
              <a:rPr lang="el-GR" sz="1200" b="1" kern="1200" dirty="0" smtClean="0">
                <a:solidFill>
                  <a:schemeClr val="tx1"/>
                </a:solidFill>
                <a:latin typeface="+mn-lt"/>
                <a:ea typeface="+mn-ea"/>
                <a:cs typeface="+mn-cs"/>
              </a:rPr>
              <a:t>Ορίστηκε ομάδα εργασίας  η οποία συνέταξε τον νέο κανονισμό λειτουργίας των Δ. κοιμητηρίων και τον οποίο τον έχουμε παραδώσει προς  συζήτηση και ψήφιση από το Δ.Σ. Τα προβλήματα που θα επιλύσει ο νέος κανονισμός  είναι:</a:t>
            </a:r>
          </a:p>
          <a:p>
            <a:r>
              <a:rPr lang="el-GR" sz="1200" b="1" kern="1200" dirty="0" smtClean="0">
                <a:solidFill>
                  <a:schemeClr val="tx1"/>
                </a:solidFill>
                <a:latin typeface="+mn-lt"/>
                <a:ea typeface="+mn-ea"/>
                <a:cs typeface="+mn-cs"/>
              </a:rPr>
              <a:t>Α.  Ο κανονισμός θα ισχύει για όλα τα δημοτικά κοιμητήρια  και όχι μόνο για το Α. Β , Σούλι . Αυτό  συνεπάγεται  πληρωμή τελών καθαριότητας και λοιπών δικαιωμάτων (ανακομιδές, ενταφιασμοί ,  μνημόσυνα, τέλη καθαριότητας, πρόστιμα ανακομιδών, παραχωρήσεις  </a:t>
            </a:r>
            <a:r>
              <a:rPr lang="el-GR" sz="1200" b="1" kern="1200" dirty="0" err="1" smtClean="0">
                <a:solidFill>
                  <a:schemeClr val="tx1"/>
                </a:solidFill>
                <a:latin typeface="+mn-lt"/>
                <a:ea typeface="+mn-ea"/>
                <a:cs typeface="+mn-cs"/>
              </a:rPr>
              <a:t>κοινοταφίων</a:t>
            </a:r>
            <a:r>
              <a:rPr lang="el-GR" sz="1200" b="1" kern="1200" dirty="0" smtClean="0">
                <a:solidFill>
                  <a:schemeClr val="tx1"/>
                </a:solidFill>
                <a:latin typeface="+mn-lt"/>
                <a:ea typeface="+mn-ea"/>
                <a:cs typeface="+mn-cs"/>
              </a:rPr>
              <a:t> και οικογενειακών τάφων, </a:t>
            </a:r>
            <a:r>
              <a:rPr lang="el-GR" sz="1200" b="1" kern="1200" dirty="0" err="1" smtClean="0">
                <a:solidFill>
                  <a:schemeClr val="tx1"/>
                </a:solidFill>
                <a:latin typeface="+mn-lt"/>
                <a:ea typeface="+mn-ea"/>
                <a:cs typeface="+mn-cs"/>
              </a:rPr>
              <a:t>οστεοφύλακτρα</a:t>
            </a:r>
            <a:r>
              <a:rPr lang="el-GR" sz="1200" b="1" kern="1200" dirty="0" smtClean="0">
                <a:solidFill>
                  <a:schemeClr val="tx1"/>
                </a:solidFill>
                <a:latin typeface="+mn-lt"/>
                <a:ea typeface="+mn-ea"/>
                <a:cs typeface="+mn-cs"/>
              </a:rPr>
              <a:t>,  ΔΙΑΧΕΙΡΙΣΗ ΠΑΓΚΑΡΙΩΝ ΕΚΚΛΗΣΙΩΝ )  σε όλα τα κοιμητήρια.          </a:t>
            </a:r>
          </a:p>
          <a:p>
            <a:r>
              <a:rPr lang="el-GR" sz="1200" b="1" kern="1200" dirty="0" smtClean="0">
                <a:solidFill>
                  <a:schemeClr val="tx1"/>
                </a:solidFill>
                <a:latin typeface="+mn-lt"/>
                <a:ea typeface="+mn-ea"/>
                <a:cs typeface="+mn-cs"/>
              </a:rPr>
              <a:t>Β.  Θέματα όσον αφορά τις παρατάσεις στα </a:t>
            </a:r>
            <a:r>
              <a:rPr lang="el-GR" sz="1200" b="1" kern="1200" dirty="0" err="1" smtClean="0">
                <a:solidFill>
                  <a:schemeClr val="tx1"/>
                </a:solidFill>
                <a:latin typeface="+mn-lt"/>
                <a:ea typeface="+mn-ea"/>
                <a:cs typeface="+mn-cs"/>
              </a:rPr>
              <a:t>κοινοτάφια</a:t>
            </a:r>
            <a:r>
              <a:rPr lang="el-GR" sz="1200" b="1" kern="1200" dirty="0" smtClean="0">
                <a:solidFill>
                  <a:schemeClr val="tx1"/>
                </a:solidFill>
                <a:latin typeface="+mn-lt"/>
                <a:ea typeface="+mn-ea"/>
                <a:cs typeface="+mn-cs"/>
              </a:rPr>
              <a:t> τριετούς χρήσης.</a:t>
            </a:r>
          </a:p>
          <a:p>
            <a:r>
              <a:rPr lang="el-GR" sz="1200" b="1" kern="1200" dirty="0" smtClean="0">
                <a:solidFill>
                  <a:schemeClr val="tx1"/>
                </a:solidFill>
                <a:latin typeface="+mn-lt"/>
                <a:ea typeface="+mn-ea"/>
                <a:cs typeface="+mn-cs"/>
              </a:rPr>
              <a:t>Γ. Ποιοι έχουν δικαίωμα ενταφιασμού στους οικογενειακούς  (επιλύονται προβλήματα που αντιμετωπίζουμε καθημερινά) και κυρίως ποιοί  και με πόσο θα μπορούν να κάνουν συγκυριότητα σε οικογενειακό τάφο (αλλάζουν τα ποσοστά με όφελος προς τον Δήμο καθώς διευρύνονται οι δικαιούχοι) .</a:t>
            </a:r>
          </a:p>
          <a:p>
            <a:r>
              <a:rPr lang="el-GR" sz="1200" b="1" kern="1200" dirty="0" smtClean="0">
                <a:solidFill>
                  <a:schemeClr val="tx1"/>
                </a:solidFill>
                <a:latin typeface="+mn-lt"/>
                <a:ea typeface="+mn-ea"/>
                <a:cs typeface="+mn-cs"/>
              </a:rPr>
              <a:t>Δ. Χωροταξικά ονοματίζονται θέσεις </a:t>
            </a:r>
            <a:r>
              <a:rPr lang="el-GR" sz="1200" b="1" kern="1200" dirty="0" err="1" smtClean="0">
                <a:solidFill>
                  <a:schemeClr val="tx1"/>
                </a:solidFill>
                <a:latin typeface="+mn-lt"/>
                <a:ea typeface="+mn-ea"/>
                <a:cs typeface="+mn-cs"/>
              </a:rPr>
              <a:t>κοινοταφίων</a:t>
            </a:r>
            <a:r>
              <a:rPr lang="el-GR" sz="1200" b="1" kern="1200" dirty="0" smtClean="0">
                <a:solidFill>
                  <a:schemeClr val="tx1"/>
                </a:solidFill>
                <a:latin typeface="+mn-lt"/>
                <a:ea typeface="+mn-ea"/>
                <a:cs typeface="+mn-cs"/>
              </a:rPr>
              <a:t> για αλλόθρησκους όπως όριζε το έγγραφο του Υπουργείου Δικαιοσύνης.</a:t>
            </a:r>
          </a:p>
          <a:p>
            <a:r>
              <a:rPr lang="el-GR" sz="1200" b="1" kern="1200" dirty="0" smtClean="0">
                <a:solidFill>
                  <a:schemeClr val="tx1"/>
                </a:solidFill>
                <a:latin typeface="+mn-lt"/>
                <a:ea typeface="+mn-ea"/>
                <a:cs typeface="+mn-cs"/>
              </a:rPr>
              <a:t>Ε. Προλαμβάνουμε την  παρανομία, καθώς σε όσους τάφους δεν υπάρχουν συμβόλαια και δεν μπορούν να βρεθούν πιστοποιητικά οικογενειακής κατάστασης  ενώ μέχρι τώρα δεχόμασταν μία απλή Υ.Δ τώρα ζητάμε ένορκη βεβαίωση από αρμόδια αρχή (Ειρηνοδικείο, συμβολαιογράφους, </a:t>
            </a:r>
            <a:r>
              <a:rPr lang="el-GR" sz="1200" b="1" kern="1200" dirty="0" err="1" smtClean="0">
                <a:solidFill>
                  <a:schemeClr val="tx1"/>
                </a:solidFill>
                <a:latin typeface="+mn-lt"/>
                <a:ea typeface="+mn-ea"/>
                <a:cs typeface="+mn-cs"/>
              </a:rPr>
              <a:t>κ.λ.π</a:t>
            </a:r>
            <a:r>
              <a:rPr lang="el-GR" sz="1200" b="1" kern="1200" dirty="0" smtClean="0">
                <a:solidFill>
                  <a:schemeClr val="tx1"/>
                </a:solidFill>
                <a:latin typeface="+mn-lt"/>
                <a:ea typeface="+mn-ea"/>
                <a:cs typeface="+mn-cs"/>
              </a:rPr>
              <a:t>.)</a:t>
            </a:r>
          </a:p>
          <a:p>
            <a:endParaRPr lang="el-GR" sz="1600" b="1" dirty="0"/>
          </a:p>
        </p:txBody>
      </p:sp>
      <p:sp>
        <p:nvSpPr>
          <p:cNvPr id="4" name="3 - Θέση αριθμού διαφάνειας"/>
          <p:cNvSpPr>
            <a:spLocks noGrp="1"/>
          </p:cNvSpPr>
          <p:nvPr>
            <p:ph type="sldNum" sz="quarter" idx="10"/>
          </p:nvPr>
        </p:nvSpPr>
        <p:spPr/>
        <p:txBody>
          <a:bodyPr/>
          <a:lstStyle/>
          <a:p>
            <a:fld id="{D2A73454-8894-4994-AF8C-DE46F7C80E9C}" type="slidenum">
              <a:rPr lang="el-GR" smtClean="0"/>
              <a:pPr/>
              <a:t>13</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smtClean="0"/>
              <a:t>Εργασίες που έχουν γίνει: </a:t>
            </a:r>
            <a:r>
              <a:rPr lang="el-GR" sz="1600" b="1" dirty="0" smtClean="0">
                <a:latin typeface="Comic Sans MS" pitchFamily="66" charset="0"/>
              </a:rPr>
              <a:t>Ανακατασκευή – διαμόρφωση κτιρίου στο </a:t>
            </a:r>
            <a:r>
              <a:rPr lang="el-GR" sz="1600" b="1" dirty="0" err="1" smtClean="0">
                <a:latin typeface="Comic Sans MS" pitchFamily="66" charset="0"/>
              </a:rPr>
              <a:t>Α΄Κοιμητήριο</a:t>
            </a:r>
            <a:endParaRPr lang="el-GR" sz="1600" b="1" dirty="0" smtClean="0">
              <a:latin typeface="Comic Sans MS" pitchFamily="66" charset="0"/>
            </a:endParaRPr>
          </a:p>
          <a:p>
            <a:endParaRPr lang="el-GR" sz="1600" b="1" dirty="0"/>
          </a:p>
        </p:txBody>
      </p:sp>
      <p:sp>
        <p:nvSpPr>
          <p:cNvPr id="4" name="3 - Θέση αριθμού διαφάνειας"/>
          <p:cNvSpPr>
            <a:spLocks noGrp="1"/>
          </p:cNvSpPr>
          <p:nvPr>
            <p:ph type="sldNum" sz="quarter" idx="10"/>
          </p:nvPr>
        </p:nvSpPr>
        <p:spPr/>
        <p:txBody>
          <a:bodyPr/>
          <a:lstStyle/>
          <a:p>
            <a:fld id="{D2A73454-8894-4994-AF8C-DE46F7C80E9C}" type="slidenum">
              <a:rPr lang="el-GR" smtClean="0"/>
              <a:pPr/>
              <a:t>14</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smtClean="0"/>
              <a:t>Εργασίες που έχουν γίνει: </a:t>
            </a:r>
            <a:r>
              <a:rPr lang="el-GR" sz="1600" b="1" dirty="0" smtClean="0">
                <a:latin typeface="Comic Sans MS" pitchFamily="66" charset="0"/>
              </a:rPr>
              <a:t>Ανακατασκευή δρόμων στο </a:t>
            </a:r>
            <a:r>
              <a:rPr lang="el-GR" sz="1600" b="1" dirty="0" err="1" smtClean="0">
                <a:latin typeface="Comic Sans MS" pitchFamily="66" charset="0"/>
              </a:rPr>
              <a:t>Β΄Κοιμητήριο</a:t>
            </a:r>
            <a:endParaRPr lang="el-GR" sz="1600" b="1" dirty="0" smtClean="0">
              <a:latin typeface="Comic Sans MS" pitchFamily="66" charset="0"/>
            </a:endParaRPr>
          </a:p>
          <a:p>
            <a:endParaRPr lang="el-GR" sz="1600" b="1" dirty="0"/>
          </a:p>
        </p:txBody>
      </p:sp>
      <p:sp>
        <p:nvSpPr>
          <p:cNvPr id="4" name="3 - Θέση αριθμού διαφάνειας"/>
          <p:cNvSpPr>
            <a:spLocks noGrp="1"/>
          </p:cNvSpPr>
          <p:nvPr>
            <p:ph type="sldNum" sz="quarter" idx="10"/>
          </p:nvPr>
        </p:nvSpPr>
        <p:spPr/>
        <p:txBody>
          <a:bodyPr/>
          <a:lstStyle/>
          <a:p>
            <a:fld id="{D2A73454-8894-4994-AF8C-DE46F7C80E9C}" type="slidenum">
              <a:rPr lang="el-GR" smtClean="0"/>
              <a:pPr/>
              <a:t>15</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b="1" dirty="0" smtClean="0"/>
              <a:t>Εργασίες που έχουν γίνει: </a:t>
            </a:r>
            <a:r>
              <a:rPr lang="el-GR" sz="1200" b="1" dirty="0" smtClean="0">
                <a:latin typeface="Comic Sans MS" pitchFamily="66" charset="0"/>
              </a:rPr>
              <a:t>Ανακατασκευή δρόμων στο </a:t>
            </a:r>
            <a:r>
              <a:rPr lang="el-GR" sz="1200" b="1" dirty="0" err="1" smtClean="0">
                <a:latin typeface="Comic Sans MS" pitchFamily="66" charset="0"/>
              </a:rPr>
              <a:t>Β΄Κοιμητήριο</a:t>
            </a:r>
            <a:endParaRPr lang="el-GR" sz="1200" b="1" dirty="0" smtClean="0">
              <a:latin typeface="Comic Sans MS" pitchFamily="66" charset="0"/>
            </a:endParaRPr>
          </a:p>
          <a:p>
            <a:endParaRPr lang="el-GR" dirty="0"/>
          </a:p>
        </p:txBody>
      </p:sp>
      <p:sp>
        <p:nvSpPr>
          <p:cNvPr id="4" name="3 - Θέση αριθμού διαφάνειας"/>
          <p:cNvSpPr>
            <a:spLocks noGrp="1"/>
          </p:cNvSpPr>
          <p:nvPr>
            <p:ph type="sldNum" sz="quarter" idx="10"/>
          </p:nvPr>
        </p:nvSpPr>
        <p:spPr/>
        <p:txBody>
          <a:bodyPr/>
          <a:lstStyle/>
          <a:p>
            <a:fld id="{D2A73454-8894-4994-AF8C-DE46F7C80E9C}" type="slidenum">
              <a:rPr lang="el-GR" smtClean="0"/>
              <a:pPr/>
              <a:t>16</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Char char="v"/>
            </a:pPr>
            <a:r>
              <a:rPr lang="el-GR" sz="1600" b="1" dirty="0" smtClean="0"/>
              <a:t>Εργασίες που έχουν γίνει: </a:t>
            </a:r>
            <a:r>
              <a:rPr lang="el-GR" sz="1600" b="1" dirty="0" smtClean="0">
                <a:latin typeface="Comic Sans MS" pitchFamily="66" charset="0"/>
              </a:rPr>
              <a:t>Κατασκευή </a:t>
            </a:r>
            <a:r>
              <a:rPr lang="el-GR" sz="1600" b="1" dirty="0" err="1" smtClean="0">
                <a:latin typeface="Comic Sans MS" pitchFamily="66" charset="0"/>
              </a:rPr>
              <a:t>οστεοθυρίδων</a:t>
            </a:r>
            <a:endParaRPr lang="el-GR" sz="1600" b="1" dirty="0" smtClean="0">
              <a:latin typeface="Comic Sans MS" pitchFamily="66" charset="0"/>
            </a:endParaRPr>
          </a:p>
          <a:p>
            <a:endParaRPr lang="el-GR" sz="1600" b="1" dirty="0"/>
          </a:p>
        </p:txBody>
      </p:sp>
      <p:sp>
        <p:nvSpPr>
          <p:cNvPr id="4" name="3 - Θέση αριθμού διαφάνειας"/>
          <p:cNvSpPr>
            <a:spLocks noGrp="1"/>
          </p:cNvSpPr>
          <p:nvPr>
            <p:ph type="sldNum" sz="quarter" idx="10"/>
          </p:nvPr>
        </p:nvSpPr>
        <p:spPr/>
        <p:txBody>
          <a:bodyPr/>
          <a:lstStyle/>
          <a:p>
            <a:fld id="{D2A73454-8894-4994-AF8C-DE46F7C80E9C}" type="slidenum">
              <a:rPr lang="el-GR" smtClean="0"/>
              <a:pPr/>
              <a:t>17</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smtClean="0"/>
              <a:t>Εργασίες που έχουν γίνει: </a:t>
            </a:r>
            <a:r>
              <a:rPr lang="el-GR" sz="1600" b="1" dirty="0" smtClean="0">
                <a:latin typeface="Comic Sans MS" pitchFamily="66" charset="0"/>
              </a:rPr>
              <a:t>Κατασκευή νέων τάφων</a:t>
            </a:r>
          </a:p>
          <a:p>
            <a:endParaRPr lang="el-GR" sz="1600" b="1" dirty="0"/>
          </a:p>
        </p:txBody>
      </p:sp>
      <p:sp>
        <p:nvSpPr>
          <p:cNvPr id="4" name="3 - Θέση αριθμού διαφάνειας"/>
          <p:cNvSpPr>
            <a:spLocks noGrp="1"/>
          </p:cNvSpPr>
          <p:nvPr>
            <p:ph type="sldNum" sz="quarter" idx="10"/>
          </p:nvPr>
        </p:nvSpPr>
        <p:spPr/>
        <p:txBody>
          <a:bodyPr/>
          <a:lstStyle/>
          <a:p>
            <a:fld id="{D2A73454-8894-4994-AF8C-DE46F7C80E9C}" type="slidenum">
              <a:rPr lang="el-GR" smtClean="0"/>
              <a:pPr/>
              <a:t>18</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Char char="Ø"/>
            </a:pPr>
            <a:r>
              <a:rPr lang="el-GR" sz="1600" b="1" dirty="0" smtClean="0"/>
              <a:t>Αρμοδιότητες του είναι να </a:t>
            </a:r>
            <a:r>
              <a:rPr lang="el-GR" sz="1600" dirty="0" smtClean="0">
                <a:latin typeface="Comic Sans MS" pitchFamily="66" charset="0"/>
              </a:rPr>
              <a:t>Τηρεί τις διαδικασίες λειτουργίας των δημοτικών κοιμητηρίων σύμφωνα με τις ισχύουσες διατάξεις και τους ειδικότερους κανονισμούς λειτουργίας του Δήμου.</a:t>
            </a:r>
          </a:p>
          <a:p>
            <a:pPr>
              <a:buFont typeface="Wingdings" pitchFamily="2" charset="2"/>
              <a:buChar char="Ø"/>
            </a:pPr>
            <a:r>
              <a:rPr lang="el-GR" sz="1600" dirty="0" smtClean="0">
                <a:latin typeface="Comic Sans MS" pitchFamily="66" charset="0"/>
              </a:rPr>
              <a:t>Να Μεριμνά για την καθαριότητα, ευπρέπεια, διακόσμηση των χώρων των κοιμητηρίων καθώς και για τη συντήρηση - κατασκευή των τάφων και των λοιπών τεχνικών υποδομών και πρασίνου των κοιμητηρίων.</a:t>
            </a:r>
          </a:p>
          <a:p>
            <a:endParaRPr lang="el-GR" sz="1600" b="1" dirty="0"/>
          </a:p>
        </p:txBody>
      </p:sp>
      <p:sp>
        <p:nvSpPr>
          <p:cNvPr id="4" name="3 - Θέση αριθμού διαφάνειας"/>
          <p:cNvSpPr>
            <a:spLocks noGrp="1"/>
          </p:cNvSpPr>
          <p:nvPr>
            <p:ph type="sldNum" sz="quarter" idx="10"/>
          </p:nvPr>
        </p:nvSpPr>
        <p:spPr/>
        <p:txBody>
          <a:bodyPr/>
          <a:lstStyle/>
          <a:p>
            <a:fld id="{81099AA1-B7CE-4D4F-88F5-E4D8FB825866}"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1600" b="1" dirty="0"/>
          </a:p>
        </p:txBody>
      </p:sp>
      <p:sp>
        <p:nvSpPr>
          <p:cNvPr id="4" name="3 - Θέση αριθμού διαφάνειας"/>
          <p:cNvSpPr>
            <a:spLocks noGrp="1"/>
          </p:cNvSpPr>
          <p:nvPr>
            <p:ph type="sldNum" sz="quarter" idx="10"/>
          </p:nvPr>
        </p:nvSpPr>
        <p:spPr/>
        <p:txBody>
          <a:bodyPr/>
          <a:lstStyle/>
          <a:p>
            <a:fld id="{81099AA1-B7CE-4D4F-88F5-E4D8FB825866}"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1600" b="1" dirty="0"/>
          </a:p>
        </p:txBody>
      </p:sp>
      <p:sp>
        <p:nvSpPr>
          <p:cNvPr id="4" name="3 - Θέση αριθμού διαφάνειας"/>
          <p:cNvSpPr>
            <a:spLocks noGrp="1"/>
          </p:cNvSpPr>
          <p:nvPr>
            <p:ph type="sldNum" sz="quarter" idx="10"/>
          </p:nvPr>
        </p:nvSpPr>
        <p:spPr/>
        <p:txBody>
          <a:bodyPr/>
          <a:lstStyle/>
          <a:p>
            <a:fld id="{81099AA1-B7CE-4D4F-88F5-E4D8FB825866}"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600" b="1" kern="1200" dirty="0" smtClean="0">
                <a:solidFill>
                  <a:schemeClr val="tx1"/>
                </a:solidFill>
                <a:latin typeface="+mn-lt"/>
                <a:ea typeface="+mn-ea"/>
                <a:cs typeface="+mn-cs"/>
              </a:rPr>
              <a:t>Οι ταφές που πραγματοποιήθηκαν κατά το έτος 2017 ήταν 914, για το έτος 2018 έως σήμερα 731 ταφές και περίπου 300 ανακομιδές οστών από τα </a:t>
            </a:r>
            <a:r>
              <a:rPr lang="el-GR" sz="1600" b="1" kern="1200" dirty="0" err="1" smtClean="0">
                <a:solidFill>
                  <a:schemeClr val="tx1"/>
                </a:solidFill>
                <a:latin typeface="+mn-lt"/>
                <a:ea typeface="+mn-ea"/>
                <a:cs typeface="+mn-cs"/>
              </a:rPr>
              <a:t>κοινοτάφια</a:t>
            </a:r>
            <a:r>
              <a:rPr lang="el-GR" sz="1600" b="1" kern="1200" dirty="0" smtClean="0">
                <a:solidFill>
                  <a:schemeClr val="tx1"/>
                </a:solidFill>
                <a:latin typeface="+mn-lt"/>
                <a:ea typeface="+mn-ea"/>
                <a:cs typeface="+mn-cs"/>
              </a:rPr>
              <a:t> ετησίως, καθώς και 191 μνημόσυνα το έτος 2017 και 171 για το έτος 2018, γίνονται τρείς ανακομιδές ημερησίως ανά κοιμητήριο,  λειτουργούν 3 ιεροί ναοί  για 25 ημέρες το μήνα </a:t>
            </a:r>
            <a:endParaRPr lang="el-GR" sz="1600" b="1" dirty="0"/>
          </a:p>
        </p:txBody>
      </p:sp>
      <p:sp>
        <p:nvSpPr>
          <p:cNvPr id="4" name="3 - Θέση αριθμού διαφάνειας"/>
          <p:cNvSpPr>
            <a:spLocks noGrp="1"/>
          </p:cNvSpPr>
          <p:nvPr>
            <p:ph type="sldNum" sz="quarter" idx="10"/>
          </p:nvPr>
        </p:nvSpPr>
        <p:spPr/>
        <p:txBody>
          <a:bodyPr/>
          <a:lstStyle/>
          <a:p>
            <a:fld id="{81099AA1-B7CE-4D4F-88F5-E4D8FB825866}"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600" b="1" kern="1200" dirty="0" smtClean="0">
                <a:solidFill>
                  <a:schemeClr val="tx1"/>
                </a:solidFill>
                <a:latin typeface="+mn-lt"/>
                <a:ea typeface="+mn-ea"/>
                <a:cs typeface="+mn-cs"/>
              </a:rPr>
              <a:t>Στο Β΄ Δημοτικό Κοιμητήριο έγινε διάνοιξη του χώρου παραπλεύρως του Ι.Ν Αγ. Μηνά δηλαδή  απομάκρυνση ελαιόδεντρων από την Δ/</a:t>
            </a:r>
            <a:r>
              <a:rPr lang="el-GR" sz="1600" b="1" kern="1200" dirty="0" err="1" smtClean="0">
                <a:solidFill>
                  <a:schemeClr val="tx1"/>
                </a:solidFill>
                <a:latin typeface="+mn-lt"/>
                <a:ea typeface="+mn-ea"/>
                <a:cs typeface="+mn-cs"/>
              </a:rPr>
              <a:t>νση</a:t>
            </a:r>
            <a:r>
              <a:rPr lang="el-GR" sz="1600" b="1" kern="1200" dirty="0" smtClean="0">
                <a:solidFill>
                  <a:schemeClr val="tx1"/>
                </a:solidFill>
                <a:latin typeface="+mn-lt"/>
                <a:ea typeface="+mn-ea"/>
                <a:cs typeface="+mn-cs"/>
              </a:rPr>
              <a:t> Περιβάλλοντος και μεταφύτευση  αυτών σε διάφορες πλατείες της πόλης καθώς και στο νότιο πάρκο. Μετά  την διάνοιξη άρχισαν να παραχωρούνται οικογενειακοί τάφοι και να διεκπεραιώνονται αιτήσεις που εκκρεμούσαν από το 2010.</a:t>
            </a:r>
            <a:endParaRPr lang="el-GR" sz="1600" b="1" dirty="0"/>
          </a:p>
        </p:txBody>
      </p:sp>
      <p:sp>
        <p:nvSpPr>
          <p:cNvPr id="4" name="3 - Θέση αριθμού διαφάνειας"/>
          <p:cNvSpPr>
            <a:spLocks noGrp="1"/>
          </p:cNvSpPr>
          <p:nvPr>
            <p:ph type="sldNum" sz="quarter" idx="10"/>
          </p:nvPr>
        </p:nvSpPr>
        <p:spPr/>
        <p:txBody>
          <a:bodyPr/>
          <a:lstStyle/>
          <a:p>
            <a:fld id="{D2A73454-8894-4994-AF8C-DE46F7C80E9C}"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600" b="1" kern="1200" dirty="0" smtClean="0">
                <a:solidFill>
                  <a:schemeClr val="tx1"/>
                </a:solidFill>
                <a:latin typeface="+mn-lt"/>
                <a:ea typeface="+mn-ea"/>
                <a:cs typeface="+mn-cs"/>
              </a:rPr>
              <a:t>Μετά  την διάνοιξη άρχισαν να παραχωρούνται οικογενειακοί τάφοι και να διεκπεραιώνονται αιτήσεις που εκκρεμούσαν από το 2010.</a:t>
            </a:r>
            <a:endParaRPr lang="el-GR" sz="1600" b="1" dirty="0"/>
          </a:p>
        </p:txBody>
      </p:sp>
      <p:sp>
        <p:nvSpPr>
          <p:cNvPr id="4" name="3 - Θέση αριθμού διαφάνειας"/>
          <p:cNvSpPr>
            <a:spLocks noGrp="1"/>
          </p:cNvSpPr>
          <p:nvPr>
            <p:ph type="sldNum" sz="quarter" idx="10"/>
          </p:nvPr>
        </p:nvSpPr>
        <p:spPr/>
        <p:txBody>
          <a:bodyPr/>
          <a:lstStyle/>
          <a:p>
            <a:fld id="{D2A73454-8894-4994-AF8C-DE46F7C80E9C}"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600" b="1" kern="1200" dirty="0" smtClean="0">
                <a:solidFill>
                  <a:schemeClr val="tx1"/>
                </a:solidFill>
                <a:latin typeface="+mn-lt"/>
                <a:ea typeface="+mn-ea"/>
                <a:cs typeface="+mn-cs"/>
              </a:rPr>
              <a:t>Παραχωρήθηκαν τάφοι στο Δ. Κοιμητήριο Σουλίου  όπου οι αιτήσεις που εκκρεμούσαν ήταν από το 2005.</a:t>
            </a:r>
            <a:endParaRPr lang="el-GR" sz="1600" b="1" dirty="0"/>
          </a:p>
        </p:txBody>
      </p:sp>
      <p:sp>
        <p:nvSpPr>
          <p:cNvPr id="4" name="3 - Θέση αριθμού διαφάνειας"/>
          <p:cNvSpPr>
            <a:spLocks noGrp="1"/>
          </p:cNvSpPr>
          <p:nvPr>
            <p:ph type="sldNum" sz="quarter" idx="10"/>
          </p:nvPr>
        </p:nvSpPr>
        <p:spPr/>
        <p:txBody>
          <a:bodyPr/>
          <a:lstStyle/>
          <a:p>
            <a:fld id="{D2A73454-8894-4994-AF8C-DE46F7C80E9C}"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600" b="1" dirty="0" smtClean="0"/>
              <a:t>Η κατανομή των εσόδων</a:t>
            </a:r>
            <a:r>
              <a:rPr lang="el-GR" sz="1600" b="1" baseline="0" dirty="0" smtClean="0"/>
              <a:t> από τα κοιμητήρια παρουσιάζεται στον παρακάτω πίνακα</a:t>
            </a:r>
            <a:endParaRPr lang="el-GR" sz="1600" b="1" dirty="0"/>
          </a:p>
        </p:txBody>
      </p:sp>
      <p:sp>
        <p:nvSpPr>
          <p:cNvPr id="4" name="3 - Θέση αριθμού διαφάνειας"/>
          <p:cNvSpPr>
            <a:spLocks noGrp="1"/>
          </p:cNvSpPr>
          <p:nvPr>
            <p:ph type="sldNum" sz="quarter" idx="10"/>
          </p:nvPr>
        </p:nvSpPr>
        <p:spPr/>
        <p:txBody>
          <a:bodyPr/>
          <a:lstStyle/>
          <a:p>
            <a:fld id="{D2A73454-8894-4994-AF8C-DE46F7C80E9C}" type="slidenum">
              <a:rPr lang="el-GR" smtClean="0"/>
              <a:pPr/>
              <a:t>11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DF77D208-3CBE-4042-AB5F-4816A0622EA5}" type="datetimeFigureOut">
              <a:rPr lang="el-GR" smtClean="0"/>
              <a:pPr/>
              <a:t>9/11/2018</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75912591-B788-42E3-BC27-A15CE918E321}" type="slidenum">
              <a:rPr lang="el-GR" smtClean="0"/>
              <a:pPr/>
              <a:t>‹#›</a:t>
            </a:fld>
            <a:endParaRPr lang="el-G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F77D208-3CBE-4042-AB5F-4816A0622EA5}" type="datetimeFigureOut">
              <a:rPr lang="el-GR" smtClean="0"/>
              <a:pPr/>
              <a:t>9/11/2018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5912591-B788-42E3-BC27-A15CE918E321}" type="slidenum">
              <a:rPr lang="el-GR" smtClean="0"/>
              <a:pPr/>
              <a:t>‹#›</a:t>
            </a:fld>
            <a:endParaRPr lang="el-G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F77D208-3CBE-4042-AB5F-4816A0622EA5}" type="datetimeFigureOut">
              <a:rPr lang="el-GR" smtClean="0"/>
              <a:pPr/>
              <a:t>9/11/2018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5912591-B788-42E3-BC27-A15CE918E321}" type="slidenum">
              <a:rPr lang="el-GR" smtClean="0"/>
              <a:pPr/>
              <a:t>‹#›</a:t>
            </a:fld>
            <a:endParaRPr lang="el-G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DF77D208-3CBE-4042-AB5F-4816A0622EA5}" type="datetimeFigureOut">
              <a:rPr lang="el-GR" smtClean="0"/>
              <a:pPr/>
              <a:t>9/11/2018</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75912591-B788-42E3-BC27-A15CE918E321}" type="slidenum">
              <a:rPr lang="el-GR" smtClean="0"/>
              <a:pPr/>
              <a:t>‹#›</a:t>
            </a:fld>
            <a:endParaRPr lang="el-G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DF77D208-3CBE-4042-AB5F-4816A0622EA5}" type="datetimeFigureOut">
              <a:rPr lang="el-GR" smtClean="0"/>
              <a:pPr/>
              <a:t>9/11/2018</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75912591-B788-42E3-BC27-A15CE918E321}"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DF77D208-3CBE-4042-AB5F-4816A0622EA5}" type="datetimeFigureOut">
              <a:rPr lang="el-GR" smtClean="0"/>
              <a:pPr/>
              <a:t>9/11/2018</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75912591-B788-42E3-BC27-A15CE918E321}" type="slidenum">
              <a:rPr lang="el-GR" smtClean="0"/>
              <a:pPr/>
              <a:t>‹#›</a:t>
            </a:fld>
            <a:endParaRPr lang="el-G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DF77D208-3CBE-4042-AB5F-4816A0622EA5}" type="datetimeFigureOut">
              <a:rPr lang="el-GR" smtClean="0"/>
              <a:pPr/>
              <a:t>9/11/2018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75912591-B788-42E3-BC27-A15CE918E321}"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DF77D208-3CBE-4042-AB5F-4816A0622EA5}" type="datetimeFigureOut">
              <a:rPr lang="el-GR" smtClean="0"/>
              <a:pPr/>
              <a:t>9/11/2018</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5912591-B788-42E3-BC27-A15CE918E321}" type="slidenum">
              <a:rPr lang="el-GR" smtClean="0"/>
              <a:pPr/>
              <a:t>‹#›</a:t>
            </a:fld>
            <a:endParaRPr lang="el-G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DF77D208-3CBE-4042-AB5F-4816A0622EA5}" type="datetimeFigureOut">
              <a:rPr lang="el-GR" smtClean="0"/>
              <a:pPr/>
              <a:t>9/11/2018</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5912591-B788-42E3-BC27-A15CE918E321}" type="slidenum">
              <a:rPr lang="el-GR" smtClean="0"/>
              <a:pPr/>
              <a:t>‹#›</a:t>
            </a:fld>
            <a:endParaRPr lang="el-G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DF77D208-3CBE-4042-AB5F-4816A0622EA5}" type="datetimeFigureOut">
              <a:rPr lang="el-GR" smtClean="0"/>
              <a:pPr/>
              <a:t>9/11/2018</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5912591-B788-42E3-BC27-A15CE918E321}" type="slidenum">
              <a:rPr lang="el-GR" smtClean="0"/>
              <a:pPr/>
              <a:t>‹#›</a:t>
            </a:fld>
            <a:endParaRPr lang="el-G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DF77D208-3CBE-4042-AB5F-4816A0622EA5}" type="datetimeFigureOut">
              <a:rPr lang="el-GR" smtClean="0"/>
              <a:pPr/>
              <a:t>9/11/2018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75912591-B788-42E3-BC27-A15CE918E321}"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F77D208-3CBE-4042-AB5F-4816A0622EA5}" type="datetimeFigureOut">
              <a:rPr lang="el-GR" smtClean="0"/>
              <a:pPr/>
              <a:t>9/11/2018</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5912591-B788-42E3-BC27-A15CE918E321}"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dirty="0" err="1" smtClean="0">
                <a:latin typeface="Comic Sans MS" pitchFamily="66" charset="0"/>
              </a:rPr>
              <a:t>Τμημα</a:t>
            </a:r>
            <a:r>
              <a:rPr lang="el-GR" dirty="0" smtClean="0">
                <a:latin typeface="Comic Sans MS" pitchFamily="66" charset="0"/>
              </a:rPr>
              <a:t> </a:t>
            </a:r>
            <a:r>
              <a:rPr lang="el-GR" dirty="0" err="1" smtClean="0">
                <a:latin typeface="Comic Sans MS" pitchFamily="66" charset="0"/>
              </a:rPr>
              <a:t>κοιμητηριων</a:t>
            </a:r>
            <a:endParaRPr lang="el-GR" dirty="0">
              <a:latin typeface="Comic Sans MS" pitchFamily="66" charset="0"/>
            </a:endParaRPr>
          </a:p>
        </p:txBody>
      </p:sp>
      <p:sp>
        <p:nvSpPr>
          <p:cNvPr id="3" name="2 - Θέση περιεχομένου"/>
          <p:cNvSpPr>
            <a:spLocks noGrp="1"/>
          </p:cNvSpPr>
          <p:nvPr>
            <p:ph idx="1"/>
          </p:nvPr>
        </p:nvSpPr>
        <p:spPr>
          <a:xfrm>
            <a:off x="304800" y="1554163"/>
            <a:ext cx="8686800" cy="3232159"/>
          </a:xfrm>
        </p:spPr>
        <p:txBody>
          <a:bodyPr>
            <a:normAutofit/>
          </a:bodyPr>
          <a:lstStyle/>
          <a:p>
            <a:pPr>
              <a:buNone/>
            </a:pPr>
            <a:r>
              <a:rPr lang="el-GR" dirty="0" smtClean="0">
                <a:latin typeface="Comic Sans MS" pitchFamily="66" charset="0"/>
              </a:rPr>
              <a:t>Διαχείριση κοιμητηρίων</a:t>
            </a:r>
          </a:p>
          <a:p>
            <a:pPr>
              <a:buFont typeface="Wingdings" pitchFamily="2" charset="2"/>
              <a:buChar char="Ø"/>
            </a:pPr>
            <a:r>
              <a:rPr lang="el-GR" dirty="0" err="1" smtClean="0">
                <a:latin typeface="Comic Sans MS" pitchFamily="66" charset="0"/>
              </a:rPr>
              <a:t>Α΄Κοιμητήριο</a:t>
            </a:r>
            <a:endParaRPr lang="el-GR" dirty="0" smtClean="0">
              <a:latin typeface="Comic Sans MS" pitchFamily="66" charset="0"/>
            </a:endParaRPr>
          </a:p>
          <a:p>
            <a:pPr>
              <a:buFont typeface="Wingdings" pitchFamily="2" charset="2"/>
              <a:buChar char="Ø"/>
            </a:pPr>
            <a:r>
              <a:rPr lang="el-GR" dirty="0" err="1" smtClean="0">
                <a:latin typeface="Comic Sans MS" pitchFamily="66" charset="0"/>
              </a:rPr>
              <a:t>Β΄Κοιμητήριο</a:t>
            </a:r>
            <a:r>
              <a:rPr lang="el-GR" dirty="0" smtClean="0">
                <a:latin typeface="Comic Sans MS" pitchFamily="66" charset="0"/>
              </a:rPr>
              <a:t> (Λεύκα)</a:t>
            </a:r>
          </a:p>
          <a:p>
            <a:pPr>
              <a:buFont typeface="Wingdings" pitchFamily="2" charset="2"/>
              <a:buChar char="Ø"/>
            </a:pPr>
            <a:r>
              <a:rPr lang="el-GR" dirty="0" smtClean="0">
                <a:latin typeface="Comic Sans MS" pitchFamily="66" charset="0"/>
              </a:rPr>
              <a:t>Κοιμητήριο Σουλίου</a:t>
            </a:r>
            <a:br>
              <a:rPr lang="el-GR" dirty="0" smtClean="0">
                <a:latin typeface="Comic Sans MS" pitchFamily="66" charset="0"/>
              </a:rPr>
            </a:br>
            <a:endParaRPr lang="el-GR" dirty="0">
              <a:latin typeface="Comic Sans MS" pitchFamily="66" charset="0"/>
            </a:endParaRPr>
          </a:p>
        </p:txBody>
      </p:sp>
      <p:sp>
        <p:nvSpPr>
          <p:cNvPr id="4" name="3 - Θέση υποσέλιδου"/>
          <p:cNvSpPr>
            <a:spLocks noGrp="1"/>
          </p:cNvSpPr>
          <p:nvPr>
            <p:ph type="ftr" sz="quarter" idx="11"/>
          </p:nvPr>
        </p:nvSpPr>
        <p:spPr>
          <a:xfrm>
            <a:off x="428596" y="76200"/>
            <a:ext cx="6048404" cy="288925"/>
          </a:xfrm>
        </p:spPr>
        <p:txBody>
          <a:bodyPr/>
          <a:lstStyle/>
          <a:p>
            <a:pPr algn="l"/>
            <a:r>
              <a:rPr lang="el-GR" b="1" i="1" dirty="0" smtClean="0">
                <a:latin typeface="Comic Sans MS" pitchFamily="66" charset="0"/>
              </a:rPr>
              <a:t>Διεύθυνση Περιβάλλοντος, Ενέργειας &amp; Πρασίνου</a:t>
            </a:r>
            <a:endParaRPr lang="el-GR" b="1" i="1"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785794"/>
            <a:ext cx="8458200" cy="520700"/>
          </a:xfrm>
        </p:spPr>
        <p:txBody>
          <a:bodyPr/>
          <a:lstStyle/>
          <a:p>
            <a:pPr algn="ctr"/>
            <a:r>
              <a:rPr lang="el-GR" dirty="0" err="1" smtClean="0">
                <a:latin typeface="Comic Sans MS" pitchFamily="66" charset="0"/>
              </a:rPr>
              <a:t>Τμημα</a:t>
            </a:r>
            <a:r>
              <a:rPr lang="el-GR" dirty="0" smtClean="0">
                <a:latin typeface="Comic Sans MS" pitchFamily="66" charset="0"/>
              </a:rPr>
              <a:t> </a:t>
            </a:r>
            <a:r>
              <a:rPr lang="el-GR" dirty="0" err="1" smtClean="0">
                <a:latin typeface="Comic Sans MS" pitchFamily="66" charset="0"/>
              </a:rPr>
              <a:t>κοιμητηριων</a:t>
            </a:r>
            <a:endParaRPr lang="el-GR" dirty="0"/>
          </a:p>
        </p:txBody>
      </p:sp>
      <p:sp>
        <p:nvSpPr>
          <p:cNvPr id="3" name="2 - Θέση κειμένου"/>
          <p:cNvSpPr>
            <a:spLocks noGrp="1"/>
          </p:cNvSpPr>
          <p:nvPr>
            <p:ph type="body" idx="2"/>
          </p:nvPr>
        </p:nvSpPr>
        <p:spPr>
          <a:xfrm>
            <a:off x="357158" y="1357298"/>
            <a:ext cx="3008313" cy="4800600"/>
          </a:xfrm>
        </p:spPr>
        <p:txBody>
          <a:bodyPr>
            <a:normAutofit/>
          </a:bodyPr>
          <a:lstStyle/>
          <a:p>
            <a:r>
              <a:rPr lang="el-GR" sz="1800" dirty="0" smtClean="0">
                <a:latin typeface="Comic Sans MS" pitchFamily="66" charset="0"/>
              </a:rPr>
              <a:t>Παραχωρήσεις νέων τάφων (Σούλι)</a:t>
            </a:r>
            <a:endParaRPr lang="el-GR" sz="1800" dirty="0">
              <a:latin typeface="Comic Sans MS" pitchFamily="66" charset="0"/>
            </a:endParaRPr>
          </a:p>
        </p:txBody>
      </p:sp>
      <p:pic>
        <p:nvPicPr>
          <p:cNvPr id="6" name="5 - Θέση περιεχομένου" descr="φωτο5γ.jpg"/>
          <p:cNvPicPr>
            <a:picLocks noGrp="1" noChangeAspect="1"/>
          </p:cNvPicPr>
          <p:nvPr>
            <p:ph sz="half" idx="1"/>
          </p:nvPr>
        </p:nvPicPr>
        <p:blipFill>
          <a:blip r:embed="rId2" cstate="print"/>
          <a:stretch>
            <a:fillRect/>
          </a:stretch>
        </p:blipFill>
        <p:spPr>
          <a:xfrm>
            <a:off x="2474884" y="2000240"/>
            <a:ext cx="6437342" cy="3621005"/>
          </a:xfrm>
        </p:spPr>
      </p:pic>
      <p:sp>
        <p:nvSpPr>
          <p:cNvPr id="5" name="3 - Θέση υποσέλιδου"/>
          <p:cNvSpPr>
            <a:spLocks noGrp="1"/>
          </p:cNvSpPr>
          <p:nvPr>
            <p:ph type="ftr" sz="quarter" idx="11"/>
          </p:nvPr>
        </p:nvSpPr>
        <p:spPr>
          <a:xfrm>
            <a:off x="428596" y="214290"/>
            <a:ext cx="6048404" cy="288925"/>
          </a:xfrm>
        </p:spPr>
        <p:txBody>
          <a:bodyPr/>
          <a:lstStyle/>
          <a:p>
            <a:pPr algn="l"/>
            <a:r>
              <a:rPr lang="el-GR" b="1" i="1" dirty="0" smtClean="0">
                <a:latin typeface="Comic Sans MS" pitchFamily="66" charset="0"/>
              </a:rPr>
              <a:t>Διεύθυνση Περιβάλλοντος, Ενέργειας &amp; Πρασίνου</a:t>
            </a:r>
            <a:endParaRPr lang="el-GR" b="1" i="1"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785794"/>
            <a:ext cx="8458200" cy="520700"/>
          </a:xfrm>
        </p:spPr>
        <p:txBody>
          <a:bodyPr/>
          <a:lstStyle/>
          <a:p>
            <a:pPr algn="ctr"/>
            <a:r>
              <a:rPr lang="el-GR" dirty="0" err="1" smtClean="0">
                <a:latin typeface="Comic Sans MS" pitchFamily="66" charset="0"/>
              </a:rPr>
              <a:t>Τμημα</a:t>
            </a:r>
            <a:r>
              <a:rPr lang="el-GR" dirty="0" smtClean="0">
                <a:latin typeface="Comic Sans MS" pitchFamily="66" charset="0"/>
              </a:rPr>
              <a:t> </a:t>
            </a:r>
            <a:r>
              <a:rPr lang="el-GR" dirty="0" err="1" smtClean="0">
                <a:latin typeface="Comic Sans MS" pitchFamily="66" charset="0"/>
              </a:rPr>
              <a:t>κοιμητηριων</a:t>
            </a:r>
            <a:endParaRPr lang="el-GR" dirty="0"/>
          </a:p>
        </p:txBody>
      </p:sp>
      <p:sp>
        <p:nvSpPr>
          <p:cNvPr id="3" name="2 - Θέση κειμένου"/>
          <p:cNvSpPr>
            <a:spLocks noGrp="1"/>
          </p:cNvSpPr>
          <p:nvPr>
            <p:ph type="body" idx="2"/>
          </p:nvPr>
        </p:nvSpPr>
        <p:spPr>
          <a:xfrm>
            <a:off x="357158" y="1357298"/>
            <a:ext cx="7143800" cy="500066"/>
          </a:xfrm>
        </p:spPr>
        <p:txBody>
          <a:bodyPr>
            <a:normAutofit/>
          </a:bodyPr>
          <a:lstStyle/>
          <a:p>
            <a:pPr algn="ctr"/>
            <a:r>
              <a:rPr lang="el-GR" sz="2000" b="1" dirty="0" smtClean="0">
                <a:latin typeface="Comic Sans MS" pitchFamily="66" charset="0"/>
              </a:rPr>
              <a:t>ΕΣΟΔΑ</a:t>
            </a:r>
            <a:endParaRPr lang="el-GR" sz="2000" b="1" dirty="0">
              <a:latin typeface="Comic Sans MS" pitchFamily="66" charset="0"/>
            </a:endParaRPr>
          </a:p>
        </p:txBody>
      </p:sp>
      <p:sp>
        <p:nvSpPr>
          <p:cNvPr id="5" name="3 - Θέση υποσέλιδου"/>
          <p:cNvSpPr>
            <a:spLocks noGrp="1"/>
          </p:cNvSpPr>
          <p:nvPr>
            <p:ph type="ftr" sz="quarter" idx="11"/>
          </p:nvPr>
        </p:nvSpPr>
        <p:spPr>
          <a:xfrm>
            <a:off x="428596" y="214290"/>
            <a:ext cx="6048404" cy="288925"/>
          </a:xfrm>
        </p:spPr>
        <p:txBody>
          <a:bodyPr/>
          <a:lstStyle/>
          <a:p>
            <a:pPr algn="l"/>
            <a:r>
              <a:rPr lang="el-GR" b="1" i="1" dirty="0" smtClean="0">
                <a:latin typeface="Comic Sans MS" pitchFamily="66" charset="0"/>
              </a:rPr>
              <a:t>Διεύθυνση Περιβάλλοντος, Ενέργειας &amp; Πρασίνου</a:t>
            </a:r>
            <a:endParaRPr lang="el-GR" b="1" i="1" dirty="0">
              <a:latin typeface="Comic Sans MS" pitchFamily="66" charset="0"/>
            </a:endParaRPr>
          </a:p>
        </p:txBody>
      </p:sp>
      <p:graphicFrame>
        <p:nvGraphicFramePr>
          <p:cNvPr id="8" name="7 - Θέση περιεχομένου"/>
          <p:cNvGraphicFramePr>
            <a:graphicFrameLocks noGrp="1"/>
          </p:cNvGraphicFramePr>
          <p:nvPr>
            <p:ph sz="half" idx="1"/>
          </p:nvPr>
        </p:nvGraphicFramePr>
        <p:xfrm>
          <a:off x="1357290" y="2500306"/>
          <a:ext cx="7197738" cy="3377565"/>
        </p:xfrm>
        <a:graphic>
          <a:graphicData uri="http://schemas.openxmlformats.org/drawingml/2006/table">
            <a:tbl>
              <a:tblPr firstRow="1" bandRow="1">
                <a:tableStyleId>{5C22544A-7EE6-4342-B048-85BDC9FD1C3A}</a:tableStyleId>
              </a:tblPr>
              <a:tblGrid>
                <a:gridCol w="3598869"/>
                <a:gridCol w="3598869"/>
              </a:tblGrid>
              <a:tr h="370840">
                <a:tc>
                  <a:txBody>
                    <a:bodyPr/>
                    <a:lstStyle/>
                    <a:p>
                      <a:pPr algn="l" fontAlgn="b"/>
                      <a:r>
                        <a:rPr lang="el-GR" sz="2400" b="1" i="0" u="none" strike="noStrike" dirty="0">
                          <a:solidFill>
                            <a:srgbClr val="000000"/>
                          </a:solidFill>
                          <a:latin typeface="Calibri"/>
                        </a:rPr>
                        <a:t>ΕΤΟΣ</a:t>
                      </a:r>
                    </a:p>
                  </a:txBody>
                  <a:tcPr marL="9525" marR="9525" marT="9525" marB="0" anchor="b"/>
                </a:tc>
                <a:tc>
                  <a:txBody>
                    <a:bodyPr/>
                    <a:lstStyle/>
                    <a:p>
                      <a:pPr algn="l" fontAlgn="b"/>
                      <a:r>
                        <a:rPr lang="el-GR" sz="2400" b="1" i="0" u="none" strike="noStrike" dirty="0" smtClean="0">
                          <a:solidFill>
                            <a:srgbClr val="000000"/>
                          </a:solidFill>
                          <a:latin typeface="Calibri"/>
                        </a:rPr>
                        <a:t>ΕΣΟΔΑ (€)</a:t>
                      </a:r>
                      <a:endParaRPr lang="el-GR" sz="2400" b="1" i="0" u="none" strike="noStrike" dirty="0">
                        <a:solidFill>
                          <a:srgbClr val="000000"/>
                        </a:solidFill>
                        <a:latin typeface="Calibri"/>
                      </a:endParaRPr>
                    </a:p>
                  </a:txBody>
                  <a:tcPr marL="9525" marR="9525" marT="9525" marB="0" anchor="b"/>
                </a:tc>
              </a:tr>
              <a:tr h="370840">
                <a:tc>
                  <a:txBody>
                    <a:bodyPr/>
                    <a:lstStyle/>
                    <a:p>
                      <a:pPr algn="l" fontAlgn="b"/>
                      <a:r>
                        <a:rPr lang="el-GR" sz="2400" b="0" i="0" u="none" strike="noStrike">
                          <a:solidFill>
                            <a:srgbClr val="000000"/>
                          </a:solidFill>
                          <a:latin typeface="Calibri"/>
                        </a:rPr>
                        <a:t>2011</a:t>
                      </a:r>
                    </a:p>
                  </a:txBody>
                  <a:tcPr marL="9525" marR="9525" marT="9525" marB="0" anchor="b"/>
                </a:tc>
                <a:tc>
                  <a:txBody>
                    <a:bodyPr/>
                    <a:lstStyle/>
                    <a:p>
                      <a:pPr algn="l" fontAlgn="b"/>
                      <a:r>
                        <a:rPr lang="el-GR" sz="2400" b="0" i="0" u="none" strike="noStrike" dirty="0">
                          <a:solidFill>
                            <a:srgbClr val="000000"/>
                          </a:solidFill>
                          <a:latin typeface="Calibri"/>
                        </a:rPr>
                        <a:t>678056.71</a:t>
                      </a:r>
                    </a:p>
                  </a:txBody>
                  <a:tcPr marL="9525" marR="9525" marT="9525" marB="0" anchor="b"/>
                </a:tc>
              </a:tr>
              <a:tr h="370840">
                <a:tc>
                  <a:txBody>
                    <a:bodyPr/>
                    <a:lstStyle/>
                    <a:p>
                      <a:pPr algn="l" fontAlgn="b"/>
                      <a:r>
                        <a:rPr lang="el-GR" sz="2400" b="0" i="0" u="none" strike="noStrike">
                          <a:solidFill>
                            <a:srgbClr val="000000"/>
                          </a:solidFill>
                          <a:latin typeface="Calibri"/>
                        </a:rPr>
                        <a:t>2012</a:t>
                      </a:r>
                    </a:p>
                  </a:txBody>
                  <a:tcPr marL="9525" marR="9525" marT="9525" marB="0" anchor="b"/>
                </a:tc>
                <a:tc>
                  <a:txBody>
                    <a:bodyPr/>
                    <a:lstStyle/>
                    <a:p>
                      <a:pPr algn="l" fontAlgn="b"/>
                      <a:r>
                        <a:rPr lang="el-GR" sz="2400" b="0" i="0" u="none" strike="noStrike" dirty="0">
                          <a:solidFill>
                            <a:srgbClr val="000000"/>
                          </a:solidFill>
                          <a:latin typeface="Calibri"/>
                        </a:rPr>
                        <a:t>700670.86</a:t>
                      </a:r>
                    </a:p>
                  </a:txBody>
                  <a:tcPr marL="9525" marR="9525" marT="9525" marB="0" anchor="b"/>
                </a:tc>
              </a:tr>
              <a:tr h="370840">
                <a:tc>
                  <a:txBody>
                    <a:bodyPr/>
                    <a:lstStyle/>
                    <a:p>
                      <a:pPr algn="l" fontAlgn="b"/>
                      <a:r>
                        <a:rPr lang="el-GR" sz="2400" b="0" i="0" u="none" strike="noStrike">
                          <a:solidFill>
                            <a:srgbClr val="000000"/>
                          </a:solidFill>
                          <a:latin typeface="Calibri"/>
                        </a:rPr>
                        <a:t>2013</a:t>
                      </a:r>
                    </a:p>
                  </a:txBody>
                  <a:tcPr marL="9525" marR="9525" marT="9525" marB="0" anchor="b"/>
                </a:tc>
                <a:tc>
                  <a:txBody>
                    <a:bodyPr/>
                    <a:lstStyle/>
                    <a:p>
                      <a:pPr algn="l" fontAlgn="b"/>
                      <a:r>
                        <a:rPr lang="el-GR" sz="2400" b="0" i="0" u="none" strike="noStrike" dirty="0">
                          <a:solidFill>
                            <a:srgbClr val="000000"/>
                          </a:solidFill>
                          <a:latin typeface="Calibri"/>
                        </a:rPr>
                        <a:t>548010.55</a:t>
                      </a:r>
                    </a:p>
                  </a:txBody>
                  <a:tcPr marL="9525" marR="9525" marT="9525" marB="0" anchor="b"/>
                </a:tc>
              </a:tr>
              <a:tr h="370840">
                <a:tc>
                  <a:txBody>
                    <a:bodyPr/>
                    <a:lstStyle/>
                    <a:p>
                      <a:pPr algn="l" fontAlgn="b"/>
                      <a:r>
                        <a:rPr lang="el-GR" sz="2400" b="0" i="0" u="none" strike="noStrike">
                          <a:solidFill>
                            <a:srgbClr val="000000"/>
                          </a:solidFill>
                          <a:latin typeface="Calibri"/>
                        </a:rPr>
                        <a:t>2014</a:t>
                      </a:r>
                    </a:p>
                  </a:txBody>
                  <a:tcPr marL="9525" marR="9525" marT="9525" marB="0" anchor="b"/>
                </a:tc>
                <a:tc>
                  <a:txBody>
                    <a:bodyPr/>
                    <a:lstStyle/>
                    <a:p>
                      <a:pPr algn="l" fontAlgn="b"/>
                      <a:r>
                        <a:rPr lang="el-GR" sz="2400" b="0" i="0" u="none" strike="noStrike" dirty="0">
                          <a:solidFill>
                            <a:srgbClr val="000000"/>
                          </a:solidFill>
                          <a:latin typeface="Calibri"/>
                        </a:rPr>
                        <a:t>495948.83</a:t>
                      </a:r>
                    </a:p>
                  </a:txBody>
                  <a:tcPr marL="9525" marR="9525" marT="9525" marB="0" anchor="b"/>
                </a:tc>
              </a:tr>
              <a:tr h="370840">
                <a:tc>
                  <a:txBody>
                    <a:bodyPr/>
                    <a:lstStyle/>
                    <a:p>
                      <a:pPr algn="l" fontAlgn="b"/>
                      <a:r>
                        <a:rPr lang="el-GR" sz="2400" b="0" i="0" u="none" strike="noStrike">
                          <a:solidFill>
                            <a:srgbClr val="000000"/>
                          </a:solidFill>
                          <a:latin typeface="Calibri"/>
                        </a:rPr>
                        <a:t>2015</a:t>
                      </a:r>
                    </a:p>
                  </a:txBody>
                  <a:tcPr marL="9525" marR="9525" marT="9525" marB="0" anchor="b"/>
                </a:tc>
                <a:tc>
                  <a:txBody>
                    <a:bodyPr/>
                    <a:lstStyle/>
                    <a:p>
                      <a:pPr algn="l" fontAlgn="b"/>
                      <a:r>
                        <a:rPr lang="el-GR" sz="2400" b="0" i="0" u="none" strike="noStrike" dirty="0">
                          <a:solidFill>
                            <a:srgbClr val="000000"/>
                          </a:solidFill>
                          <a:latin typeface="Calibri"/>
                        </a:rPr>
                        <a:t>490192.38</a:t>
                      </a:r>
                    </a:p>
                  </a:txBody>
                  <a:tcPr marL="9525" marR="9525" marT="9525" marB="0" anchor="b"/>
                </a:tc>
              </a:tr>
              <a:tr h="370840">
                <a:tc>
                  <a:txBody>
                    <a:bodyPr/>
                    <a:lstStyle/>
                    <a:p>
                      <a:pPr algn="l" fontAlgn="b"/>
                      <a:r>
                        <a:rPr lang="el-GR" sz="2400" b="0" i="0" u="none" strike="noStrike">
                          <a:solidFill>
                            <a:srgbClr val="000000"/>
                          </a:solidFill>
                          <a:latin typeface="Calibri"/>
                        </a:rPr>
                        <a:t>2016</a:t>
                      </a:r>
                    </a:p>
                  </a:txBody>
                  <a:tcPr marL="9525" marR="9525" marT="9525" marB="0" anchor="b"/>
                </a:tc>
                <a:tc>
                  <a:txBody>
                    <a:bodyPr/>
                    <a:lstStyle/>
                    <a:p>
                      <a:pPr algn="l" fontAlgn="b"/>
                      <a:r>
                        <a:rPr lang="el-GR" sz="2400" b="0" i="0" u="none" strike="noStrike" dirty="0">
                          <a:solidFill>
                            <a:srgbClr val="000000"/>
                          </a:solidFill>
                          <a:latin typeface="Calibri"/>
                        </a:rPr>
                        <a:t>476278.92</a:t>
                      </a:r>
                    </a:p>
                  </a:txBody>
                  <a:tcPr marL="9525" marR="9525" marT="9525" marB="0" anchor="b"/>
                </a:tc>
              </a:tr>
              <a:tr h="370840">
                <a:tc>
                  <a:txBody>
                    <a:bodyPr/>
                    <a:lstStyle/>
                    <a:p>
                      <a:pPr algn="l" fontAlgn="b"/>
                      <a:r>
                        <a:rPr lang="el-GR" sz="2400" b="0" i="0" u="none" strike="noStrike">
                          <a:solidFill>
                            <a:srgbClr val="000000"/>
                          </a:solidFill>
                          <a:latin typeface="Calibri"/>
                        </a:rPr>
                        <a:t>2017</a:t>
                      </a:r>
                    </a:p>
                  </a:txBody>
                  <a:tcPr marL="9525" marR="9525" marT="9525" marB="0" anchor="b"/>
                </a:tc>
                <a:tc>
                  <a:txBody>
                    <a:bodyPr/>
                    <a:lstStyle/>
                    <a:p>
                      <a:pPr algn="l" fontAlgn="b"/>
                      <a:r>
                        <a:rPr lang="el-GR" sz="2400" b="0" i="0" u="none" strike="noStrike" dirty="0">
                          <a:solidFill>
                            <a:srgbClr val="000000"/>
                          </a:solidFill>
                          <a:latin typeface="Calibri"/>
                        </a:rPr>
                        <a:t>874788.54</a:t>
                      </a:r>
                    </a:p>
                  </a:txBody>
                  <a:tcPr marL="9525" marR="9525" marT="9525" marB="0" anchor="b"/>
                </a:tc>
              </a:tr>
              <a:tr h="370840">
                <a:tc>
                  <a:txBody>
                    <a:bodyPr/>
                    <a:lstStyle/>
                    <a:p>
                      <a:pPr algn="l" fontAlgn="b"/>
                      <a:r>
                        <a:rPr lang="el-GR" sz="2400" b="0" i="0" u="none" strike="noStrike">
                          <a:solidFill>
                            <a:srgbClr val="000000"/>
                          </a:solidFill>
                          <a:latin typeface="Calibri"/>
                        </a:rPr>
                        <a:t>2018</a:t>
                      </a:r>
                    </a:p>
                  </a:txBody>
                  <a:tcPr marL="9525" marR="9525" marT="9525" marB="0" anchor="b"/>
                </a:tc>
                <a:tc>
                  <a:txBody>
                    <a:bodyPr/>
                    <a:lstStyle/>
                    <a:p>
                      <a:pPr algn="l" fontAlgn="b"/>
                      <a:r>
                        <a:rPr lang="el-GR" sz="2400" b="0" i="0" u="none" strike="noStrike" dirty="0">
                          <a:solidFill>
                            <a:srgbClr val="000000"/>
                          </a:solidFill>
                          <a:latin typeface="Calibri"/>
                        </a:rPr>
                        <a:t>1076000,00</a:t>
                      </a:r>
                    </a:p>
                  </a:txBody>
                  <a:tcPr marL="9525" marR="9525" marT="9525" marB="0" anchor="b"/>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785794"/>
            <a:ext cx="8458200" cy="520700"/>
          </a:xfrm>
        </p:spPr>
        <p:txBody>
          <a:bodyPr/>
          <a:lstStyle/>
          <a:p>
            <a:pPr algn="ctr"/>
            <a:r>
              <a:rPr lang="el-GR" dirty="0" err="1" smtClean="0">
                <a:latin typeface="Comic Sans MS" pitchFamily="66" charset="0"/>
              </a:rPr>
              <a:t>Τμημα</a:t>
            </a:r>
            <a:r>
              <a:rPr lang="el-GR" dirty="0" smtClean="0">
                <a:latin typeface="Comic Sans MS" pitchFamily="66" charset="0"/>
              </a:rPr>
              <a:t> </a:t>
            </a:r>
            <a:r>
              <a:rPr lang="el-GR" dirty="0" err="1" smtClean="0">
                <a:latin typeface="Comic Sans MS" pitchFamily="66" charset="0"/>
              </a:rPr>
              <a:t>κοιμητηριων</a:t>
            </a:r>
            <a:endParaRPr lang="el-GR" dirty="0"/>
          </a:p>
        </p:txBody>
      </p:sp>
      <p:sp>
        <p:nvSpPr>
          <p:cNvPr id="3" name="2 - Θέση κειμένου"/>
          <p:cNvSpPr>
            <a:spLocks noGrp="1"/>
          </p:cNvSpPr>
          <p:nvPr>
            <p:ph type="body" idx="2"/>
          </p:nvPr>
        </p:nvSpPr>
        <p:spPr>
          <a:xfrm>
            <a:off x="357158" y="1357298"/>
            <a:ext cx="6929486" cy="3857652"/>
          </a:xfrm>
        </p:spPr>
        <p:txBody>
          <a:bodyPr>
            <a:normAutofit/>
          </a:bodyPr>
          <a:lstStyle/>
          <a:p>
            <a:pPr>
              <a:buFont typeface="Wingdings" pitchFamily="2" charset="2"/>
              <a:buChar char="v"/>
            </a:pPr>
            <a:r>
              <a:rPr lang="el-GR" sz="2800" dirty="0" smtClean="0">
                <a:latin typeface="Comic Sans MS" pitchFamily="66" charset="0"/>
              </a:rPr>
              <a:t>Βελτίωση των υπηρεσιών προς τους πολίτες</a:t>
            </a:r>
          </a:p>
          <a:p>
            <a:pPr>
              <a:buFont typeface="Wingdings" pitchFamily="2" charset="2"/>
              <a:buChar char="v"/>
            </a:pPr>
            <a:r>
              <a:rPr lang="el-GR" sz="2800" dirty="0" smtClean="0">
                <a:latin typeface="Comic Sans MS" pitchFamily="66" charset="0"/>
              </a:rPr>
              <a:t>Χρήση </a:t>
            </a:r>
            <a:r>
              <a:rPr lang="en-US" sz="2800" dirty="0" smtClean="0">
                <a:latin typeface="Comic Sans MS" pitchFamily="66" charset="0"/>
              </a:rPr>
              <a:t>POS</a:t>
            </a:r>
          </a:p>
          <a:p>
            <a:pPr>
              <a:buFont typeface="Wingdings" pitchFamily="2" charset="2"/>
              <a:buChar char="v"/>
            </a:pPr>
            <a:r>
              <a:rPr lang="el-GR" sz="2800" dirty="0" smtClean="0">
                <a:latin typeface="Comic Sans MS" pitchFamily="66" charset="0"/>
              </a:rPr>
              <a:t>Μηχανοργάνωση των </a:t>
            </a:r>
            <a:r>
              <a:rPr lang="el-GR" sz="2800" dirty="0" smtClean="0">
                <a:latin typeface="Comic Sans MS" pitchFamily="66" charset="0"/>
              </a:rPr>
              <a:t>κοιμητηρίων</a:t>
            </a:r>
            <a:endParaRPr lang="el-GR" sz="2800" dirty="0" smtClean="0">
              <a:latin typeface="Comic Sans MS" pitchFamily="66" charset="0"/>
            </a:endParaRPr>
          </a:p>
        </p:txBody>
      </p:sp>
      <p:sp>
        <p:nvSpPr>
          <p:cNvPr id="5" name="3 - Θέση υποσέλιδου"/>
          <p:cNvSpPr>
            <a:spLocks noGrp="1"/>
          </p:cNvSpPr>
          <p:nvPr>
            <p:ph type="ftr" sz="quarter" idx="11"/>
          </p:nvPr>
        </p:nvSpPr>
        <p:spPr>
          <a:xfrm>
            <a:off x="428596" y="214290"/>
            <a:ext cx="6048404" cy="288925"/>
          </a:xfrm>
        </p:spPr>
        <p:txBody>
          <a:bodyPr/>
          <a:lstStyle/>
          <a:p>
            <a:pPr algn="l"/>
            <a:r>
              <a:rPr lang="el-GR" b="1" i="1" dirty="0" smtClean="0">
                <a:latin typeface="Comic Sans MS" pitchFamily="66" charset="0"/>
              </a:rPr>
              <a:t>Διεύθυνση Περιβάλλοντος, Ενέργειας &amp; Πρασίνου</a:t>
            </a:r>
            <a:endParaRPr lang="el-GR" b="1" i="1"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785794"/>
            <a:ext cx="8458200" cy="520700"/>
          </a:xfrm>
        </p:spPr>
        <p:txBody>
          <a:bodyPr/>
          <a:lstStyle/>
          <a:p>
            <a:pPr algn="ctr"/>
            <a:r>
              <a:rPr lang="el-GR" dirty="0" err="1" smtClean="0">
                <a:latin typeface="Comic Sans MS" pitchFamily="66" charset="0"/>
              </a:rPr>
              <a:t>Τμημα</a:t>
            </a:r>
            <a:r>
              <a:rPr lang="el-GR" dirty="0" smtClean="0">
                <a:latin typeface="Comic Sans MS" pitchFamily="66" charset="0"/>
              </a:rPr>
              <a:t> </a:t>
            </a:r>
            <a:r>
              <a:rPr lang="el-GR" dirty="0" err="1" smtClean="0">
                <a:latin typeface="Comic Sans MS" pitchFamily="66" charset="0"/>
              </a:rPr>
              <a:t>κοιμητηριων</a:t>
            </a:r>
            <a:endParaRPr lang="el-GR" dirty="0"/>
          </a:p>
        </p:txBody>
      </p:sp>
      <p:sp>
        <p:nvSpPr>
          <p:cNvPr id="3" name="2 - Θέση κειμένου"/>
          <p:cNvSpPr>
            <a:spLocks noGrp="1"/>
          </p:cNvSpPr>
          <p:nvPr>
            <p:ph type="body" idx="2"/>
          </p:nvPr>
        </p:nvSpPr>
        <p:spPr>
          <a:xfrm>
            <a:off x="357158" y="1357298"/>
            <a:ext cx="8001056" cy="4500594"/>
          </a:xfrm>
        </p:spPr>
        <p:txBody>
          <a:bodyPr>
            <a:normAutofit/>
          </a:bodyPr>
          <a:lstStyle/>
          <a:p>
            <a:pPr>
              <a:buFont typeface="Wingdings" pitchFamily="2" charset="2"/>
              <a:buChar char="v"/>
            </a:pPr>
            <a:r>
              <a:rPr lang="el-GR" sz="3200" dirty="0" smtClean="0">
                <a:latin typeface="Comic Sans MS" pitchFamily="66" charset="0"/>
              </a:rPr>
              <a:t>Δημιουργία </a:t>
            </a:r>
            <a:r>
              <a:rPr lang="el-GR" sz="3200" dirty="0" smtClean="0">
                <a:latin typeface="Comic Sans MS" pitchFamily="66" charset="0"/>
              </a:rPr>
              <a:t>νέου κανονισμού </a:t>
            </a:r>
            <a:r>
              <a:rPr lang="el-GR" sz="3200" dirty="0" smtClean="0">
                <a:latin typeface="Comic Sans MS" pitchFamily="66" charset="0"/>
              </a:rPr>
              <a:t>λειτουργίας</a:t>
            </a:r>
          </a:p>
          <a:p>
            <a:pPr>
              <a:buFont typeface="Wingdings" pitchFamily="2" charset="2"/>
              <a:buChar char="v"/>
            </a:pPr>
            <a:r>
              <a:rPr lang="el-GR" sz="3200" dirty="0" smtClean="0">
                <a:latin typeface="Comic Sans MS" pitchFamily="66" charset="0"/>
              </a:rPr>
              <a:t>Επίλυση προβλημάτων</a:t>
            </a:r>
            <a:r>
              <a:rPr lang="el-GR" sz="3200" dirty="0" smtClean="0">
                <a:latin typeface="Comic Sans MS" pitchFamily="66" charset="0"/>
              </a:rPr>
              <a:t> </a:t>
            </a:r>
            <a:endParaRPr lang="el-GR" sz="3200" dirty="0">
              <a:latin typeface="Comic Sans MS" pitchFamily="66" charset="0"/>
            </a:endParaRPr>
          </a:p>
        </p:txBody>
      </p:sp>
      <p:sp>
        <p:nvSpPr>
          <p:cNvPr id="5" name="3 - Θέση υποσέλιδου"/>
          <p:cNvSpPr>
            <a:spLocks noGrp="1"/>
          </p:cNvSpPr>
          <p:nvPr>
            <p:ph type="ftr" sz="quarter" idx="11"/>
          </p:nvPr>
        </p:nvSpPr>
        <p:spPr>
          <a:xfrm>
            <a:off x="428596" y="214290"/>
            <a:ext cx="6048404" cy="288925"/>
          </a:xfrm>
        </p:spPr>
        <p:txBody>
          <a:bodyPr/>
          <a:lstStyle/>
          <a:p>
            <a:pPr algn="l"/>
            <a:r>
              <a:rPr lang="el-GR" b="1" i="1" dirty="0" smtClean="0">
                <a:latin typeface="Comic Sans MS" pitchFamily="66" charset="0"/>
              </a:rPr>
              <a:t>Διεύθυνση Περιβάλλοντος, Ενέργειας &amp; Πρασίνου</a:t>
            </a:r>
            <a:endParaRPr lang="el-GR" b="1" i="1"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785794"/>
            <a:ext cx="8458200" cy="520700"/>
          </a:xfrm>
        </p:spPr>
        <p:txBody>
          <a:bodyPr/>
          <a:lstStyle/>
          <a:p>
            <a:pPr algn="ctr"/>
            <a:r>
              <a:rPr lang="el-GR" dirty="0" err="1" smtClean="0">
                <a:latin typeface="Comic Sans MS" pitchFamily="66" charset="0"/>
              </a:rPr>
              <a:t>Τμημα</a:t>
            </a:r>
            <a:r>
              <a:rPr lang="el-GR" dirty="0" smtClean="0">
                <a:latin typeface="Comic Sans MS" pitchFamily="66" charset="0"/>
              </a:rPr>
              <a:t> </a:t>
            </a:r>
            <a:r>
              <a:rPr lang="el-GR" dirty="0" err="1" smtClean="0">
                <a:latin typeface="Comic Sans MS" pitchFamily="66" charset="0"/>
              </a:rPr>
              <a:t>κοιμητηριων</a:t>
            </a:r>
            <a:endParaRPr lang="el-GR" dirty="0"/>
          </a:p>
        </p:txBody>
      </p:sp>
      <p:sp>
        <p:nvSpPr>
          <p:cNvPr id="3" name="2 - Θέση κειμένου"/>
          <p:cNvSpPr>
            <a:spLocks noGrp="1"/>
          </p:cNvSpPr>
          <p:nvPr>
            <p:ph type="body" idx="2"/>
          </p:nvPr>
        </p:nvSpPr>
        <p:spPr>
          <a:xfrm>
            <a:off x="357158" y="1357298"/>
            <a:ext cx="2714644" cy="3857652"/>
          </a:xfrm>
        </p:spPr>
        <p:txBody>
          <a:bodyPr>
            <a:normAutofit/>
          </a:bodyPr>
          <a:lstStyle/>
          <a:p>
            <a:pPr>
              <a:buFont typeface="Wingdings" pitchFamily="2" charset="2"/>
              <a:buChar char="v"/>
            </a:pPr>
            <a:r>
              <a:rPr lang="el-GR" sz="2800" dirty="0" smtClean="0">
                <a:latin typeface="Comic Sans MS" pitchFamily="66" charset="0"/>
              </a:rPr>
              <a:t>Ανακατασκευή – διαμόρφωση κτιρίου στο </a:t>
            </a:r>
            <a:r>
              <a:rPr lang="el-GR" sz="2800" dirty="0" err="1" smtClean="0">
                <a:latin typeface="Comic Sans MS" pitchFamily="66" charset="0"/>
              </a:rPr>
              <a:t>Α΄Κοιμητήριο</a:t>
            </a:r>
            <a:endParaRPr lang="el-GR" sz="2800" dirty="0">
              <a:latin typeface="Comic Sans MS" pitchFamily="66" charset="0"/>
            </a:endParaRPr>
          </a:p>
        </p:txBody>
      </p:sp>
      <p:sp>
        <p:nvSpPr>
          <p:cNvPr id="5" name="3 - Θέση υποσέλιδου"/>
          <p:cNvSpPr>
            <a:spLocks noGrp="1"/>
          </p:cNvSpPr>
          <p:nvPr>
            <p:ph type="ftr" sz="quarter" idx="11"/>
          </p:nvPr>
        </p:nvSpPr>
        <p:spPr>
          <a:xfrm>
            <a:off x="428596" y="214290"/>
            <a:ext cx="6048404" cy="288925"/>
          </a:xfrm>
        </p:spPr>
        <p:txBody>
          <a:bodyPr/>
          <a:lstStyle/>
          <a:p>
            <a:pPr algn="l"/>
            <a:r>
              <a:rPr lang="el-GR" b="1" i="1" dirty="0" smtClean="0">
                <a:latin typeface="Comic Sans MS" pitchFamily="66" charset="0"/>
              </a:rPr>
              <a:t>Διεύθυνση Περιβάλλοντος, Ενέργειας &amp; Πρασίνου</a:t>
            </a:r>
            <a:endParaRPr lang="el-GR" b="1" i="1" dirty="0">
              <a:latin typeface="Comic Sans MS" pitchFamily="66" charset="0"/>
            </a:endParaRPr>
          </a:p>
        </p:txBody>
      </p:sp>
      <p:pic>
        <p:nvPicPr>
          <p:cNvPr id="8" name="7 - Θέση περιεχομένου" descr="ΦΩΤΟ 8α.JPG"/>
          <p:cNvPicPr>
            <a:picLocks noGrp="1" noChangeAspect="1"/>
          </p:cNvPicPr>
          <p:nvPr>
            <p:ph sz="half" idx="1"/>
          </p:nvPr>
        </p:nvPicPr>
        <p:blipFill>
          <a:blip r:embed="rId3" cstate="print"/>
          <a:stretch>
            <a:fillRect/>
          </a:stretch>
        </p:blipFill>
        <p:spPr>
          <a:xfrm>
            <a:off x="3143240" y="1500174"/>
            <a:ext cx="5697540" cy="4273156"/>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785794"/>
            <a:ext cx="8458200" cy="520700"/>
          </a:xfrm>
        </p:spPr>
        <p:txBody>
          <a:bodyPr/>
          <a:lstStyle/>
          <a:p>
            <a:pPr algn="ctr"/>
            <a:r>
              <a:rPr lang="el-GR" dirty="0" err="1" smtClean="0">
                <a:latin typeface="Comic Sans MS" pitchFamily="66" charset="0"/>
              </a:rPr>
              <a:t>Τμημα</a:t>
            </a:r>
            <a:r>
              <a:rPr lang="el-GR" dirty="0" smtClean="0">
                <a:latin typeface="Comic Sans MS" pitchFamily="66" charset="0"/>
              </a:rPr>
              <a:t> </a:t>
            </a:r>
            <a:r>
              <a:rPr lang="el-GR" dirty="0" err="1" smtClean="0">
                <a:latin typeface="Comic Sans MS" pitchFamily="66" charset="0"/>
              </a:rPr>
              <a:t>κοιμητηριων</a:t>
            </a:r>
            <a:endParaRPr lang="el-GR" dirty="0"/>
          </a:p>
        </p:txBody>
      </p:sp>
      <p:sp>
        <p:nvSpPr>
          <p:cNvPr id="3" name="2 - Θέση κειμένου"/>
          <p:cNvSpPr>
            <a:spLocks noGrp="1"/>
          </p:cNvSpPr>
          <p:nvPr>
            <p:ph type="body" idx="2"/>
          </p:nvPr>
        </p:nvSpPr>
        <p:spPr>
          <a:xfrm>
            <a:off x="357158" y="1357298"/>
            <a:ext cx="2714644" cy="3857652"/>
          </a:xfrm>
        </p:spPr>
        <p:txBody>
          <a:bodyPr>
            <a:normAutofit/>
          </a:bodyPr>
          <a:lstStyle/>
          <a:p>
            <a:pPr>
              <a:buFont typeface="Wingdings" pitchFamily="2" charset="2"/>
              <a:buChar char="v"/>
            </a:pPr>
            <a:r>
              <a:rPr lang="el-GR" sz="2800" dirty="0" smtClean="0">
                <a:latin typeface="Comic Sans MS" pitchFamily="66" charset="0"/>
              </a:rPr>
              <a:t>Ανακατασκευή δρόμων στο </a:t>
            </a:r>
            <a:r>
              <a:rPr lang="el-GR" sz="2800" dirty="0" err="1" smtClean="0">
                <a:latin typeface="Comic Sans MS" pitchFamily="66" charset="0"/>
              </a:rPr>
              <a:t>Β΄Κοιμητήριο</a:t>
            </a:r>
            <a:endParaRPr lang="el-GR" sz="2800" dirty="0">
              <a:latin typeface="Comic Sans MS" pitchFamily="66" charset="0"/>
            </a:endParaRPr>
          </a:p>
        </p:txBody>
      </p:sp>
      <p:sp>
        <p:nvSpPr>
          <p:cNvPr id="5" name="3 - Θέση υποσέλιδου"/>
          <p:cNvSpPr>
            <a:spLocks noGrp="1"/>
          </p:cNvSpPr>
          <p:nvPr>
            <p:ph type="ftr" sz="quarter" idx="11"/>
          </p:nvPr>
        </p:nvSpPr>
        <p:spPr>
          <a:xfrm>
            <a:off x="428596" y="214290"/>
            <a:ext cx="6048404" cy="288925"/>
          </a:xfrm>
        </p:spPr>
        <p:txBody>
          <a:bodyPr/>
          <a:lstStyle/>
          <a:p>
            <a:pPr algn="l"/>
            <a:r>
              <a:rPr lang="el-GR" b="1" i="1" dirty="0" smtClean="0">
                <a:latin typeface="Comic Sans MS" pitchFamily="66" charset="0"/>
              </a:rPr>
              <a:t>Διεύθυνση Περιβάλλοντος, Ενέργειας &amp; Πρασίνου</a:t>
            </a:r>
            <a:endParaRPr lang="el-GR" b="1" i="1" dirty="0">
              <a:latin typeface="Comic Sans MS" pitchFamily="66" charset="0"/>
            </a:endParaRPr>
          </a:p>
        </p:txBody>
      </p:sp>
      <p:pic>
        <p:nvPicPr>
          <p:cNvPr id="7" name="6 - Θέση περιεχομένου" descr="φωτο 10.jpg"/>
          <p:cNvPicPr>
            <a:picLocks noGrp="1" noChangeAspect="1"/>
          </p:cNvPicPr>
          <p:nvPr>
            <p:ph sz="half" idx="1"/>
          </p:nvPr>
        </p:nvPicPr>
        <p:blipFill>
          <a:blip r:embed="rId3" cstate="print"/>
          <a:stretch>
            <a:fillRect/>
          </a:stretch>
        </p:blipFill>
        <p:spPr>
          <a:xfrm>
            <a:off x="4214810" y="1214422"/>
            <a:ext cx="3057528" cy="5435604"/>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785794"/>
            <a:ext cx="8458200" cy="520700"/>
          </a:xfrm>
        </p:spPr>
        <p:txBody>
          <a:bodyPr/>
          <a:lstStyle/>
          <a:p>
            <a:pPr algn="ctr"/>
            <a:r>
              <a:rPr lang="el-GR" dirty="0" err="1" smtClean="0">
                <a:latin typeface="Comic Sans MS" pitchFamily="66" charset="0"/>
              </a:rPr>
              <a:t>Τμημα</a:t>
            </a:r>
            <a:r>
              <a:rPr lang="el-GR" dirty="0" smtClean="0">
                <a:latin typeface="Comic Sans MS" pitchFamily="66" charset="0"/>
              </a:rPr>
              <a:t> </a:t>
            </a:r>
            <a:r>
              <a:rPr lang="el-GR" dirty="0" err="1" smtClean="0">
                <a:latin typeface="Comic Sans MS" pitchFamily="66" charset="0"/>
              </a:rPr>
              <a:t>κοιμητηριων</a:t>
            </a:r>
            <a:endParaRPr lang="el-GR" dirty="0"/>
          </a:p>
        </p:txBody>
      </p:sp>
      <p:sp>
        <p:nvSpPr>
          <p:cNvPr id="3" name="2 - Θέση κειμένου"/>
          <p:cNvSpPr>
            <a:spLocks noGrp="1"/>
          </p:cNvSpPr>
          <p:nvPr>
            <p:ph type="body" idx="2"/>
          </p:nvPr>
        </p:nvSpPr>
        <p:spPr>
          <a:xfrm>
            <a:off x="357158" y="1357298"/>
            <a:ext cx="2714644" cy="3857652"/>
          </a:xfrm>
        </p:spPr>
        <p:txBody>
          <a:bodyPr>
            <a:normAutofit/>
          </a:bodyPr>
          <a:lstStyle/>
          <a:p>
            <a:pPr>
              <a:buFont typeface="Wingdings" pitchFamily="2" charset="2"/>
              <a:buChar char="v"/>
            </a:pPr>
            <a:r>
              <a:rPr lang="el-GR" sz="2800" dirty="0" smtClean="0">
                <a:latin typeface="Comic Sans MS" pitchFamily="66" charset="0"/>
              </a:rPr>
              <a:t>Ανακατασκευή δρόμων στο </a:t>
            </a:r>
            <a:r>
              <a:rPr lang="el-GR" sz="2800" dirty="0" err="1" smtClean="0">
                <a:latin typeface="Comic Sans MS" pitchFamily="66" charset="0"/>
              </a:rPr>
              <a:t>Β΄Κοιμητήριο</a:t>
            </a:r>
            <a:endParaRPr lang="el-GR" sz="2800" dirty="0">
              <a:latin typeface="Comic Sans MS" pitchFamily="66" charset="0"/>
            </a:endParaRPr>
          </a:p>
        </p:txBody>
      </p:sp>
      <p:sp>
        <p:nvSpPr>
          <p:cNvPr id="5" name="3 - Θέση υποσέλιδου"/>
          <p:cNvSpPr>
            <a:spLocks noGrp="1"/>
          </p:cNvSpPr>
          <p:nvPr>
            <p:ph type="ftr" sz="quarter" idx="11"/>
          </p:nvPr>
        </p:nvSpPr>
        <p:spPr>
          <a:xfrm>
            <a:off x="428596" y="214290"/>
            <a:ext cx="6048404" cy="288925"/>
          </a:xfrm>
        </p:spPr>
        <p:txBody>
          <a:bodyPr/>
          <a:lstStyle/>
          <a:p>
            <a:pPr algn="l"/>
            <a:r>
              <a:rPr lang="el-GR" b="1" i="1" dirty="0" smtClean="0">
                <a:latin typeface="Comic Sans MS" pitchFamily="66" charset="0"/>
              </a:rPr>
              <a:t>Διεύθυνση Περιβάλλοντος, Ενέργειας &amp; Πρασίνου</a:t>
            </a:r>
            <a:endParaRPr lang="el-GR" b="1" i="1" dirty="0">
              <a:latin typeface="Comic Sans MS" pitchFamily="66" charset="0"/>
            </a:endParaRPr>
          </a:p>
        </p:txBody>
      </p:sp>
      <p:pic>
        <p:nvPicPr>
          <p:cNvPr id="8" name="7 - Θέση περιεχομένου" descr="φωτο 14.jpg"/>
          <p:cNvPicPr>
            <a:picLocks noGrp="1" noChangeAspect="1"/>
          </p:cNvPicPr>
          <p:nvPr>
            <p:ph sz="half" idx="1"/>
          </p:nvPr>
        </p:nvPicPr>
        <p:blipFill>
          <a:blip r:embed="rId3" cstate="print"/>
          <a:stretch>
            <a:fillRect/>
          </a:stretch>
        </p:blipFill>
        <p:spPr>
          <a:xfrm>
            <a:off x="4286248" y="1428735"/>
            <a:ext cx="2986090" cy="5308603"/>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785794"/>
            <a:ext cx="8458200" cy="520700"/>
          </a:xfrm>
        </p:spPr>
        <p:txBody>
          <a:bodyPr/>
          <a:lstStyle/>
          <a:p>
            <a:pPr algn="ctr"/>
            <a:r>
              <a:rPr lang="el-GR" dirty="0" err="1" smtClean="0">
                <a:latin typeface="Comic Sans MS" pitchFamily="66" charset="0"/>
              </a:rPr>
              <a:t>Τμημα</a:t>
            </a:r>
            <a:r>
              <a:rPr lang="el-GR" dirty="0" smtClean="0">
                <a:latin typeface="Comic Sans MS" pitchFamily="66" charset="0"/>
              </a:rPr>
              <a:t> </a:t>
            </a:r>
            <a:r>
              <a:rPr lang="el-GR" dirty="0" err="1" smtClean="0">
                <a:latin typeface="Comic Sans MS" pitchFamily="66" charset="0"/>
              </a:rPr>
              <a:t>κοιμητηριων</a:t>
            </a:r>
            <a:endParaRPr lang="el-GR" dirty="0"/>
          </a:p>
        </p:txBody>
      </p:sp>
      <p:sp>
        <p:nvSpPr>
          <p:cNvPr id="3" name="2 - Θέση κειμένου"/>
          <p:cNvSpPr>
            <a:spLocks noGrp="1"/>
          </p:cNvSpPr>
          <p:nvPr>
            <p:ph type="body" idx="2"/>
          </p:nvPr>
        </p:nvSpPr>
        <p:spPr>
          <a:xfrm>
            <a:off x="357158" y="1357298"/>
            <a:ext cx="2714644" cy="3857652"/>
          </a:xfrm>
        </p:spPr>
        <p:txBody>
          <a:bodyPr>
            <a:normAutofit/>
          </a:bodyPr>
          <a:lstStyle/>
          <a:p>
            <a:pPr>
              <a:buFont typeface="Wingdings" pitchFamily="2" charset="2"/>
              <a:buChar char="v"/>
            </a:pPr>
            <a:r>
              <a:rPr lang="el-GR" sz="2800" dirty="0" smtClean="0">
                <a:latin typeface="Comic Sans MS" pitchFamily="66" charset="0"/>
              </a:rPr>
              <a:t>Κατασκευή </a:t>
            </a:r>
            <a:r>
              <a:rPr lang="el-GR" sz="2800" dirty="0" err="1" smtClean="0">
                <a:latin typeface="Comic Sans MS" pitchFamily="66" charset="0"/>
              </a:rPr>
              <a:t>οστεοθυρίδων</a:t>
            </a:r>
            <a:endParaRPr lang="el-GR" sz="2800" dirty="0">
              <a:latin typeface="Comic Sans MS" pitchFamily="66" charset="0"/>
            </a:endParaRPr>
          </a:p>
        </p:txBody>
      </p:sp>
      <p:sp>
        <p:nvSpPr>
          <p:cNvPr id="5" name="3 - Θέση υποσέλιδου"/>
          <p:cNvSpPr>
            <a:spLocks noGrp="1"/>
          </p:cNvSpPr>
          <p:nvPr>
            <p:ph type="ftr" sz="quarter" idx="11"/>
          </p:nvPr>
        </p:nvSpPr>
        <p:spPr>
          <a:xfrm>
            <a:off x="428596" y="214290"/>
            <a:ext cx="6048404" cy="288925"/>
          </a:xfrm>
        </p:spPr>
        <p:txBody>
          <a:bodyPr/>
          <a:lstStyle/>
          <a:p>
            <a:pPr algn="l"/>
            <a:r>
              <a:rPr lang="el-GR" b="1" i="1" dirty="0" smtClean="0">
                <a:latin typeface="Comic Sans MS" pitchFamily="66" charset="0"/>
              </a:rPr>
              <a:t>Διεύθυνση Περιβάλλοντος, Ενέργειας &amp; Πρασίνου</a:t>
            </a:r>
            <a:endParaRPr lang="el-GR" b="1" i="1" dirty="0">
              <a:latin typeface="Comic Sans MS" pitchFamily="66" charset="0"/>
            </a:endParaRPr>
          </a:p>
        </p:txBody>
      </p:sp>
      <p:pic>
        <p:nvPicPr>
          <p:cNvPr id="10" name="9 - Θέση περιεχομένου" descr="φωτο17.png"/>
          <p:cNvPicPr>
            <a:picLocks noGrp="1" noChangeAspect="1"/>
          </p:cNvPicPr>
          <p:nvPr>
            <p:ph sz="half" idx="1"/>
          </p:nvPr>
        </p:nvPicPr>
        <p:blipFill>
          <a:blip r:embed="rId3"/>
          <a:stretch>
            <a:fillRect/>
          </a:stretch>
        </p:blipFill>
        <p:spPr>
          <a:xfrm>
            <a:off x="2786050" y="1714488"/>
            <a:ext cx="5214974" cy="3476648"/>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785794"/>
            <a:ext cx="8458200" cy="520700"/>
          </a:xfrm>
        </p:spPr>
        <p:txBody>
          <a:bodyPr/>
          <a:lstStyle/>
          <a:p>
            <a:pPr algn="ctr"/>
            <a:r>
              <a:rPr lang="el-GR" dirty="0" err="1" smtClean="0">
                <a:latin typeface="Comic Sans MS" pitchFamily="66" charset="0"/>
              </a:rPr>
              <a:t>Τμημα</a:t>
            </a:r>
            <a:r>
              <a:rPr lang="el-GR" dirty="0" smtClean="0">
                <a:latin typeface="Comic Sans MS" pitchFamily="66" charset="0"/>
              </a:rPr>
              <a:t> </a:t>
            </a:r>
            <a:r>
              <a:rPr lang="el-GR" dirty="0" err="1" smtClean="0">
                <a:latin typeface="Comic Sans MS" pitchFamily="66" charset="0"/>
              </a:rPr>
              <a:t>κοιμητηριων</a:t>
            </a:r>
            <a:endParaRPr lang="el-GR" dirty="0"/>
          </a:p>
        </p:txBody>
      </p:sp>
      <p:sp>
        <p:nvSpPr>
          <p:cNvPr id="3" name="2 - Θέση κειμένου"/>
          <p:cNvSpPr>
            <a:spLocks noGrp="1"/>
          </p:cNvSpPr>
          <p:nvPr>
            <p:ph type="body" idx="2"/>
          </p:nvPr>
        </p:nvSpPr>
        <p:spPr>
          <a:xfrm>
            <a:off x="357158" y="1357298"/>
            <a:ext cx="2714644" cy="3857652"/>
          </a:xfrm>
        </p:spPr>
        <p:txBody>
          <a:bodyPr>
            <a:normAutofit/>
          </a:bodyPr>
          <a:lstStyle/>
          <a:p>
            <a:pPr>
              <a:buFont typeface="Wingdings" pitchFamily="2" charset="2"/>
              <a:buChar char="v"/>
            </a:pPr>
            <a:r>
              <a:rPr lang="el-GR" sz="2800" dirty="0" smtClean="0">
                <a:latin typeface="Comic Sans MS" pitchFamily="66" charset="0"/>
              </a:rPr>
              <a:t>Κατασκευή νέων τάφων</a:t>
            </a:r>
            <a:endParaRPr lang="el-GR" sz="2800" dirty="0">
              <a:latin typeface="Comic Sans MS" pitchFamily="66" charset="0"/>
            </a:endParaRPr>
          </a:p>
        </p:txBody>
      </p:sp>
      <p:sp>
        <p:nvSpPr>
          <p:cNvPr id="5" name="3 - Θέση υποσέλιδου"/>
          <p:cNvSpPr>
            <a:spLocks noGrp="1"/>
          </p:cNvSpPr>
          <p:nvPr>
            <p:ph type="ftr" sz="quarter" idx="11"/>
          </p:nvPr>
        </p:nvSpPr>
        <p:spPr>
          <a:xfrm>
            <a:off x="428596" y="214290"/>
            <a:ext cx="6048404" cy="288925"/>
          </a:xfrm>
        </p:spPr>
        <p:txBody>
          <a:bodyPr/>
          <a:lstStyle/>
          <a:p>
            <a:pPr algn="l"/>
            <a:r>
              <a:rPr lang="el-GR" b="1" i="1" dirty="0" smtClean="0">
                <a:latin typeface="Comic Sans MS" pitchFamily="66" charset="0"/>
              </a:rPr>
              <a:t>Διεύθυνση Περιβάλλοντος, Ενέργειας &amp; Πρασίνου</a:t>
            </a:r>
            <a:endParaRPr lang="el-GR" b="1" i="1" dirty="0">
              <a:latin typeface="Comic Sans MS" pitchFamily="66" charset="0"/>
            </a:endParaRPr>
          </a:p>
        </p:txBody>
      </p:sp>
      <p:pic>
        <p:nvPicPr>
          <p:cNvPr id="8" name="7 - Θέση περιεχομένου" descr="φωτο 19.jpg"/>
          <p:cNvPicPr>
            <a:picLocks noGrp="1" noChangeAspect="1"/>
          </p:cNvPicPr>
          <p:nvPr>
            <p:ph sz="half" idx="1"/>
          </p:nvPr>
        </p:nvPicPr>
        <p:blipFill>
          <a:blip r:embed="rId3" cstate="print"/>
          <a:stretch>
            <a:fillRect/>
          </a:stretch>
        </p:blipFill>
        <p:spPr>
          <a:xfrm>
            <a:off x="4357686" y="1357297"/>
            <a:ext cx="3071834" cy="5461037"/>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dirty="0" err="1" smtClean="0">
                <a:latin typeface="Comic Sans MS" pitchFamily="66" charset="0"/>
              </a:rPr>
              <a:t>Τμημα</a:t>
            </a:r>
            <a:r>
              <a:rPr lang="el-GR" dirty="0" smtClean="0">
                <a:latin typeface="Comic Sans MS" pitchFamily="66" charset="0"/>
              </a:rPr>
              <a:t> </a:t>
            </a:r>
            <a:r>
              <a:rPr lang="el-GR" dirty="0" err="1" smtClean="0">
                <a:latin typeface="Comic Sans MS" pitchFamily="66" charset="0"/>
              </a:rPr>
              <a:t>κοιμητηριων</a:t>
            </a:r>
            <a:endParaRPr lang="el-GR" dirty="0">
              <a:latin typeface="Comic Sans MS" pitchFamily="66" charset="0"/>
            </a:endParaRPr>
          </a:p>
        </p:txBody>
      </p:sp>
      <p:sp>
        <p:nvSpPr>
          <p:cNvPr id="3" name="2 - Θέση περιεχομένου"/>
          <p:cNvSpPr>
            <a:spLocks noGrp="1"/>
          </p:cNvSpPr>
          <p:nvPr>
            <p:ph idx="1"/>
          </p:nvPr>
        </p:nvSpPr>
        <p:spPr>
          <a:xfrm>
            <a:off x="304800" y="1554163"/>
            <a:ext cx="8686800" cy="3232159"/>
          </a:xfrm>
        </p:spPr>
        <p:txBody>
          <a:bodyPr>
            <a:normAutofit fontScale="85000" lnSpcReduction="10000"/>
          </a:bodyPr>
          <a:lstStyle/>
          <a:p>
            <a:pPr>
              <a:buFont typeface="Wingdings" pitchFamily="2" charset="2"/>
              <a:buChar char="Ø"/>
            </a:pPr>
            <a:r>
              <a:rPr lang="el-GR" dirty="0" smtClean="0">
                <a:latin typeface="Comic Sans MS" pitchFamily="66" charset="0"/>
              </a:rPr>
              <a:t>Τηρεί τις διαδικασίες λειτουργίας των δημοτικών κοιμητηρίων σύμφωνα με τις ισχύουσες διατάξεις και τους ειδικότερους κανονισμούς λειτουργίας του Δήμου.</a:t>
            </a:r>
          </a:p>
          <a:p>
            <a:pPr>
              <a:buFont typeface="Wingdings" pitchFamily="2" charset="2"/>
              <a:buChar char="Ø"/>
            </a:pPr>
            <a:r>
              <a:rPr lang="el-GR" dirty="0" smtClean="0">
                <a:latin typeface="Comic Sans MS" pitchFamily="66" charset="0"/>
              </a:rPr>
              <a:t>Μεριμνά για την καθαριότητα, ευπρέπεια, διακόσμηση των χώρων των κοιμητηρίων καθώς και για τη συντήρηση - κατασκευή των τάφων και των λοιπών τεχνικών υποδομών και πρασίνου των κοιμητηρίων.</a:t>
            </a:r>
          </a:p>
        </p:txBody>
      </p:sp>
      <p:sp>
        <p:nvSpPr>
          <p:cNvPr id="4" name="3 - Θέση υποσέλιδου"/>
          <p:cNvSpPr>
            <a:spLocks noGrp="1"/>
          </p:cNvSpPr>
          <p:nvPr>
            <p:ph type="ftr" sz="quarter" idx="11"/>
          </p:nvPr>
        </p:nvSpPr>
        <p:spPr>
          <a:xfrm>
            <a:off x="428596" y="76200"/>
            <a:ext cx="6048404" cy="288925"/>
          </a:xfrm>
        </p:spPr>
        <p:txBody>
          <a:bodyPr/>
          <a:lstStyle/>
          <a:p>
            <a:pPr algn="l"/>
            <a:r>
              <a:rPr lang="el-GR" b="1" i="1" dirty="0" smtClean="0">
                <a:latin typeface="Comic Sans MS" pitchFamily="66" charset="0"/>
              </a:rPr>
              <a:t>Διεύθυνση Περιβάλλοντος, Ενέργειας &amp; Πρασίνου</a:t>
            </a:r>
            <a:endParaRPr lang="el-GR" b="1" i="1"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dirty="0" err="1" smtClean="0">
                <a:latin typeface="Comic Sans MS" pitchFamily="66" charset="0"/>
              </a:rPr>
              <a:t>Τμημα</a:t>
            </a:r>
            <a:r>
              <a:rPr lang="el-GR" dirty="0" smtClean="0">
                <a:latin typeface="Comic Sans MS" pitchFamily="66" charset="0"/>
              </a:rPr>
              <a:t> </a:t>
            </a:r>
            <a:r>
              <a:rPr lang="el-GR" dirty="0" err="1" smtClean="0">
                <a:latin typeface="Comic Sans MS" pitchFamily="66" charset="0"/>
              </a:rPr>
              <a:t>κοιμητηριων</a:t>
            </a:r>
            <a:endParaRPr lang="el-GR" dirty="0">
              <a:latin typeface="Comic Sans MS" pitchFamily="66" charset="0"/>
            </a:endParaRPr>
          </a:p>
        </p:txBody>
      </p:sp>
      <p:sp>
        <p:nvSpPr>
          <p:cNvPr id="3" name="2 - Θέση περιεχομένου"/>
          <p:cNvSpPr>
            <a:spLocks noGrp="1"/>
          </p:cNvSpPr>
          <p:nvPr>
            <p:ph idx="1"/>
          </p:nvPr>
        </p:nvSpPr>
        <p:spPr>
          <a:xfrm>
            <a:off x="304800" y="1554163"/>
            <a:ext cx="8686800" cy="3232159"/>
          </a:xfrm>
        </p:spPr>
        <p:txBody>
          <a:bodyPr>
            <a:normAutofit/>
          </a:bodyPr>
          <a:lstStyle/>
          <a:p>
            <a:pPr>
              <a:buFont typeface="Wingdings" pitchFamily="2" charset="2"/>
              <a:buChar char="Ø"/>
            </a:pPr>
            <a:r>
              <a:rPr lang="el-GR" dirty="0" smtClean="0">
                <a:latin typeface="Comic Sans MS" pitchFamily="66" charset="0"/>
              </a:rPr>
              <a:t>Προγραμματίζει και υποδεικνύει την χάραξη νέων τάφων.</a:t>
            </a:r>
          </a:p>
          <a:p>
            <a:pPr>
              <a:buFont typeface="Wingdings" pitchFamily="2" charset="2"/>
              <a:buChar char="Ø"/>
            </a:pPr>
            <a:r>
              <a:rPr lang="el-GR" dirty="0" smtClean="0">
                <a:latin typeface="Comic Sans MS" pitchFamily="66" charset="0"/>
              </a:rPr>
              <a:t>Μεριμνά για τη δημιουργία και λειτουργία κέντρων αποτέφρωσης νεκρών, καθώς και για την έκδοση και θεώρηση αδειών ταφής και αποτέφρωσης νεκρών.</a:t>
            </a:r>
          </a:p>
          <a:p>
            <a:pPr>
              <a:buFont typeface="Wingdings" pitchFamily="2" charset="2"/>
              <a:buChar char="Ø"/>
            </a:pPr>
            <a:endParaRPr lang="el-GR" dirty="0">
              <a:latin typeface="Comic Sans MS" pitchFamily="66" charset="0"/>
            </a:endParaRPr>
          </a:p>
        </p:txBody>
      </p:sp>
      <p:sp>
        <p:nvSpPr>
          <p:cNvPr id="4" name="3 - Θέση υποσέλιδου"/>
          <p:cNvSpPr>
            <a:spLocks noGrp="1"/>
          </p:cNvSpPr>
          <p:nvPr>
            <p:ph type="ftr" sz="quarter" idx="11"/>
          </p:nvPr>
        </p:nvSpPr>
        <p:spPr>
          <a:xfrm>
            <a:off x="428596" y="76200"/>
            <a:ext cx="6048404" cy="288925"/>
          </a:xfrm>
        </p:spPr>
        <p:txBody>
          <a:bodyPr/>
          <a:lstStyle/>
          <a:p>
            <a:pPr algn="l"/>
            <a:r>
              <a:rPr lang="el-GR" b="1" i="1" dirty="0" smtClean="0">
                <a:latin typeface="Comic Sans MS" pitchFamily="66" charset="0"/>
              </a:rPr>
              <a:t>Διεύθυνση Περιβάλλοντος, Ενέργειας &amp; Πρασίνου</a:t>
            </a:r>
            <a:endParaRPr lang="el-GR" b="1" i="1"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dirty="0" err="1" smtClean="0">
                <a:latin typeface="Comic Sans MS" pitchFamily="66" charset="0"/>
              </a:rPr>
              <a:t>Τμημα</a:t>
            </a:r>
            <a:r>
              <a:rPr lang="el-GR" dirty="0" smtClean="0">
                <a:latin typeface="Comic Sans MS" pitchFamily="66" charset="0"/>
              </a:rPr>
              <a:t> </a:t>
            </a:r>
            <a:r>
              <a:rPr lang="el-GR" dirty="0" err="1" smtClean="0">
                <a:latin typeface="Comic Sans MS" pitchFamily="66" charset="0"/>
              </a:rPr>
              <a:t>κοιμητηριων</a:t>
            </a:r>
            <a:endParaRPr lang="el-GR" dirty="0">
              <a:latin typeface="Comic Sans MS" pitchFamily="66" charset="0"/>
            </a:endParaRPr>
          </a:p>
        </p:txBody>
      </p:sp>
      <p:sp>
        <p:nvSpPr>
          <p:cNvPr id="3" name="2 - Θέση περιεχομένου"/>
          <p:cNvSpPr>
            <a:spLocks noGrp="1"/>
          </p:cNvSpPr>
          <p:nvPr>
            <p:ph idx="1"/>
          </p:nvPr>
        </p:nvSpPr>
        <p:spPr>
          <a:xfrm>
            <a:off x="304800" y="1554163"/>
            <a:ext cx="8686800" cy="3875101"/>
          </a:xfrm>
        </p:spPr>
        <p:txBody>
          <a:bodyPr>
            <a:normAutofit fontScale="32500" lnSpcReduction="20000"/>
          </a:bodyPr>
          <a:lstStyle/>
          <a:p>
            <a:pPr>
              <a:buFont typeface="Wingdings" pitchFamily="2" charset="2"/>
              <a:buChar char="Ø"/>
            </a:pPr>
            <a:r>
              <a:rPr lang="el-GR" sz="7400" dirty="0" smtClean="0">
                <a:latin typeface="Comic Sans MS" pitchFamily="66" charset="0"/>
              </a:rPr>
              <a:t>Συγκροτεί, οργανώνει και συντονίζει τα συνεργεία του Τμήματος (εργάτες, συντηρητές, κ.λπ.)</a:t>
            </a:r>
          </a:p>
          <a:p>
            <a:pPr>
              <a:buFont typeface="Wingdings" pitchFamily="2" charset="2"/>
              <a:buChar char="Ø"/>
            </a:pPr>
            <a:r>
              <a:rPr lang="el-GR" sz="7400" dirty="0" smtClean="0">
                <a:latin typeface="Comic Sans MS" pitchFamily="66" charset="0"/>
              </a:rPr>
              <a:t>Μεριμνά για την τήρηση των διαδικασιών και αρχείων καταγραφής των κάθε είδους πληροφοριακών </a:t>
            </a:r>
            <a:r>
              <a:rPr lang="el-GR" sz="7400" dirty="0" smtClean="0">
                <a:latin typeface="Comic Sans MS" pitchFamily="66" charset="0"/>
              </a:rPr>
              <a:t>στοιχείων </a:t>
            </a:r>
            <a:r>
              <a:rPr lang="el-GR" sz="7400" dirty="0" smtClean="0">
                <a:latin typeface="Comic Sans MS" pitchFamily="66" charset="0"/>
              </a:rPr>
              <a:t>που σχετίζονται με τη λειτουργία των δημοτικών κοιμητηρίων.</a:t>
            </a:r>
          </a:p>
          <a:p>
            <a:pPr>
              <a:buFont typeface="Wingdings" pitchFamily="2" charset="2"/>
              <a:buChar char="Ø"/>
            </a:pPr>
            <a:r>
              <a:rPr lang="el-GR" sz="7400" dirty="0" smtClean="0">
                <a:latin typeface="Comic Sans MS" pitchFamily="66" charset="0"/>
              </a:rPr>
              <a:t>Τηρεί τις διαδικασίες και τα αρχεία λειτουργίας των κοιμητηρίων και συνεργάζεται με τη Δ/</a:t>
            </a:r>
            <a:r>
              <a:rPr lang="el-GR" sz="7400" dirty="0" err="1" smtClean="0">
                <a:latin typeface="Comic Sans MS" pitchFamily="66" charset="0"/>
              </a:rPr>
              <a:t>νση</a:t>
            </a:r>
            <a:r>
              <a:rPr lang="el-GR" sz="7400" dirty="0" smtClean="0">
                <a:latin typeface="Comic Sans MS" pitchFamily="66" charset="0"/>
              </a:rPr>
              <a:t> Προσόδων του Δήμου για τη βεβαίωση των σχετικών τελών και την απόδοσή τους στο Δημοτικό Ταμείο.</a:t>
            </a:r>
          </a:p>
          <a:p>
            <a:pPr>
              <a:buNone/>
            </a:pPr>
            <a:r>
              <a:rPr lang="el-GR" dirty="0" smtClean="0">
                <a:latin typeface="Comic Sans MS" pitchFamily="66" charset="0"/>
              </a:rPr>
              <a:t/>
            </a:r>
            <a:br>
              <a:rPr lang="el-GR" dirty="0" smtClean="0">
                <a:latin typeface="Comic Sans MS" pitchFamily="66" charset="0"/>
              </a:rPr>
            </a:br>
            <a:endParaRPr lang="el-GR" dirty="0">
              <a:latin typeface="Comic Sans MS" pitchFamily="66" charset="0"/>
            </a:endParaRPr>
          </a:p>
        </p:txBody>
      </p:sp>
      <p:sp>
        <p:nvSpPr>
          <p:cNvPr id="4" name="3 - Θέση υποσέλιδου"/>
          <p:cNvSpPr>
            <a:spLocks noGrp="1"/>
          </p:cNvSpPr>
          <p:nvPr>
            <p:ph type="ftr" sz="quarter" idx="11"/>
          </p:nvPr>
        </p:nvSpPr>
        <p:spPr>
          <a:xfrm>
            <a:off x="428596" y="76200"/>
            <a:ext cx="6048404" cy="288925"/>
          </a:xfrm>
        </p:spPr>
        <p:txBody>
          <a:bodyPr/>
          <a:lstStyle/>
          <a:p>
            <a:pPr algn="l"/>
            <a:r>
              <a:rPr lang="el-GR" b="1" i="1" dirty="0" smtClean="0">
                <a:latin typeface="Comic Sans MS" pitchFamily="66" charset="0"/>
              </a:rPr>
              <a:t>Διεύθυνση Περιβάλλοντος, Ενέργειας &amp; Πρασίνου</a:t>
            </a:r>
            <a:endParaRPr lang="el-GR" b="1" i="1"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3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3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dirty="0" err="1" smtClean="0">
                <a:latin typeface="Comic Sans MS" pitchFamily="66" charset="0"/>
              </a:rPr>
              <a:t>Τμημα</a:t>
            </a:r>
            <a:r>
              <a:rPr lang="el-GR" dirty="0" smtClean="0">
                <a:latin typeface="Comic Sans MS" pitchFamily="66" charset="0"/>
              </a:rPr>
              <a:t> </a:t>
            </a:r>
            <a:r>
              <a:rPr lang="el-GR" dirty="0" err="1" smtClean="0">
                <a:latin typeface="Comic Sans MS" pitchFamily="66" charset="0"/>
              </a:rPr>
              <a:t>κοιμητηριων</a:t>
            </a:r>
            <a:endParaRPr lang="el-GR" dirty="0">
              <a:latin typeface="Comic Sans MS" pitchFamily="66" charset="0"/>
            </a:endParaRPr>
          </a:p>
        </p:txBody>
      </p:sp>
      <p:sp>
        <p:nvSpPr>
          <p:cNvPr id="3" name="2 - Θέση περιεχομένου"/>
          <p:cNvSpPr>
            <a:spLocks noGrp="1"/>
          </p:cNvSpPr>
          <p:nvPr>
            <p:ph idx="1"/>
          </p:nvPr>
        </p:nvSpPr>
        <p:spPr>
          <a:xfrm>
            <a:off x="304800" y="1554163"/>
            <a:ext cx="8686800" cy="3446473"/>
          </a:xfrm>
        </p:spPr>
        <p:txBody>
          <a:bodyPr>
            <a:normAutofit fontScale="47500" lnSpcReduction="20000"/>
          </a:bodyPr>
          <a:lstStyle/>
          <a:p>
            <a:pPr>
              <a:buFont typeface="Wingdings" pitchFamily="2" charset="2"/>
              <a:buChar char="Ø"/>
            </a:pPr>
            <a:r>
              <a:rPr lang="el-GR" sz="5800" dirty="0" smtClean="0">
                <a:latin typeface="Comic Sans MS" pitchFamily="66" charset="0"/>
              </a:rPr>
              <a:t>τα Δημοτικά Κοιμητήρια που ήδη διαχειρίζεται ο Δήμος Πατρέων έχουν έκταση περίπου 150.000τμ, έχουν παραχωρηθεί περίπου 13.000 τάφοι</a:t>
            </a:r>
            <a:r>
              <a:rPr lang="el-GR" sz="5800" dirty="0" smtClean="0">
                <a:latin typeface="Comic Sans MS" pitchFamily="66" charset="0"/>
              </a:rPr>
              <a:t>.</a:t>
            </a:r>
          </a:p>
          <a:p>
            <a:pPr>
              <a:buFont typeface="Wingdings" pitchFamily="2" charset="2"/>
              <a:buChar char="Ø"/>
            </a:pPr>
            <a:r>
              <a:rPr lang="el-GR" sz="5800" dirty="0" smtClean="0">
                <a:latin typeface="Comic Sans MS" pitchFamily="66" charset="0"/>
              </a:rPr>
              <a:t>Ταφές: </a:t>
            </a:r>
          </a:p>
          <a:p>
            <a:pPr>
              <a:buFont typeface="Wingdings" pitchFamily="2" charset="2"/>
              <a:buChar char="Ø"/>
            </a:pPr>
            <a:r>
              <a:rPr lang="el-GR" sz="5800" dirty="0" smtClean="0">
                <a:latin typeface="Comic Sans MS" pitchFamily="66" charset="0"/>
              </a:rPr>
              <a:t>2017:914</a:t>
            </a:r>
          </a:p>
          <a:p>
            <a:pPr>
              <a:buFont typeface="Wingdings" pitchFamily="2" charset="2"/>
              <a:buChar char="Ø"/>
            </a:pPr>
            <a:r>
              <a:rPr lang="el-GR" sz="5800" dirty="0" smtClean="0">
                <a:latin typeface="Comic Sans MS" pitchFamily="66" charset="0"/>
              </a:rPr>
              <a:t>2018: 731</a:t>
            </a:r>
          </a:p>
          <a:p>
            <a:pPr>
              <a:buFont typeface="Wingdings" pitchFamily="2" charset="2"/>
              <a:buChar char="Ø"/>
            </a:pPr>
            <a:r>
              <a:rPr lang="el-GR" sz="5800" dirty="0" smtClean="0">
                <a:latin typeface="Comic Sans MS" pitchFamily="66" charset="0"/>
              </a:rPr>
              <a:t>Ανακομιδές οστών: 300</a:t>
            </a:r>
            <a:endParaRPr lang="el-GR" sz="5800" dirty="0" smtClean="0">
              <a:latin typeface="Comic Sans MS" pitchFamily="66" charset="0"/>
            </a:endParaRPr>
          </a:p>
          <a:p>
            <a:pPr>
              <a:buNone/>
            </a:pPr>
            <a:r>
              <a:rPr lang="el-GR" dirty="0" smtClean="0">
                <a:latin typeface="Comic Sans MS" pitchFamily="66" charset="0"/>
              </a:rPr>
              <a:t/>
            </a:r>
            <a:br>
              <a:rPr lang="el-GR" dirty="0" smtClean="0">
                <a:latin typeface="Comic Sans MS" pitchFamily="66" charset="0"/>
              </a:rPr>
            </a:br>
            <a:endParaRPr lang="el-GR" dirty="0">
              <a:latin typeface="Comic Sans MS" pitchFamily="66" charset="0"/>
            </a:endParaRPr>
          </a:p>
        </p:txBody>
      </p:sp>
      <p:sp>
        <p:nvSpPr>
          <p:cNvPr id="4" name="3 - Θέση υποσέλιδου"/>
          <p:cNvSpPr>
            <a:spLocks noGrp="1"/>
          </p:cNvSpPr>
          <p:nvPr>
            <p:ph type="ftr" sz="quarter" idx="11"/>
          </p:nvPr>
        </p:nvSpPr>
        <p:spPr>
          <a:xfrm>
            <a:off x="428596" y="76200"/>
            <a:ext cx="6048404" cy="288925"/>
          </a:xfrm>
        </p:spPr>
        <p:txBody>
          <a:bodyPr/>
          <a:lstStyle/>
          <a:p>
            <a:pPr algn="l"/>
            <a:r>
              <a:rPr lang="el-GR" b="1" i="1" dirty="0" smtClean="0">
                <a:latin typeface="Comic Sans MS" pitchFamily="66" charset="0"/>
              </a:rPr>
              <a:t>Διεύθυνση Περιβάλλοντος, Ενέργειας &amp; Πρασίνου</a:t>
            </a:r>
            <a:endParaRPr lang="el-GR" b="1" i="1" dirty="0">
              <a:latin typeface="Comic Sans MS" pitchFamily="66"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785794"/>
            <a:ext cx="8458200" cy="520700"/>
          </a:xfrm>
        </p:spPr>
        <p:txBody>
          <a:bodyPr/>
          <a:lstStyle/>
          <a:p>
            <a:pPr algn="ctr"/>
            <a:r>
              <a:rPr lang="el-GR" dirty="0" err="1" smtClean="0">
                <a:latin typeface="Comic Sans MS" pitchFamily="66" charset="0"/>
              </a:rPr>
              <a:t>Τμημα</a:t>
            </a:r>
            <a:r>
              <a:rPr lang="el-GR" dirty="0" smtClean="0">
                <a:latin typeface="Comic Sans MS" pitchFamily="66" charset="0"/>
              </a:rPr>
              <a:t> </a:t>
            </a:r>
            <a:r>
              <a:rPr lang="el-GR" dirty="0" err="1" smtClean="0">
                <a:latin typeface="Comic Sans MS" pitchFamily="66" charset="0"/>
              </a:rPr>
              <a:t>κοιμητηριων</a:t>
            </a:r>
            <a:endParaRPr lang="el-GR" dirty="0"/>
          </a:p>
        </p:txBody>
      </p:sp>
      <p:sp>
        <p:nvSpPr>
          <p:cNvPr id="3" name="2 - Θέση κειμένου"/>
          <p:cNvSpPr>
            <a:spLocks noGrp="1"/>
          </p:cNvSpPr>
          <p:nvPr>
            <p:ph type="body" idx="2"/>
          </p:nvPr>
        </p:nvSpPr>
        <p:spPr>
          <a:xfrm>
            <a:off x="357158" y="1357298"/>
            <a:ext cx="3008313" cy="4800600"/>
          </a:xfrm>
        </p:spPr>
        <p:txBody>
          <a:bodyPr>
            <a:normAutofit/>
          </a:bodyPr>
          <a:lstStyle/>
          <a:p>
            <a:r>
              <a:rPr lang="el-GR" sz="2400" dirty="0" smtClean="0">
                <a:latin typeface="Comic Sans MS" pitchFamily="66" charset="0"/>
              </a:rPr>
              <a:t>Διάνοιξη δρόμου στο Β’ Κοιμητήριο και παραχώρηση οικογενειακών τάφων</a:t>
            </a:r>
            <a:endParaRPr lang="el-GR" sz="2400" dirty="0">
              <a:latin typeface="Comic Sans MS" pitchFamily="66" charset="0"/>
            </a:endParaRPr>
          </a:p>
        </p:txBody>
      </p:sp>
      <p:pic>
        <p:nvPicPr>
          <p:cNvPr id="6" name="5 - Θέση περιεχομένου" descr="φωτο 2.jpg"/>
          <p:cNvPicPr>
            <a:picLocks noGrp="1" noChangeAspect="1"/>
          </p:cNvPicPr>
          <p:nvPr>
            <p:ph sz="half" idx="1"/>
          </p:nvPr>
        </p:nvPicPr>
        <p:blipFill>
          <a:blip r:embed="rId3" cstate="print"/>
          <a:stretch>
            <a:fillRect/>
          </a:stretch>
        </p:blipFill>
        <p:spPr>
          <a:xfrm>
            <a:off x="4214810" y="1500174"/>
            <a:ext cx="2857520" cy="5080034"/>
          </a:xfrm>
        </p:spPr>
      </p:pic>
      <p:sp>
        <p:nvSpPr>
          <p:cNvPr id="5" name="3 - Θέση υποσέλιδου"/>
          <p:cNvSpPr>
            <a:spLocks noGrp="1"/>
          </p:cNvSpPr>
          <p:nvPr>
            <p:ph type="ftr" sz="quarter" idx="11"/>
          </p:nvPr>
        </p:nvSpPr>
        <p:spPr>
          <a:xfrm>
            <a:off x="428596" y="214290"/>
            <a:ext cx="6048404" cy="288925"/>
          </a:xfrm>
        </p:spPr>
        <p:txBody>
          <a:bodyPr/>
          <a:lstStyle/>
          <a:p>
            <a:pPr algn="l"/>
            <a:r>
              <a:rPr lang="el-GR" b="1" i="1" dirty="0" smtClean="0">
                <a:latin typeface="Comic Sans MS" pitchFamily="66" charset="0"/>
              </a:rPr>
              <a:t>Διεύθυνση Περιβάλλοντος, Ενέργειας &amp; Πρασίνου</a:t>
            </a:r>
            <a:endParaRPr lang="el-GR" b="1" i="1"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785794"/>
            <a:ext cx="8458200" cy="520700"/>
          </a:xfrm>
        </p:spPr>
        <p:txBody>
          <a:bodyPr/>
          <a:lstStyle/>
          <a:p>
            <a:pPr algn="ctr"/>
            <a:r>
              <a:rPr lang="el-GR" dirty="0" err="1" smtClean="0">
                <a:latin typeface="Comic Sans MS" pitchFamily="66" charset="0"/>
              </a:rPr>
              <a:t>Τμημα</a:t>
            </a:r>
            <a:r>
              <a:rPr lang="el-GR" dirty="0" smtClean="0">
                <a:latin typeface="Comic Sans MS" pitchFamily="66" charset="0"/>
              </a:rPr>
              <a:t> </a:t>
            </a:r>
            <a:r>
              <a:rPr lang="el-GR" dirty="0" err="1" smtClean="0">
                <a:latin typeface="Comic Sans MS" pitchFamily="66" charset="0"/>
              </a:rPr>
              <a:t>κοιμητηριων</a:t>
            </a:r>
            <a:endParaRPr lang="el-GR" dirty="0"/>
          </a:p>
        </p:txBody>
      </p:sp>
      <p:sp>
        <p:nvSpPr>
          <p:cNvPr id="3" name="2 - Θέση κειμένου"/>
          <p:cNvSpPr>
            <a:spLocks noGrp="1"/>
          </p:cNvSpPr>
          <p:nvPr>
            <p:ph type="body" idx="2"/>
          </p:nvPr>
        </p:nvSpPr>
        <p:spPr>
          <a:xfrm>
            <a:off x="357158" y="1357298"/>
            <a:ext cx="3008313" cy="4800600"/>
          </a:xfrm>
        </p:spPr>
        <p:txBody>
          <a:bodyPr>
            <a:normAutofit/>
          </a:bodyPr>
          <a:lstStyle/>
          <a:p>
            <a:r>
              <a:rPr lang="el-GR" sz="1800" dirty="0" smtClean="0">
                <a:latin typeface="Comic Sans MS" pitchFamily="66" charset="0"/>
              </a:rPr>
              <a:t>Διάνοιξη δρόμου στο Β’ Κοιμητήριο και παραχώρηση οικογενειακών τάφων</a:t>
            </a:r>
            <a:endParaRPr lang="el-GR" sz="1800" dirty="0">
              <a:latin typeface="Comic Sans MS" pitchFamily="66" charset="0"/>
            </a:endParaRPr>
          </a:p>
        </p:txBody>
      </p:sp>
      <p:sp>
        <p:nvSpPr>
          <p:cNvPr id="5" name="3 - Θέση υποσέλιδου"/>
          <p:cNvSpPr>
            <a:spLocks noGrp="1"/>
          </p:cNvSpPr>
          <p:nvPr>
            <p:ph type="ftr" sz="quarter" idx="11"/>
          </p:nvPr>
        </p:nvSpPr>
        <p:spPr>
          <a:xfrm>
            <a:off x="428596" y="214290"/>
            <a:ext cx="6048404" cy="288925"/>
          </a:xfrm>
        </p:spPr>
        <p:txBody>
          <a:bodyPr/>
          <a:lstStyle/>
          <a:p>
            <a:pPr algn="l"/>
            <a:r>
              <a:rPr lang="el-GR" b="1" i="1" dirty="0" smtClean="0">
                <a:latin typeface="Comic Sans MS" pitchFamily="66" charset="0"/>
              </a:rPr>
              <a:t>Διεύθυνση Περιβάλλοντος, Ενέργειας &amp; Πρασίνου</a:t>
            </a:r>
            <a:endParaRPr lang="el-GR" b="1" i="1" dirty="0">
              <a:latin typeface="Comic Sans MS" pitchFamily="66" charset="0"/>
            </a:endParaRPr>
          </a:p>
        </p:txBody>
      </p:sp>
      <p:pic>
        <p:nvPicPr>
          <p:cNvPr id="8" name="7 - Θέση περιεχομένου" descr="φωτο 1.jpg"/>
          <p:cNvPicPr>
            <a:picLocks noGrp="1" noChangeAspect="1"/>
          </p:cNvPicPr>
          <p:nvPr>
            <p:ph sz="half" idx="1"/>
          </p:nvPr>
        </p:nvPicPr>
        <p:blipFill>
          <a:blip r:embed="rId3" cstate="print"/>
          <a:stretch>
            <a:fillRect/>
          </a:stretch>
        </p:blipFill>
        <p:spPr>
          <a:xfrm>
            <a:off x="4786314" y="1285860"/>
            <a:ext cx="2700338" cy="48006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785794"/>
            <a:ext cx="8458200" cy="520700"/>
          </a:xfrm>
        </p:spPr>
        <p:txBody>
          <a:bodyPr/>
          <a:lstStyle/>
          <a:p>
            <a:pPr algn="ctr"/>
            <a:r>
              <a:rPr lang="el-GR" dirty="0" err="1" smtClean="0">
                <a:latin typeface="Comic Sans MS" pitchFamily="66" charset="0"/>
              </a:rPr>
              <a:t>Τμημα</a:t>
            </a:r>
            <a:r>
              <a:rPr lang="el-GR" dirty="0" smtClean="0">
                <a:latin typeface="Comic Sans MS" pitchFamily="66" charset="0"/>
              </a:rPr>
              <a:t> </a:t>
            </a:r>
            <a:r>
              <a:rPr lang="el-GR" dirty="0" err="1" smtClean="0">
                <a:latin typeface="Comic Sans MS" pitchFamily="66" charset="0"/>
              </a:rPr>
              <a:t>κοιμητηριων</a:t>
            </a:r>
            <a:endParaRPr lang="el-GR" dirty="0"/>
          </a:p>
        </p:txBody>
      </p:sp>
      <p:sp>
        <p:nvSpPr>
          <p:cNvPr id="3" name="2 - Θέση κειμένου"/>
          <p:cNvSpPr>
            <a:spLocks noGrp="1"/>
          </p:cNvSpPr>
          <p:nvPr>
            <p:ph type="body" idx="2"/>
          </p:nvPr>
        </p:nvSpPr>
        <p:spPr>
          <a:xfrm>
            <a:off x="357158" y="1357298"/>
            <a:ext cx="3008313" cy="4800600"/>
          </a:xfrm>
        </p:spPr>
        <p:txBody>
          <a:bodyPr>
            <a:normAutofit/>
          </a:bodyPr>
          <a:lstStyle/>
          <a:p>
            <a:r>
              <a:rPr lang="el-GR" sz="2400" dirty="0" smtClean="0">
                <a:latin typeface="Comic Sans MS" pitchFamily="66" charset="0"/>
              </a:rPr>
              <a:t>Παραχωρήσεις νέων τάφων (Σούλι)</a:t>
            </a:r>
            <a:endParaRPr lang="el-GR" sz="2400" dirty="0">
              <a:latin typeface="Comic Sans MS" pitchFamily="66" charset="0"/>
            </a:endParaRPr>
          </a:p>
        </p:txBody>
      </p:sp>
      <p:pic>
        <p:nvPicPr>
          <p:cNvPr id="6" name="5 - Θέση περιεχομένου" descr="φωτο 4.jpg"/>
          <p:cNvPicPr>
            <a:picLocks noGrp="1" noChangeAspect="1"/>
          </p:cNvPicPr>
          <p:nvPr>
            <p:ph sz="half" idx="1"/>
          </p:nvPr>
        </p:nvPicPr>
        <p:blipFill>
          <a:blip r:embed="rId3" cstate="print"/>
          <a:stretch>
            <a:fillRect/>
          </a:stretch>
        </p:blipFill>
        <p:spPr>
          <a:xfrm>
            <a:off x="3357554" y="2255639"/>
            <a:ext cx="5554671" cy="3124503"/>
          </a:xfrm>
        </p:spPr>
      </p:pic>
      <p:sp>
        <p:nvSpPr>
          <p:cNvPr id="5" name="3 - Θέση υποσέλιδου"/>
          <p:cNvSpPr>
            <a:spLocks noGrp="1"/>
          </p:cNvSpPr>
          <p:nvPr>
            <p:ph type="ftr" sz="quarter" idx="11"/>
          </p:nvPr>
        </p:nvSpPr>
        <p:spPr>
          <a:xfrm>
            <a:off x="428596" y="214290"/>
            <a:ext cx="6048404" cy="288925"/>
          </a:xfrm>
        </p:spPr>
        <p:txBody>
          <a:bodyPr/>
          <a:lstStyle/>
          <a:p>
            <a:pPr algn="l"/>
            <a:r>
              <a:rPr lang="el-GR" b="1" i="1" dirty="0" smtClean="0">
                <a:latin typeface="Comic Sans MS" pitchFamily="66" charset="0"/>
              </a:rPr>
              <a:t>Διεύθυνση Περιβάλλοντος, Ενέργειας &amp; Πρασίνου</a:t>
            </a:r>
            <a:endParaRPr lang="el-GR" b="1" i="1"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785794"/>
            <a:ext cx="8458200" cy="520700"/>
          </a:xfrm>
        </p:spPr>
        <p:txBody>
          <a:bodyPr/>
          <a:lstStyle/>
          <a:p>
            <a:pPr algn="ctr"/>
            <a:r>
              <a:rPr lang="el-GR" dirty="0" err="1" smtClean="0">
                <a:latin typeface="Comic Sans MS" pitchFamily="66" charset="0"/>
              </a:rPr>
              <a:t>Τμημα</a:t>
            </a:r>
            <a:r>
              <a:rPr lang="el-GR" dirty="0" smtClean="0">
                <a:latin typeface="Comic Sans MS" pitchFamily="66" charset="0"/>
              </a:rPr>
              <a:t> </a:t>
            </a:r>
            <a:r>
              <a:rPr lang="el-GR" dirty="0" err="1" smtClean="0">
                <a:latin typeface="Comic Sans MS" pitchFamily="66" charset="0"/>
              </a:rPr>
              <a:t>κοιμητηριων</a:t>
            </a:r>
            <a:endParaRPr lang="el-GR" dirty="0"/>
          </a:p>
        </p:txBody>
      </p:sp>
      <p:sp>
        <p:nvSpPr>
          <p:cNvPr id="3" name="2 - Θέση κειμένου"/>
          <p:cNvSpPr>
            <a:spLocks noGrp="1"/>
          </p:cNvSpPr>
          <p:nvPr>
            <p:ph type="body" idx="2"/>
          </p:nvPr>
        </p:nvSpPr>
        <p:spPr>
          <a:xfrm>
            <a:off x="357158" y="1357298"/>
            <a:ext cx="3008313" cy="4800600"/>
          </a:xfrm>
        </p:spPr>
        <p:txBody>
          <a:bodyPr>
            <a:normAutofit/>
          </a:bodyPr>
          <a:lstStyle/>
          <a:p>
            <a:r>
              <a:rPr lang="el-GR" sz="1800" dirty="0" smtClean="0">
                <a:latin typeface="Comic Sans MS" pitchFamily="66" charset="0"/>
              </a:rPr>
              <a:t>Παραχωρήσεις νέων τάφων (Σούλι)</a:t>
            </a:r>
            <a:endParaRPr lang="el-GR" sz="1800" dirty="0">
              <a:latin typeface="Comic Sans MS" pitchFamily="66" charset="0"/>
            </a:endParaRPr>
          </a:p>
        </p:txBody>
      </p:sp>
      <p:pic>
        <p:nvPicPr>
          <p:cNvPr id="6" name="5 - Θέση περιεχομένου" descr="φωτο5.jpg"/>
          <p:cNvPicPr>
            <a:picLocks noGrp="1" noChangeAspect="1"/>
          </p:cNvPicPr>
          <p:nvPr>
            <p:ph sz="half" idx="1"/>
          </p:nvPr>
        </p:nvPicPr>
        <p:blipFill>
          <a:blip r:embed="rId2" cstate="print"/>
          <a:stretch>
            <a:fillRect/>
          </a:stretch>
        </p:blipFill>
        <p:spPr>
          <a:xfrm>
            <a:off x="3397226" y="2255639"/>
            <a:ext cx="5514999" cy="3102187"/>
          </a:xfrm>
        </p:spPr>
      </p:pic>
      <p:sp>
        <p:nvSpPr>
          <p:cNvPr id="5" name="3 - Θέση υποσέλιδου"/>
          <p:cNvSpPr>
            <a:spLocks noGrp="1"/>
          </p:cNvSpPr>
          <p:nvPr>
            <p:ph type="ftr" sz="quarter" idx="11"/>
          </p:nvPr>
        </p:nvSpPr>
        <p:spPr>
          <a:xfrm>
            <a:off x="428596" y="214290"/>
            <a:ext cx="6048404" cy="288925"/>
          </a:xfrm>
        </p:spPr>
        <p:txBody>
          <a:bodyPr/>
          <a:lstStyle/>
          <a:p>
            <a:pPr algn="l"/>
            <a:r>
              <a:rPr lang="el-GR" b="1" i="1" dirty="0" smtClean="0">
                <a:latin typeface="Comic Sans MS" pitchFamily="66" charset="0"/>
              </a:rPr>
              <a:t>Διεύθυνση Περιβάλλοντος, Ενέργειας &amp; Πρασίνου</a:t>
            </a:r>
            <a:endParaRPr lang="el-GR" b="1" i="1"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121</TotalTime>
  <Words>1010</Words>
  <Application>Microsoft Office PowerPoint</Application>
  <PresentationFormat>Προβολή στην οθόνη (4:3)</PresentationFormat>
  <Paragraphs>124</Paragraphs>
  <Slides>18</Slides>
  <Notes>16</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Διαστημικό</vt:lpstr>
      <vt:lpstr>Τμημα κοιμητηριων</vt:lpstr>
      <vt:lpstr>Τμημα κοιμητηριων</vt:lpstr>
      <vt:lpstr>Τμημα κοιμητηριων</vt:lpstr>
      <vt:lpstr>Τμημα κοιμητηριων</vt:lpstr>
      <vt:lpstr>Τμημα κοιμητηριων</vt:lpstr>
      <vt:lpstr>Τμημα κοιμητηριων</vt:lpstr>
      <vt:lpstr>Τμημα κοιμητηριων</vt:lpstr>
      <vt:lpstr>Τμημα κοιμητηριων</vt:lpstr>
      <vt:lpstr>Τμημα κοιμητηριων</vt:lpstr>
      <vt:lpstr>Τμημα κοιμητηριων</vt:lpstr>
      <vt:lpstr>Τμημα κοιμητηριων</vt:lpstr>
      <vt:lpstr>Τμημα κοιμητηριων</vt:lpstr>
      <vt:lpstr>Τμημα κοιμητηριων</vt:lpstr>
      <vt:lpstr>Τμημα κοιμητηριων</vt:lpstr>
      <vt:lpstr>Τμημα κοιμητηριων</vt:lpstr>
      <vt:lpstr>Τμημα κοιμητηριων</vt:lpstr>
      <vt:lpstr>Τμημα κοιμητηριων</vt:lpstr>
      <vt:lpstr>Τμημα κοιμητηριων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Τμημα μελετων εργων πρασινου</dc:title>
  <dc:creator>Χρήστης των Windows</dc:creator>
  <cp:lastModifiedBy>Χρήστης των Windows</cp:lastModifiedBy>
  <cp:revision>34</cp:revision>
  <dcterms:created xsi:type="dcterms:W3CDTF">2018-11-02T10:48:46Z</dcterms:created>
  <dcterms:modified xsi:type="dcterms:W3CDTF">2018-11-09T07:04:50Z</dcterms:modified>
</cp:coreProperties>
</file>