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6" r:id="rId5"/>
    <p:sldId id="277" r:id="rId6"/>
    <p:sldId id="278" r:id="rId7"/>
    <p:sldId id="291" r:id="rId8"/>
    <p:sldId id="288" r:id="rId9"/>
    <p:sldId id="293" r:id="rId10"/>
    <p:sldId id="289" r:id="rId11"/>
    <p:sldId id="273" r:id="rId12"/>
    <p:sldId id="290" r:id="rId13"/>
    <p:sldId id="263" r:id="rId14"/>
    <p:sldId id="261" r:id="rId15"/>
    <p:sldId id="262" r:id="rId16"/>
    <p:sldId id="292" r:id="rId17"/>
    <p:sldId id="264" r:id="rId18"/>
    <p:sldId id="265" r:id="rId19"/>
    <p:sldId id="269" r:id="rId20"/>
    <p:sldId id="268" r:id="rId21"/>
    <p:sldId id="267" r:id="rId22"/>
    <p:sldId id="271" r:id="rId23"/>
    <p:sldId id="272" r:id="rId24"/>
    <p:sldId id="279" r:id="rId25"/>
    <p:sldId id="280" r:id="rId26"/>
    <p:sldId id="281" r:id="rId27"/>
    <p:sldId id="282" r:id="rId28"/>
    <p:sldId id="283" r:id="rId29"/>
    <p:sldId id="274" r:id="rId30"/>
    <p:sldId id="284" r:id="rId31"/>
    <p:sldId id="286" r:id="rId32"/>
    <p:sldId id="287" r:id="rId33"/>
    <p:sldId id="285" r:id="rId34"/>
    <p:sldId id="270"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E6E264-F63B-478F-8D4E-626B235FDB7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AD55B13F-5969-4DDC-BA17-C940B8313412}">
      <dgm:prSet/>
      <dgm:spPr/>
      <dgm:t>
        <a:bodyPr/>
        <a:lstStyle/>
        <a:p>
          <a:pPr rtl="0"/>
          <a:r>
            <a:rPr lang="el-GR" b="1" dirty="0" smtClean="0"/>
            <a:t>Αρμοδιότητες</a:t>
          </a:r>
          <a:endParaRPr lang="el-GR" b="1" dirty="0"/>
        </a:p>
      </dgm:t>
    </dgm:pt>
    <dgm:pt modelId="{F2E22002-EEB0-4E00-933B-D3306CA2FD87}" type="parTrans" cxnId="{CD4D3088-E862-4395-9969-D2F0A7E58AE6}">
      <dgm:prSet/>
      <dgm:spPr/>
      <dgm:t>
        <a:bodyPr/>
        <a:lstStyle/>
        <a:p>
          <a:endParaRPr lang="el-GR"/>
        </a:p>
      </dgm:t>
    </dgm:pt>
    <dgm:pt modelId="{10FF3E1E-1661-41EC-9651-FD82FDF3975D}" type="sibTrans" cxnId="{CD4D3088-E862-4395-9969-D2F0A7E58AE6}">
      <dgm:prSet/>
      <dgm:spPr/>
      <dgm:t>
        <a:bodyPr/>
        <a:lstStyle/>
        <a:p>
          <a:endParaRPr lang="el-GR"/>
        </a:p>
      </dgm:t>
    </dgm:pt>
    <dgm:pt modelId="{C7A2F3B5-F59E-454D-9325-5D3B6749B264}" type="pres">
      <dgm:prSet presAssocID="{E8E6E264-F63B-478F-8D4E-626B235FDB73}" presName="linear" presStyleCnt="0">
        <dgm:presLayoutVars>
          <dgm:animLvl val="lvl"/>
          <dgm:resizeHandles val="exact"/>
        </dgm:presLayoutVars>
      </dgm:prSet>
      <dgm:spPr/>
      <dgm:t>
        <a:bodyPr/>
        <a:lstStyle/>
        <a:p>
          <a:endParaRPr lang="el-GR"/>
        </a:p>
      </dgm:t>
    </dgm:pt>
    <dgm:pt modelId="{B923131D-7AB8-46F6-9EE0-DF4DB03F6D43}" type="pres">
      <dgm:prSet presAssocID="{AD55B13F-5969-4DDC-BA17-C940B8313412}" presName="parentText" presStyleLbl="node1" presStyleIdx="0" presStyleCnt="1">
        <dgm:presLayoutVars>
          <dgm:chMax val="0"/>
          <dgm:bulletEnabled val="1"/>
        </dgm:presLayoutVars>
      </dgm:prSet>
      <dgm:spPr/>
      <dgm:t>
        <a:bodyPr/>
        <a:lstStyle/>
        <a:p>
          <a:endParaRPr lang="el-GR"/>
        </a:p>
      </dgm:t>
    </dgm:pt>
  </dgm:ptLst>
  <dgm:cxnLst>
    <dgm:cxn modelId="{CD4D3088-E862-4395-9969-D2F0A7E58AE6}" srcId="{E8E6E264-F63B-478F-8D4E-626B235FDB73}" destId="{AD55B13F-5969-4DDC-BA17-C940B8313412}" srcOrd="0" destOrd="0" parTransId="{F2E22002-EEB0-4E00-933B-D3306CA2FD87}" sibTransId="{10FF3E1E-1661-41EC-9651-FD82FDF3975D}"/>
    <dgm:cxn modelId="{7927C284-7F2A-48C4-98F5-01A3E913F06E}" type="presOf" srcId="{E8E6E264-F63B-478F-8D4E-626B235FDB73}" destId="{C7A2F3B5-F59E-454D-9325-5D3B6749B264}" srcOrd="0" destOrd="0" presId="urn:microsoft.com/office/officeart/2005/8/layout/vList2"/>
    <dgm:cxn modelId="{6A0E828F-5283-4040-B19D-DD634670F62E}" type="presOf" srcId="{AD55B13F-5969-4DDC-BA17-C940B8313412}" destId="{B923131D-7AB8-46F6-9EE0-DF4DB03F6D43}" srcOrd="0" destOrd="0" presId="urn:microsoft.com/office/officeart/2005/8/layout/vList2"/>
    <dgm:cxn modelId="{999A53C5-ECAF-47A3-AF96-25A3B61B296C}" type="presParOf" srcId="{C7A2F3B5-F59E-454D-9325-5D3B6749B264}" destId="{B923131D-7AB8-46F6-9EE0-DF4DB03F6D4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23131D-7AB8-46F6-9EE0-DF4DB03F6D43}">
      <dsp:nvSpPr>
        <dsp:cNvPr id="0" name=""/>
        <dsp:cNvSpPr/>
      </dsp:nvSpPr>
      <dsp:spPr>
        <a:xfrm>
          <a:off x="0" y="9916"/>
          <a:ext cx="8352928" cy="52767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l-GR" sz="2200" b="1" kern="1200" dirty="0" smtClean="0"/>
            <a:t>Αρμοδιότητες</a:t>
          </a:r>
          <a:endParaRPr lang="el-GR" sz="2200" b="1" kern="1200" dirty="0"/>
        </a:p>
      </dsp:txBody>
      <dsp:txXfrm>
        <a:off x="0" y="9916"/>
        <a:ext cx="8352928" cy="5276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extLst/>
          </a:lstStyle>
          <a:p>
            <a:fld id="{6876A3A3-A61C-49C2-8857-6207FDA52D99}" type="datetimeFigureOut">
              <a:rPr lang="el-GR" smtClean="0"/>
              <a:pPr/>
              <a:t>9/11/2018</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11" name="10 - Θέση αριθμού διαφάνειας"/>
          <p:cNvSpPr>
            <a:spLocks noGrp="1"/>
          </p:cNvSpPr>
          <p:nvPr>
            <p:ph type="sldNum" sz="quarter" idx="12"/>
          </p:nvPr>
        </p:nvSpPr>
        <p:spPr/>
        <p:txBody>
          <a:bodyPr/>
          <a:lstStyle>
            <a:extLst/>
          </a:lstStyle>
          <a:p>
            <a:fld id="{FAEC5138-5358-4D3B-94B2-50C5218CEE6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876A3A3-A61C-49C2-8857-6207FDA52D99}" type="datetimeFigureOut">
              <a:rPr lang="el-GR" smtClean="0"/>
              <a:pPr/>
              <a:t>9/11/2018</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AEC5138-5358-4D3B-94B2-50C5218CEE6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876A3A3-A61C-49C2-8857-6207FDA52D99}" type="datetimeFigureOut">
              <a:rPr lang="el-GR" smtClean="0"/>
              <a:pPr/>
              <a:t>9/11/2018</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AEC5138-5358-4D3B-94B2-50C5218CEE6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876A3A3-A61C-49C2-8857-6207FDA52D99}" type="datetimeFigureOut">
              <a:rPr lang="el-GR" smtClean="0"/>
              <a:pPr/>
              <a:t>9/11/2018</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AEC5138-5358-4D3B-94B2-50C5218CEE6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6876A3A3-A61C-49C2-8857-6207FDA52D99}" type="datetimeFigureOut">
              <a:rPr lang="el-GR" smtClean="0"/>
              <a:pPr/>
              <a:t>9/11/2018</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AEC5138-5358-4D3B-94B2-50C5218CEE6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876A3A3-A61C-49C2-8857-6207FDA52D99}" type="datetimeFigureOut">
              <a:rPr lang="el-GR" smtClean="0"/>
              <a:pPr/>
              <a:t>9/11/2018</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FAEC5138-5358-4D3B-94B2-50C5218CEE6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6876A3A3-A61C-49C2-8857-6207FDA52D99}" type="datetimeFigureOut">
              <a:rPr lang="el-GR" smtClean="0"/>
              <a:pPr/>
              <a:t>9/11/2018</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FAEC5138-5358-4D3B-94B2-50C5218CEE6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6876A3A3-A61C-49C2-8857-6207FDA52D99}" type="datetimeFigureOut">
              <a:rPr lang="el-GR" smtClean="0"/>
              <a:pPr/>
              <a:t>9/11/2018</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FAEC5138-5358-4D3B-94B2-50C5218CEE6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6876A3A3-A61C-49C2-8857-6207FDA52D99}" type="datetimeFigureOut">
              <a:rPr lang="el-GR" smtClean="0"/>
              <a:pPr/>
              <a:t>9/11/2018</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FAEC5138-5358-4D3B-94B2-50C5218CEE6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876A3A3-A61C-49C2-8857-6207FDA52D99}" type="datetimeFigureOut">
              <a:rPr lang="el-GR" smtClean="0"/>
              <a:pPr/>
              <a:t>9/11/2018</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FAEC5138-5358-4D3B-94B2-50C5218CEE6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876A3A3-A61C-49C2-8857-6207FDA52D99}" type="datetimeFigureOut">
              <a:rPr lang="el-GR" smtClean="0"/>
              <a:pPr/>
              <a:t>9/11/2018</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FAEC5138-5358-4D3B-94B2-50C5218CEE6D}" type="slidenum">
              <a:rPr lang="el-GR" smtClean="0"/>
              <a:pPr/>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876A3A3-A61C-49C2-8857-6207FDA52D99}" type="datetimeFigureOut">
              <a:rPr lang="el-GR" smtClean="0"/>
              <a:pPr/>
              <a:t>9/11/2018</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AEC5138-5358-4D3B-94B2-50C5218CEE6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oe.int/en/web/interculturalcities" TargetMode="External"/><Relationship Id="rId2" Type="http://schemas.openxmlformats.org/officeDocument/2006/relationships/hyperlink" Target="http://www.faic.eu/" TargetMode="External"/><Relationship Id="rId1" Type="http://schemas.openxmlformats.org/officeDocument/2006/relationships/slideLayout" Target="../slideLayouts/slideLayout2.xml"/><Relationship Id="rId4" Type="http://schemas.openxmlformats.org/officeDocument/2006/relationships/hyperlink" Target="http://www.alda-europe.e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sz="4000" dirty="0" smtClean="0"/>
              <a:t>Ενέργειες Τμήματος Σχεδιασμού &amp; Μελετών</a:t>
            </a:r>
            <a:endParaRPr lang="el-GR" sz="4000" dirty="0"/>
          </a:p>
        </p:txBody>
      </p:sp>
      <p:sp>
        <p:nvSpPr>
          <p:cNvPr id="3" name="2 - Υπότιτλος"/>
          <p:cNvSpPr>
            <a:spLocks noGrp="1"/>
          </p:cNvSpPr>
          <p:nvPr>
            <p:ph type="subTitle" idx="1"/>
          </p:nvPr>
        </p:nvSpPr>
        <p:spPr>
          <a:xfrm>
            <a:off x="755576" y="4725144"/>
            <a:ext cx="7772400" cy="1472160"/>
          </a:xfrm>
        </p:spPr>
        <p:txBody>
          <a:bodyPr>
            <a:noAutofit/>
          </a:bodyPr>
          <a:lstStyle/>
          <a:p>
            <a:pPr>
              <a:lnSpc>
                <a:spcPct val="160000"/>
              </a:lnSpc>
            </a:pPr>
            <a:r>
              <a:rPr lang="el-GR" sz="1400" dirty="0" smtClean="0"/>
              <a:t>Πέτρος </a:t>
            </a:r>
            <a:r>
              <a:rPr lang="el-GR" sz="1400" dirty="0" err="1" smtClean="0"/>
              <a:t>Γανός</a:t>
            </a:r>
            <a:endParaRPr lang="el-GR" sz="1400" dirty="0" smtClean="0"/>
          </a:p>
          <a:p>
            <a:pPr>
              <a:lnSpc>
                <a:spcPct val="160000"/>
              </a:lnSpc>
            </a:pPr>
            <a:r>
              <a:rPr lang="el-GR" sz="1400" dirty="0"/>
              <a:t>Χρύσα </a:t>
            </a:r>
            <a:r>
              <a:rPr lang="el-GR" sz="1400" dirty="0" err="1"/>
              <a:t>Γεραγά</a:t>
            </a:r>
            <a:endParaRPr lang="el-GR" sz="1400" dirty="0"/>
          </a:p>
          <a:p>
            <a:pPr>
              <a:lnSpc>
                <a:spcPct val="160000"/>
              </a:lnSpc>
            </a:pPr>
            <a:r>
              <a:rPr lang="el-GR" sz="1400" dirty="0"/>
              <a:t>Βασιλική </a:t>
            </a:r>
            <a:r>
              <a:rPr lang="el-GR" sz="1400" dirty="0" err="1"/>
              <a:t>Λάζαρη</a:t>
            </a:r>
            <a:endParaRPr lang="el-GR" sz="1400" dirty="0"/>
          </a:p>
          <a:p>
            <a:pPr>
              <a:lnSpc>
                <a:spcPct val="160000"/>
              </a:lnSpc>
            </a:pPr>
            <a:r>
              <a:rPr lang="el-GR" sz="1400" dirty="0" smtClean="0"/>
              <a:t>Βασίλης Παπαϊωάννου</a:t>
            </a:r>
          </a:p>
        </p:txBody>
      </p:sp>
      <p:sp>
        <p:nvSpPr>
          <p:cNvPr id="4" name="Title 1"/>
          <p:cNvSpPr txBox="1">
            <a:spLocks/>
          </p:cNvSpPr>
          <p:nvPr/>
        </p:nvSpPr>
        <p:spPr>
          <a:xfrm>
            <a:off x="1066800" y="448437"/>
            <a:ext cx="6172200" cy="1075563"/>
          </a:xfrm>
          <a:prstGeom prst="rect">
            <a:avLst/>
          </a:prstGeom>
        </p:spPr>
        <p:txBody>
          <a:bodyPr vert="horz" lIns="45720" rIns="45720" bIns="45720" anchor="b">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l-GR" sz="5400" b="1" i="0" u="none" strike="noStrike" kern="1200" cap="none" spc="0" normalizeH="0" baseline="0" noProof="0" dirty="0" smtClean="0">
                <a:ln>
                  <a:noFill/>
                </a:ln>
                <a:solidFill>
                  <a:schemeClr val="accent1">
                    <a:lumMod val="50000"/>
                  </a:schemeClr>
                </a:solidFill>
                <a:effectLst>
                  <a:outerShdw blurRad="53975" dist="22860" dir="5400000" algn="tl" rotWithShape="0">
                    <a:srgbClr val="000000">
                      <a:alpha val="55000"/>
                    </a:srgbClr>
                  </a:outerShdw>
                </a:effectLst>
                <a:uLnTx/>
                <a:uFillTx/>
                <a:latin typeface="Calibri" pitchFamily="34" charset="0"/>
                <a:ea typeface="+mj-ea"/>
                <a:cs typeface="Calibri" pitchFamily="34" charset="0"/>
              </a:rPr>
              <a:t>ΔΗΜΟΣ ΠΑΤΡΕΩΝ</a:t>
            </a:r>
            <a:endParaRPr kumimoji="0" lang="en-US" sz="5400" b="1" i="0" u="none" strike="noStrike" kern="1200" cap="none" spc="0" normalizeH="0" baseline="0" noProof="0" dirty="0">
              <a:ln>
                <a:noFill/>
              </a:ln>
              <a:solidFill>
                <a:schemeClr val="accent1">
                  <a:lumMod val="50000"/>
                </a:schemeClr>
              </a:solidFill>
              <a:effectLst>
                <a:outerShdw blurRad="53975" dist="22860" dir="5400000" algn="tl" rotWithShape="0">
                  <a:srgbClr val="000000">
                    <a:alpha val="55000"/>
                  </a:srgbClr>
                </a:outerShdw>
              </a:effectLst>
              <a:uLnTx/>
              <a:uFillTx/>
              <a:latin typeface="Calibri" pitchFamily="34" charset="0"/>
              <a:ea typeface="+mj-ea"/>
              <a:cs typeface="Calibri" pitchFamily="34" charset="0"/>
            </a:endParaRPr>
          </a:p>
        </p:txBody>
      </p:sp>
      <p:pic>
        <p:nvPicPr>
          <p:cNvPr id="5" name="4 - Εικόνα" descr="patreas.gif"/>
          <p:cNvPicPr>
            <a:picLocks noChangeAspect="1"/>
          </p:cNvPicPr>
          <p:nvPr/>
        </p:nvPicPr>
        <p:blipFill>
          <a:blip r:embed="rId2" cstate="print"/>
          <a:stretch>
            <a:fillRect/>
          </a:stretch>
        </p:blipFill>
        <p:spPr>
          <a:xfrm>
            <a:off x="6804248" y="620688"/>
            <a:ext cx="1685925" cy="13525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800" b="1" dirty="0" err="1" smtClean="0"/>
                <a:t>sense.city</a:t>
              </a:r>
              <a:endParaRPr lang="el-GR" sz="2800" b="1" dirty="0"/>
            </a:p>
          </p:txBody>
        </p:sp>
      </p:grpSp>
      <p:pic>
        <p:nvPicPr>
          <p:cNvPr id="7" name="6 - Εικόνα" descr="FireShot Capture 44 - Sense.City - https___patras.sense.city_.png"/>
          <p:cNvPicPr>
            <a:picLocks noChangeAspect="1"/>
          </p:cNvPicPr>
          <p:nvPr/>
        </p:nvPicPr>
        <p:blipFill>
          <a:blip r:embed="rId2" cstate="print"/>
          <a:stretch>
            <a:fillRect/>
          </a:stretch>
        </p:blipFill>
        <p:spPr>
          <a:xfrm>
            <a:off x="467544" y="1856769"/>
            <a:ext cx="8229600" cy="4020503"/>
          </a:xfrm>
          <a:prstGeom prst="rect">
            <a:avLst/>
          </a:prstGeom>
        </p:spPr>
      </p:pic>
      <p:sp>
        <p:nvSpPr>
          <p:cNvPr id="8" name="7 - TextBox"/>
          <p:cNvSpPr txBox="1"/>
          <p:nvPr/>
        </p:nvSpPr>
        <p:spPr>
          <a:xfrm>
            <a:off x="1043608" y="1196752"/>
            <a:ext cx="7083991" cy="369332"/>
          </a:xfrm>
          <a:prstGeom prst="rect">
            <a:avLst/>
          </a:prstGeom>
          <a:solidFill>
            <a:schemeClr val="accent6">
              <a:lumMod val="20000"/>
              <a:lumOff val="80000"/>
            </a:schemeClr>
          </a:solidFill>
        </p:spPr>
        <p:txBody>
          <a:bodyPr wrap="none" rtlCol="0">
            <a:spAutoFit/>
          </a:bodyPr>
          <a:lstStyle/>
          <a:p>
            <a:r>
              <a:rPr lang="el-GR" b="1" dirty="0" smtClean="0">
                <a:solidFill>
                  <a:srgbClr val="C00000"/>
                </a:solidFill>
              </a:rPr>
              <a:t>Συνεργασία Δήμου Πατρέων με Πανεπιστήμιο Πατρών</a:t>
            </a:r>
            <a:endParaRPr lang="el-GR" b="1" dirty="0">
              <a:solidFill>
                <a:srgbClr val="C00000"/>
              </a:solidFill>
            </a:endParaRPr>
          </a:p>
        </p:txBody>
      </p:sp>
    </p:spTree>
    <p:extLst>
      <p:ext uri="{BB962C8B-B14F-4D97-AF65-F5344CB8AC3E}">
        <p14:creationId xmlns="" xmlns:p14="http://schemas.microsoft.com/office/powerpoint/2010/main" val="2280443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0" indent="0" algn="ctr">
              <a:buClr>
                <a:srgbClr val="C00000"/>
              </a:buClr>
              <a:buNone/>
            </a:pPr>
            <a:r>
              <a:rPr lang="el-GR" sz="1800" b="1" dirty="0" smtClean="0"/>
              <a:t>Κοινωνικός και αναπτυξιακός σχεδιασμός των γειτονικών </a:t>
            </a:r>
            <a:r>
              <a:rPr lang="el-GR" sz="1800" b="1" dirty="0" smtClean="0"/>
              <a:t>χωρών </a:t>
            </a:r>
            <a:r>
              <a:rPr lang="en-US" sz="1800" b="1" dirty="0" smtClean="0">
                <a:solidFill>
                  <a:srgbClr val="0070C0"/>
                </a:solidFill>
              </a:rPr>
              <a:t>(</a:t>
            </a:r>
            <a:r>
              <a:rPr lang="el-GR" sz="1800" b="1" dirty="0" smtClean="0">
                <a:solidFill>
                  <a:srgbClr val="0070C0"/>
                </a:solidFill>
              </a:rPr>
              <a:t>Δήμος Πατρέων: επικεφαλής εταίρος)</a:t>
            </a:r>
            <a:endParaRPr lang="el-GR" sz="1800" b="1" dirty="0" smtClean="0"/>
          </a:p>
          <a:p>
            <a:pPr marL="0" indent="0" algn="ctr">
              <a:buClr>
                <a:srgbClr val="C00000"/>
              </a:buClr>
              <a:buNone/>
            </a:pPr>
            <a:endParaRPr lang="el-GR" sz="1800" b="1" dirty="0" smtClean="0"/>
          </a:p>
          <a:p>
            <a:pPr marL="457200" indent="-457200">
              <a:buClr>
                <a:srgbClr val="C00000"/>
              </a:buClr>
            </a:pPr>
            <a:r>
              <a:rPr lang="el-GR" sz="1800" dirty="0" smtClean="0">
                <a:solidFill>
                  <a:srgbClr val="C00000"/>
                </a:solidFill>
              </a:rPr>
              <a:t>Ημερίδες </a:t>
            </a:r>
            <a:r>
              <a:rPr lang="el-GR" sz="1800" dirty="0" smtClean="0">
                <a:solidFill>
                  <a:srgbClr val="C00000"/>
                </a:solidFill>
              </a:rPr>
              <a:t>ενημέρωσης</a:t>
            </a:r>
          </a:p>
          <a:p>
            <a:pPr marL="457200" indent="-457200">
              <a:buClr>
                <a:srgbClr val="C00000"/>
              </a:buClr>
            </a:pPr>
            <a:r>
              <a:rPr lang="el-GR" sz="1800" dirty="0" smtClean="0">
                <a:solidFill>
                  <a:srgbClr val="0070C0"/>
                </a:solidFill>
              </a:rPr>
              <a:t>Έρευνες </a:t>
            </a:r>
            <a:r>
              <a:rPr lang="el-GR" sz="1800" dirty="0" smtClean="0">
                <a:solidFill>
                  <a:srgbClr val="0070C0"/>
                </a:solidFill>
              </a:rPr>
              <a:t>αναγνώρισης </a:t>
            </a:r>
            <a:r>
              <a:rPr lang="el-GR" sz="1800" dirty="0" smtClean="0">
                <a:solidFill>
                  <a:srgbClr val="0070C0"/>
                </a:solidFill>
              </a:rPr>
              <a:t>και </a:t>
            </a:r>
            <a:r>
              <a:rPr lang="el-GR" sz="1800" dirty="0" smtClean="0">
                <a:solidFill>
                  <a:srgbClr val="0070C0"/>
                </a:solidFill>
              </a:rPr>
              <a:t>εμβάθυνσης </a:t>
            </a:r>
            <a:r>
              <a:rPr lang="el-GR" sz="1800" dirty="0" smtClean="0">
                <a:solidFill>
                  <a:srgbClr val="0070C0"/>
                </a:solidFill>
              </a:rPr>
              <a:t>της κοινωνικής </a:t>
            </a:r>
            <a:r>
              <a:rPr lang="el-GR" sz="1800" dirty="0" smtClean="0">
                <a:solidFill>
                  <a:srgbClr val="0070C0"/>
                </a:solidFill>
              </a:rPr>
              <a:t>δυναμικής </a:t>
            </a:r>
            <a:r>
              <a:rPr lang="el-GR" sz="1800" dirty="0" smtClean="0">
                <a:solidFill>
                  <a:srgbClr val="0070C0"/>
                </a:solidFill>
              </a:rPr>
              <a:t>στις </a:t>
            </a:r>
            <a:r>
              <a:rPr lang="el-GR" sz="1800" dirty="0" smtClean="0">
                <a:solidFill>
                  <a:srgbClr val="0070C0"/>
                </a:solidFill>
              </a:rPr>
              <a:t>περιοχές </a:t>
            </a:r>
            <a:r>
              <a:rPr lang="el-GR" sz="1800" dirty="0" smtClean="0">
                <a:solidFill>
                  <a:srgbClr val="0070C0"/>
                </a:solidFill>
              </a:rPr>
              <a:t>Ελλάδας Ιταλίας</a:t>
            </a:r>
          </a:p>
          <a:p>
            <a:pPr marL="457200" indent="-457200">
              <a:buClr>
                <a:srgbClr val="C00000"/>
              </a:buClr>
            </a:pPr>
            <a:r>
              <a:rPr lang="el-GR" sz="1800" dirty="0" smtClean="0">
                <a:solidFill>
                  <a:srgbClr val="C00000"/>
                </a:solidFill>
              </a:rPr>
              <a:t>Προμήθεια εξοπλισμού </a:t>
            </a:r>
            <a:r>
              <a:rPr lang="el-GR" sz="1800" dirty="0" err="1" smtClean="0">
                <a:solidFill>
                  <a:srgbClr val="C00000"/>
                </a:solidFill>
              </a:rPr>
              <a:t>server</a:t>
            </a:r>
            <a:r>
              <a:rPr lang="el-GR" sz="1800" dirty="0" smtClean="0">
                <a:solidFill>
                  <a:srgbClr val="C00000"/>
                </a:solidFill>
              </a:rPr>
              <a:t> </a:t>
            </a:r>
            <a:r>
              <a:rPr lang="el-GR" sz="1800" dirty="0" smtClean="0">
                <a:solidFill>
                  <a:srgbClr val="C00000"/>
                </a:solidFill>
              </a:rPr>
              <a:t>και δημιουργία </a:t>
            </a:r>
            <a:r>
              <a:rPr lang="el-GR" sz="1800" dirty="0" smtClean="0">
                <a:solidFill>
                  <a:srgbClr val="C00000"/>
                </a:solidFill>
              </a:rPr>
              <a:t>κοινωνικής εφαρμογής GIS</a:t>
            </a:r>
          </a:p>
          <a:p>
            <a:pPr marL="457200" indent="-457200">
              <a:buClr>
                <a:srgbClr val="C00000"/>
              </a:buClr>
            </a:pPr>
            <a:r>
              <a:rPr lang="el-GR" sz="1800" dirty="0" smtClean="0">
                <a:solidFill>
                  <a:srgbClr val="0070C0"/>
                </a:solidFill>
              </a:rPr>
              <a:t>Πραγματοποίηση 2 εργαστηρίων με θέμα τη κοινωνική δυναμική στις </a:t>
            </a:r>
            <a:r>
              <a:rPr lang="el-GR" sz="1800" dirty="0" smtClean="0">
                <a:solidFill>
                  <a:srgbClr val="0070C0"/>
                </a:solidFill>
              </a:rPr>
              <a:t>περιοχές </a:t>
            </a:r>
            <a:r>
              <a:rPr lang="el-GR" sz="1800" dirty="0" smtClean="0">
                <a:solidFill>
                  <a:srgbClr val="0070C0"/>
                </a:solidFill>
              </a:rPr>
              <a:t>Ελλάδας Ιταλίας</a:t>
            </a:r>
          </a:p>
          <a:p>
            <a:pPr marL="457200" indent="-457200">
              <a:buClr>
                <a:srgbClr val="C00000"/>
              </a:buClr>
            </a:pPr>
            <a:r>
              <a:rPr lang="el-GR" sz="1800" dirty="0" smtClean="0">
                <a:solidFill>
                  <a:srgbClr val="C00000"/>
                </a:solidFill>
              </a:rPr>
              <a:t>Οδηγός καλών πρακτικών</a:t>
            </a:r>
          </a:p>
          <a:p>
            <a:pPr marL="457200" indent="-457200">
              <a:buClr>
                <a:srgbClr val="C00000"/>
              </a:buClr>
            </a:pPr>
            <a:r>
              <a:rPr lang="el-GR" sz="1800" dirty="0" smtClean="0">
                <a:solidFill>
                  <a:srgbClr val="0070C0"/>
                </a:solidFill>
              </a:rPr>
              <a:t>Πιλοτική δράση έργου:</a:t>
            </a:r>
          </a:p>
          <a:p>
            <a:pPr marL="740664" lvl="1" indent="-457200">
              <a:buClr>
                <a:srgbClr val="C00000"/>
              </a:buClr>
            </a:pPr>
            <a:r>
              <a:rPr lang="el-GR" sz="1400" dirty="0" smtClean="0">
                <a:solidFill>
                  <a:srgbClr val="0070C0"/>
                </a:solidFill>
              </a:rPr>
              <a:t>Ιταλία (Πρόσληψη υπαλλήλων σε κοινωνικές δομές του Δήμου)</a:t>
            </a:r>
          </a:p>
          <a:p>
            <a:pPr marL="740664" lvl="1" indent="-457200">
              <a:buClr>
                <a:srgbClr val="C00000"/>
              </a:buClr>
            </a:pPr>
            <a:r>
              <a:rPr lang="el-GR" sz="1400" dirty="0" smtClean="0">
                <a:solidFill>
                  <a:srgbClr val="0070C0"/>
                </a:solidFill>
              </a:rPr>
              <a:t>Ελλάδα (Προμήθεια 1 αυτοκινήτου,  5 μηχανάκια, εξοπλισμός κουζίνας για τη δημιουργία  συστήματος διανομής φαγητού</a:t>
            </a:r>
            <a:r>
              <a:rPr lang="el-GR" sz="1400" dirty="0" smtClean="0">
                <a:solidFill>
                  <a:srgbClr val="0070C0"/>
                </a:solidFill>
              </a:rPr>
              <a:t>)</a:t>
            </a:r>
            <a:endParaRPr lang="el-GR" sz="1400" dirty="0" smtClean="0">
              <a:solidFill>
                <a:srgbClr val="0070C0"/>
              </a:solidFill>
            </a:endParaRPr>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dirty="0" smtClean="0"/>
                <a:t>NEBSOC (Interreg </a:t>
              </a:r>
              <a:r>
                <a:rPr lang="el-GR" sz="2200" b="1" dirty="0" smtClean="0"/>
                <a:t>Ελλάδα – Ιταλία</a:t>
              </a:r>
              <a:r>
                <a:rPr lang="el-GR" sz="2200" b="1" dirty="0" smtClean="0"/>
                <a:t>)</a:t>
              </a:r>
              <a:endParaRPr lang="el-GR" sz="2200" b="1" dirty="0" smtClean="0"/>
            </a:p>
          </p:txBody>
        </p:sp>
      </p:grpSp>
      <p:grpSp>
        <p:nvGrpSpPr>
          <p:cNvPr id="4" name="6 - Ομάδα"/>
          <p:cNvGrpSpPr/>
          <p:nvPr/>
        </p:nvGrpSpPr>
        <p:grpSpPr>
          <a:xfrm>
            <a:off x="395536" y="5949280"/>
            <a:ext cx="8352928" cy="527670"/>
            <a:chOff x="0" y="9916"/>
            <a:chExt cx="8352928" cy="527670"/>
          </a:xfrm>
        </p:grpSpPr>
        <p:sp>
          <p:nvSpPr>
            <p:cNvPr id="11" name="10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Προϋπολογισμός </a:t>
              </a:r>
              <a:r>
                <a:rPr lang="el-GR" sz="2200" b="1" dirty="0" smtClean="0"/>
                <a:t>Δήμου Πατρέων: 336.825 €</a:t>
              </a:r>
              <a:endParaRPr lang="el-GR" sz="2200" b="1" kern="1200"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0" indent="0" algn="ctr">
              <a:buClr>
                <a:srgbClr val="C00000"/>
              </a:buClr>
              <a:buNone/>
            </a:pPr>
            <a:r>
              <a:rPr lang="el-GR" sz="1800" b="1" dirty="0" smtClean="0"/>
              <a:t>Διαχείριση των παγκόσμιων ροών σε τοπικό επίπεδο</a:t>
            </a:r>
          </a:p>
          <a:p>
            <a:pPr marL="0" indent="0" algn="ctr">
              <a:buClr>
                <a:srgbClr val="C00000"/>
              </a:buClr>
              <a:buNone/>
            </a:pPr>
            <a:endParaRPr lang="el-GR" sz="1800" b="1" dirty="0" smtClean="0"/>
          </a:p>
          <a:p>
            <a:pPr marL="457200" indent="0">
              <a:buClr>
                <a:srgbClr val="C00000"/>
              </a:buClr>
              <a:buNone/>
            </a:pPr>
            <a:r>
              <a:rPr lang="el-GR" sz="1800" dirty="0" smtClean="0"/>
              <a:t>Το έργο δίνει έμφαση στην κοινωνική ενσωμάτωση των μεταναστών και στη διαχείριση θεμάτων που αφορούν σε: </a:t>
            </a:r>
          </a:p>
          <a:p>
            <a:pPr marL="457200" indent="-457200">
              <a:buClr>
                <a:srgbClr val="C00000"/>
              </a:buClr>
              <a:buNone/>
            </a:pPr>
            <a:endParaRPr lang="el-GR" sz="1800" dirty="0" smtClean="0"/>
          </a:p>
          <a:p>
            <a:pPr marL="457200" indent="-457200">
              <a:buClr>
                <a:srgbClr val="C00000"/>
              </a:buClr>
            </a:pPr>
            <a:r>
              <a:rPr lang="el-GR" sz="1800" dirty="0" smtClean="0">
                <a:solidFill>
                  <a:srgbClr val="0070C0"/>
                </a:solidFill>
              </a:rPr>
              <a:t>Προκλήσεις που προέρχονται από την οικονομική κρίση στην Ευρώπη, όπως τα υψηλά ποσοστά ανεργίας, ιδιαίτερα για τις γυναίκες μετανάστριες, και την άνοδο της μισαλλοδοξίας</a:t>
            </a:r>
          </a:p>
          <a:p>
            <a:pPr marL="457200" indent="-457200">
              <a:buClr>
                <a:srgbClr val="C00000"/>
              </a:buClr>
            </a:pPr>
            <a:endParaRPr lang="el-GR" sz="1800" dirty="0" smtClean="0"/>
          </a:p>
          <a:p>
            <a:pPr marL="457200" indent="-457200">
              <a:buClr>
                <a:srgbClr val="C00000"/>
              </a:buClr>
            </a:pPr>
            <a:r>
              <a:rPr lang="el-GR" sz="1800" dirty="0" smtClean="0">
                <a:solidFill>
                  <a:srgbClr val="C00000"/>
                </a:solidFill>
              </a:rPr>
              <a:t>Αύξηση των κινδύνων κοινωνικού αποκλεισμού των μεταναστών</a:t>
            </a:r>
          </a:p>
          <a:p>
            <a:pPr marL="457200" indent="-457200">
              <a:buClr>
                <a:srgbClr val="C00000"/>
              </a:buClr>
            </a:pPr>
            <a:endParaRPr lang="el-GR" sz="1800" dirty="0" smtClean="0"/>
          </a:p>
          <a:p>
            <a:pPr marL="457200" indent="-457200">
              <a:buClr>
                <a:srgbClr val="C00000"/>
              </a:buClr>
            </a:pPr>
            <a:r>
              <a:rPr lang="el-GR" sz="1800" dirty="0" smtClean="0">
                <a:solidFill>
                  <a:srgbClr val="0070C0"/>
                </a:solidFill>
              </a:rPr>
              <a:t>Πολλαπλή πίεση που δέχονται κυρίως οι δημόσιες υπηρεσίες για την ανάπτυξη και παροχή συναφών υπηρεσιών προς όφελος των μεταναστών</a:t>
            </a:r>
          </a:p>
          <a:p>
            <a:pPr marL="457200" indent="-457200">
              <a:buClr>
                <a:srgbClr val="C00000"/>
              </a:buClr>
            </a:pPr>
            <a:endParaRPr lang="el-GR" sz="1800" dirty="0" smtClean="0"/>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dirty="0" smtClean="0"/>
                <a:t>ARRIVAL CITIES (URBACT III</a:t>
              </a:r>
              <a:r>
                <a:rPr lang="el-GR" sz="2200" b="1" dirty="0" smtClean="0"/>
                <a:t>)</a:t>
              </a:r>
              <a:endParaRPr lang="el-GR" sz="2200" b="1" kern="1200" dirty="0"/>
            </a:p>
          </p:txBody>
        </p:sp>
      </p:grpSp>
      <p:grpSp>
        <p:nvGrpSpPr>
          <p:cNvPr id="4" name="6 - Ομάδα"/>
          <p:cNvGrpSpPr/>
          <p:nvPr/>
        </p:nvGrpSpPr>
        <p:grpSpPr>
          <a:xfrm>
            <a:off x="395536" y="5949280"/>
            <a:ext cx="8352928" cy="527670"/>
            <a:chOff x="0" y="9916"/>
            <a:chExt cx="8352928" cy="527670"/>
          </a:xfrm>
        </p:grpSpPr>
        <p:sp>
          <p:nvSpPr>
            <p:cNvPr id="11" name="10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Προϋπολογισμός ΑΔΕΠ: 46.397,52 €</a:t>
              </a:r>
              <a:endParaRPr lang="el-GR" sz="2200" b="1" kern="1200"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1041248"/>
            <a:ext cx="8183880" cy="4908032"/>
          </a:xfrm>
        </p:spPr>
        <p:txBody>
          <a:bodyPr>
            <a:noAutofit/>
          </a:bodyPr>
          <a:lstStyle/>
          <a:p>
            <a:pPr marL="457200" indent="-457200">
              <a:buClr>
                <a:srgbClr val="C00000"/>
              </a:buClr>
              <a:buFont typeface="+mj-lt"/>
              <a:buAutoNum type="arabicPeriod"/>
            </a:pPr>
            <a:r>
              <a:rPr lang="el-GR" sz="1900" dirty="0" smtClean="0">
                <a:solidFill>
                  <a:srgbClr val="C00000"/>
                </a:solidFill>
              </a:rPr>
              <a:t>Καινοτόμες ΤΠΕ τεχνολογίες για την ευαισθητοποίηση επιχειρήσεων και νέων για την αποτελεσματική αξιοποίηση των δραστηριοτήτων για μείωση, επαναχρησιμοποίηση και ανακύκλωση (</a:t>
            </a:r>
            <a:r>
              <a:rPr lang="en-GB" sz="1900" dirty="0" smtClean="0">
                <a:solidFill>
                  <a:srgbClr val="C00000"/>
                </a:solidFill>
              </a:rPr>
              <a:t>Interreg MED</a:t>
            </a:r>
            <a:r>
              <a:rPr lang="el-GR" sz="1900" dirty="0" smtClean="0">
                <a:solidFill>
                  <a:srgbClr val="C00000"/>
                </a:solidFill>
              </a:rPr>
              <a:t>)</a:t>
            </a:r>
          </a:p>
          <a:p>
            <a:pPr marL="457200" indent="-457200">
              <a:buClr>
                <a:srgbClr val="C00000"/>
              </a:buClr>
              <a:buFont typeface="+mj-lt"/>
              <a:buAutoNum type="arabicPeriod"/>
            </a:pPr>
            <a:r>
              <a:rPr lang="el-GR" sz="1900" dirty="0" smtClean="0">
                <a:solidFill>
                  <a:srgbClr val="0070C0"/>
                </a:solidFill>
              </a:rPr>
              <a:t>Μοντελοποίηση της ενεργειακής απόδοσης για τα δημόσια κτίρια και τους αστικούς υπαίθριους χώρους (</a:t>
            </a:r>
            <a:r>
              <a:rPr lang="en-GB" sz="1900" dirty="0" smtClean="0">
                <a:solidFill>
                  <a:srgbClr val="0070C0"/>
                </a:solidFill>
              </a:rPr>
              <a:t>Interreg MED</a:t>
            </a:r>
            <a:r>
              <a:rPr lang="el-GR" sz="1900" dirty="0" smtClean="0">
                <a:solidFill>
                  <a:srgbClr val="0070C0"/>
                </a:solidFill>
              </a:rPr>
              <a:t>)</a:t>
            </a:r>
          </a:p>
          <a:p>
            <a:pPr marL="457200" indent="-457200">
              <a:buClr>
                <a:srgbClr val="C00000"/>
              </a:buClr>
              <a:buFont typeface="+mj-lt"/>
              <a:buAutoNum type="arabicPeriod"/>
            </a:pPr>
            <a:r>
              <a:rPr lang="el-GR" sz="1900" dirty="0" smtClean="0">
                <a:solidFill>
                  <a:srgbClr val="C00000"/>
                </a:solidFill>
              </a:rPr>
              <a:t>Έξυπνες δράσεις για την κατανάλωση ενέργειας, μείωση και αποτελεσματική παρακολούθηση σε δημόσια κτίρια και υποδομές (</a:t>
            </a:r>
            <a:r>
              <a:rPr lang="en-GB" sz="1900" dirty="0" smtClean="0">
                <a:solidFill>
                  <a:srgbClr val="C00000"/>
                </a:solidFill>
              </a:rPr>
              <a:t>Urban Innovative Actions</a:t>
            </a:r>
            <a:r>
              <a:rPr lang="el-GR" sz="1900" dirty="0" smtClean="0">
                <a:solidFill>
                  <a:srgbClr val="C00000"/>
                </a:solidFill>
              </a:rPr>
              <a:t>)</a:t>
            </a:r>
          </a:p>
          <a:p>
            <a:pPr marL="457200" indent="-457200">
              <a:buClr>
                <a:srgbClr val="C00000"/>
              </a:buClr>
              <a:buFont typeface="+mj-lt"/>
              <a:buAutoNum type="arabicPeriod"/>
            </a:pPr>
            <a:r>
              <a:rPr lang="el-GR" sz="1900" dirty="0" smtClean="0">
                <a:solidFill>
                  <a:srgbClr val="0070C0"/>
                </a:solidFill>
              </a:rPr>
              <a:t>Καρναβαλικές δράσεις Αδριατικής – Ιονίου (</a:t>
            </a:r>
            <a:r>
              <a:rPr lang="en-GB" sz="1900" dirty="0" smtClean="0">
                <a:solidFill>
                  <a:srgbClr val="0070C0"/>
                </a:solidFill>
              </a:rPr>
              <a:t>Interreg </a:t>
            </a:r>
            <a:r>
              <a:rPr lang="en-GB" sz="1900" dirty="0" err="1" smtClean="0">
                <a:solidFill>
                  <a:srgbClr val="0070C0"/>
                </a:solidFill>
              </a:rPr>
              <a:t>Adrion</a:t>
            </a:r>
            <a:r>
              <a:rPr lang="el-GR" sz="1900" dirty="0" smtClean="0">
                <a:solidFill>
                  <a:srgbClr val="0070C0"/>
                </a:solidFill>
              </a:rPr>
              <a:t>)</a:t>
            </a:r>
            <a:endParaRPr lang="en-US" sz="1900" dirty="0" smtClean="0">
              <a:solidFill>
                <a:srgbClr val="0070C0"/>
              </a:solidFill>
            </a:endParaRPr>
          </a:p>
          <a:p>
            <a:pPr marL="457200" indent="-457200">
              <a:buClr>
                <a:srgbClr val="C00000"/>
              </a:buClr>
              <a:buFont typeface="+mj-lt"/>
              <a:buAutoNum type="arabicPeriod"/>
            </a:pPr>
            <a:r>
              <a:rPr lang="el-GR" sz="1900" dirty="0" smtClean="0">
                <a:solidFill>
                  <a:srgbClr val="C00000"/>
                </a:solidFill>
              </a:rPr>
              <a:t>Έξυπνο δίκτυο για ηλιακό φωτισμό πόλης (</a:t>
            </a:r>
            <a:r>
              <a:rPr lang="en-GB" sz="1900" dirty="0" smtClean="0">
                <a:solidFill>
                  <a:srgbClr val="C00000"/>
                </a:solidFill>
              </a:rPr>
              <a:t>Interreg </a:t>
            </a:r>
            <a:r>
              <a:rPr lang="en-US" sz="1900" dirty="0" smtClean="0">
                <a:solidFill>
                  <a:srgbClr val="C00000"/>
                </a:solidFill>
              </a:rPr>
              <a:t>Balkan</a:t>
            </a:r>
            <a:r>
              <a:rPr lang="en-GB" sz="1900" dirty="0" smtClean="0">
                <a:solidFill>
                  <a:srgbClr val="C00000"/>
                </a:solidFill>
              </a:rPr>
              <a:t> -Mediterranean</a:t>
            </a:r>
            <a:r>
              <a:rPr lang="el-GR" sz="1900" dirty="0" smtClean="0">
                <a:solidFill>
                  <a:srgbClr val="C00000"/>
                </a:solidFill>
              </a:rPr>
              <a:t>)</a:t>
            </a:r>
            <a:endParaRPr lang="en-US" sz="1900" dirty="0" smtClean="0">
              <a:solidFill>
                <a:srgbClr val="C00000"/>
              </a:solidFill>
            </a:endParaRPr>
          </a:p>
          <a:p>
            <a:pPr marL="457200" indent="-457200">
              <a:buClr>
                <a:srgbClr val="C00000"/>
              </a:buClr>
              <a:buFont typeface="+mj-lt"/>
              <a:buAutoNum type="arabicPeriod"/>
            </a:pPr>
            <a:r>
              <a:rPr lang="el-GR" sz="1900" dirty="0" smtClean="0">
                <a:solidFill>
                  <a:srgbClr val="0070C0"/>
                </a:solidFill>
              </a:rPr>
              <a:t>Μηχανισμός παρακολούθησης, ελέγχου και βελτιστοποίησης για τα τοπικά προγράμματα ανακύκλωσης (</a:t>
            </a:r>
            <a:r>
              <a:rPr lang="en-GB" sz="1900" dirty="0" smtClean="0">
                <a:solidFill>
                  <a:srgbClr val="0070C0"/>
                </a:solidFill>
              </a:rPr>
              <a:t>Interreg </a:t>
            </a:r>
            <a:r>
              <a:rPr lang="en-US" sz="1900" dirty="0" smtClean="0">
                <a:solidFill>
                  <a:srgbClr val="0070C0"/>
                </a:solidFill>
              </a:rPr>
              <a:t>Balkan</a:t>
            </a:r>
            <a:r>
              <a:rPr lang="en-GB" sz="1900" dirty="0" smtClean="0">
                <a:solidFill>
                  <a:srgbClr val="0070C0"/>
                </a:solidFill>
              </a:rPr>
              <a:t> -Mediterranean</a:t>
            </a:r>
            <a:r>
              <a:rPr lang="el-GR" sz="1900" dirty="0" smtClean="0">
                <a:solidFill>
                  <a:srgbClr val="0070C0"/>
                </a:solidFill>
              </a:rPr>
              <a:t>)</a:t>
            </a:r>
            <a:endParaRPr lang="el-GR" sz="1900" dirty="0">
              <a:solidFill>
                <a:srgbClr val="0070C0"/>
              </a:solidFill>
            </a:endParaRPr>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l-GR" sz="2200" b="1" dirty="0" smtClean="0"/>
                <a:t>Υποβολές Προτάσεων σε Διακρατικές Προσκλήσεις</a:t>
              </a:r>
              <a:endParaRPr lang="el-GR" sz="2200" b="1" kern="1200" dirty="0"/>
            </a:p>
          </p:txBody>
        </p:sp>
      </p:grpSp>
      <p:grpSp>
        <p:nvGrpSpPr>
          <p:cNvPr id="4" name="6 - Ομάδα"/>
          <p:cNvGrpSpPr/>
          <p:nvPr/>
        </p:nvGrpSpPr>
        <p:grpSpPr>
          <a:xfrm>
            <a:off x="395536" y="5949280"/>
            <a:ext cx="8352928" cy="527670"/>
            <a:chOff x="0" y="9916"/>
            <a:chExt cx="8352928" cy="527670"/>
          </a:xfrm>
        </p:grpSpPr>
        <p:sp>
          <p:nvSpPr>
            <p:cNvPr id="8" name="7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l-GR" sz="2200" b="1" dirty="0" smtClean="0"/>
                <a:t>Δεν εγκρίθηκαν</a:t>
              </a:r>
              <a:endParaRPr lang="el-GR" sz="2200" b="1" kern="1200"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1041248"/>
            <a:ext cx="8183880" cy="4908032"/>
          </a:xfrm>
        </p:spPr>
        <p:txBody>
          <a:bodyPr>
            <a:noAutofit/>
          </a:bodyPr>
          <a:lstStyle/>
          <a:p>
            <a:pPr marL="457200" indent="-457200">
              <a:buClr>
                <a:srgbClr val="C00000"/>
              </a:buClr>
              <a:buFont typeface="+mj-lt"/>
              <a:buAutoNum type="arabicPeriod" startAt="7"/>
            </a:pPr>
            <a:r>
              <a:rPr lang="el-GR" sz="1900" dirty="0" smtClean="0">
                <a:solidFill>
                  <a:srgbClr val="C00000"/>
                </a:solidFill>
              </a:rPr>
              <a:t>Υπηρεσίες κατάρτισης για την ενίσχυση της ικανότητας και της ανταγωνιστικότητας των ΜΜΕ (Interreg Ελλάδα – Ιταλία)</a:t>
            </a:r>
            <a:endParaRPr lang="en-US" sz="1900" dirty="0" smtClean="0">
              <a:solidFill>
                <a:srgbClr val="C00000"/>
              </a:solidFill>
            </a:endParaRPr>
          </a:p>
          <a:p>
            <a:pPr marL="457200" indent="-457200">
              <a:buClr>
                <a:srgbClr val="C00000"/>
              </a:buClr>
              <a:buFont typeface="+mj-lt"/>
              <a:buAutoNum type="arabicPeriod" startAt="7"/>
            </a:pPr>
            <a:r>
              <a:rPr lang="el-GR" sz="1900" dirty="0" smtClean="0">
                <a:solidFill>
                  <a:srgbClr val="0070C0"/>
                </a:solidFill>
              </a:rPr>
              <a:t>Εργαλεία επαυξημένης πραγματικότητας για την ενίσχυση της καινοτομίας στις τέχνες θεάματος, αθλητισμού και υγείας (Interreg Ελλάδα – Ιταλία)</a:t>
            </a:r>
          </a:p>
          <a:p>
            <a:pPr marL="457200" indent="-457200">
              <a:buClr>
                <a:srgbClr val="C00000"/>
              </a:buClr>
              <a:buFont typeface="+mj-lt"/>
              <a:buAutoNum type="arabicPeriod" startAt="7"/>
            </a:pPr>
            <a:r>
              <a:rPr lang="el-GR" sz="1900" dirty="0" smtClean="0">
                <a:solidFill>
                  <a:srgbClr val="C00000"/>
                </a:solidFill>
              </a:rPr>
              <a:t>Αρχιπέλαγος της Μεσογείου για την πολιτιστική κληρονομιά (Interreg Ελλάδα – Ιταλία)</a:t>
            </a:r>
          </a:p>
          <a:p>
            <a:pPr marL="457200" indent="-457200">
              <a:buClr>
                <a:srgbClr val="C00000"/>
              </a:buClr>
              <a:buFont typeface="+mj-lt"/>
              <a:buAutoNum type="arabicPeriod" startAt="7"/>
            </a:pPr>
            <a:r>
              <a:rPr lang="el-GR" sz="1900" dirty="0" smtClean="0">
                <a:solidFill>
                  <a:srgbClr val="0070C0"/>
                </a:solidFill>
              </a:rPr>
              <a:t>Εφαρμογές ΤΠΕ για παρακολούθηση και έλεγχο της οικιακής κομποστοποίησης (Interreg Ελλάδα – Ιταλία)</a:t>
            </a:r>
          </a:p>
          <a:p>
            <a:pPr marL="457200" indent="-457200">
              <a:buClr>
                <a:srgbClr val="C00000"/>
              </a:buClr>
              <a:buFont typeface="+mj-lt"/>
              <a:buAutoNum type="arabicPeriod" startAt="7"/>
            </a:pPr>
            <a:r>
              <a:rPr lang="el-GR" sz="1900" dirty="0" smtClean="0">
                <a:solidFill>
                  <a:srgbClr val="C00000"/>
                </a:solidFill>
              </a:rPr>
              <a:t>Καινοτόμα μέτρα αποδοτικότητας δημόσιου φωτισμού για τον σχεδιασμό και διαχείριση ΑΠΕ (Interreg Ελλάδα – Ιταλία)</a:t>
            </a:r>
          </a:p>
          <a:p>
            <a:pPr marL="457200" indent="-457200">
              <a:buClr>
                <a:srgbClr val="C00000"/>
              </a:buClr>
              <a:buFont typeface="+mj-lt"/>
              <a:buAutoNum type="arabicPeriod" startAt="7"/>
            </a:pPr>
            <a:r>
              <a:rPr lang="el-GR" sz="1900" dirty="0" smtClean="0">
                <a:solidFill>
                  <a:srgbClr val="0070C0"/>
                </a:solidFill>
              </a:rPr>
              <a:t>Παρακολούθηση υψηλής ανάλυσης μέσω δορυφόρων της ποιότητας του αέρα και των υδάτων (Interreg Ελλάδα – Ιταλία)</a:t>
            </a:r>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l-GR" sz="2200" b="1" dirty="0" smtClean="0"/>
                <a:t>Υποβολές Προτάσεων σε Διακρατικές Προσκλήσεις</a:t>
              </a:r>
              <a:endParaRPr lang="el-GR" sz="2200" b="1" kern="1200" dirty="0"/>
            </a:p>
          </p:txBody>
        </p:sp>
      </p:grpSp>
      <p:grpSp>
        <p:nvGrpSpPr>
          <p:cNvPr id="4" name="6 - Ομάδα"/>
          <p:cNvGrpSpPr/>
          <p:nvPr/>
        </p:nvGrpSpPr>
        <p:grpSpPr>
          <a:xfrm>
            <a:off x="395536" y="5949280"/>
            <a:ext cx="8352928" cy="527670"/>
            <a:chOff x="0" y="9916"/>
            <a:chExt cx="8352928" cy="527670"/>
          </a:xfrm>
        </p:grpSpPr>
        <p:sp>
          <p:nvSpPr>
            <p:cNvPr id="8" name="7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l-GR" sz="2200" b="1" dirty="0" smtClean="0"/>
                <a:t>Δεν εγκρίθηκαν</a:t>
              </a:r>
              <a:endParaRPr lang="el-GR" sz="2200" b="1" kern="1200"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1041248"/>
            <a:ext cx="8183880" cy="4908032"/>
          </a:xfrm>
        </p:spPr>
        <p:txBody>
          <a:bodyPr>
            <a:noAutofit/>
          </a:bodyPr>
          <a:lstStyle/>
          <a:p>
            <a:pPr marL="457200" indent="-457200">
              <a:buClr>
                <a:srgbClr val="C00000"/>
              </a:buClr>
              <a:buFont typeface="+mj-lt"/>
              <a:buAutoNum type="arabicPeriod" startAt="13"/>
            </a:pPr>
            <a:r>
              <a:rPr lang="el-GR" sz="1900" dirty="0" smtClean="0">
                <a:solidFill>
                  <a:srgbClr val="C00000"/>
                </a:solidFill>
              </a:rPr>
              <a:t>Υπηρεσίες κινητικότητας με ΤΠΕ για την εξασφάλιση της βιωσιμότητας του περιβάλλοντος (Interreg Ελλάδα – Ιταλία)</a:t>
            </a:r>
          </a:p>
          <a:p>
            <a:pPr marL="457200" indent="-457200">
              <a:buClr>
                <a:srgbClr val="C00000"/>
              </a:buClr>
              <a:buFont typeface="+mj-lt"/>
              <a:buAutoNum type="arabicPeriod" startAt="13"/>
            </a:pPr>
            <a:r>
              <a:rPr lang="el-GR" sz="1900" dirty="0" smtClean="0">
                <a:solidFill>
                  <a:srgbClr val="0070C0"/>
                </a:solidFill>
              </a:rPr>
              <a:t>Αύξηση της αξιοποίησης και κλιμάκωσης καινοτόμων λύσεων για την επίτευξη βιώσιμης κινητικότητας στις αστικές περιοχές (</a:t>
            </a:r>
            <a:r>
              <a:rPr lang="en-US" sz="1900" dirty="0" smtClean="0">
                <a:solidFill>
                  <a:srgbClr val="0070C0"/>
                </a:solidFill>
              </a:rPr>
              <a:t>Horizon 2020)</a:t>
            </a:r>
          </a:p>
          <a:p>
            <a:pPr marL="457200" indent="-457200">
              <a:buClr>
                <a:srgbClr val="C00000"/>
              </a:buClr>
              <a:buFont typeface="+mj-lt"/>
              <a:buAutoNum type="arabicPeriod" startAt="13"/>
            </a:pPr>
            <a:r>
              <a:rPr lang="el-GR" sz="1900" dirty="0" smtClean="0">
                <a:solidFill>
                  <a:srgbClr val="C00000"/>
                </a:solidFill>
              </a:rPr>
              <a:t>Προώθηση της ολοκληρωμένης υπηρεσίας ηλεκτροκίνησης (</a:t>
            </a:r>
            <a:r>
              <a:rPr lang="en-US" sz="1900" dirty="0" smtClean="0">
                <a:solidFill>
                  <a:srgbClr val="C00000"/>
                </a:solidFill>
              </a:rPr>
              <a:t>Horizon 2020)</a:t>
            </a:r>
            <a:endParaRPr lang="el-GR" sz="1900" dirty="0" smtClean="0">
              <a:solidFill>
                <a:srgbClr val="C00000"/>
              </a:solidFill>
            </a:endParaRPr>
          </a:p>
          <a:p>
            <a:pPr marL="457200" indent="-457200">
              <a:buClr>
                <a:srgbClr val="C00000"/>
              </a:buClr>
              <a:buFont typeface="+mj-lt"/>
              <a:buAutoNum type="arabicPeriod" startAt="13"/>
            </a:pPr>
            <a:r>
              <a:rPr lang="el-GR" sz="1900" dirty="0" smtClean="0">
                <a:solidFill>
                  <a:srgbClr val="0070C0"/>
                </a:solidFill>
              </a:rPr>
              <a:t>Καινοτόμες λύσεις βασισμένες σε φυσικές παραμέτρους για την αστική αναζωογόνηση του περιβάλλοντος που συνεισφέρουν σε κοινωνικοοικονομικές αποδόσεις (</a:t>
            </a:r>
            <a:r>
              <a:rPr lang="en-US" sz="1900" dirty="0" smtClean="0">
                <a:solidFill>
                  <a:srgbClr val="0070C0"/>
                </a:solidFill>
              </a:rPr>
              <a:t>Horizon 2020)</a:t>
            </a:r>
          </a:p>
          <a:p>
            <a:pPr marL="457200" indent="-457200">
              <a:buClr>
                <a:srgbClr val="C00000"/>
              </a:buClr>
              <a:buFont typeface="+mj-lt"/>
              <a:buAutoNum type="arabicPeriod" startAt="13"/>
            </a:pPr>
            <a:r>
              <a:rPr lang="el-GR" sz="1900" dirty="0" smtClean="0">
                <a:solidFill>
                  <a:srgbClr val="C00000"/>
                </a:solidFill>
              </a:rPr>
              <a:t>Φιλικές προς το περιβάλλον έξυπνες πόλεις με αποτελεσματική χρήση πόρων (</a:t>
            </a:r>
            <a:r>
              <a:rPr lang="en-US" sz="1900" dirty="0" smtClean="0">
                <a:solidFill>
                  <a:srgbClr val="C00000"/>
                </a:solidFill>
              </a:rPr>
              <a:t>Interreg Europe</a:t>
            </a:r>
            <a:r>
              <a:rPr lang="el-GR" sz="1900" dirty="0" smtClean="0">
                <a:solidFill>
                  <a:srgbClr val="C00000"/>
                </a:solidFill>
              </a:rPr>
              <a:t>)</a:t>
            </a:r>
            <a:endParaRPr lang="en-US" sz="1900" dirty="0" smtClean="0">
              <a:solidFill>
                <a:srgbClr val="C00000"/>
              </a:solidFill>
            </a:endParaRPr>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l-GR" sz="2200" b="1" dirty="0" smtClean="0"/>
                <a:t>Υποβολές Προτάσεων σε Διακρατικές Προσκλήσεις</a:t>
              </a:r>
              <a:endParaRPr lang="el-GR" sz="2200" b="1" kern="1200" dirty="0"/>
            </a:p>
          </p:txBody>
        </p:sp>
      </p:grpSp>
      <p:grpSp>
        <p:nvGrpSpPr>
          <p:cNvPr id="4" name="6 - Ομάδα"/>
          <p:cNvGrpSpPr/>
          <p:nvPr/>
        </p:nvGrpSpPr>
        <p:grpSpPr>
          <a:xfrm>
            <a:off x="395536" y="5949280"/>
            <a:ext cx="8352928" cy="527670"/>
            <a:chOff x="0" y="9916"/>
            <a:chExt cx="8352928" cy="527670"/>
          </a:xfrm>
        </p:grpSpPr>
        <p:sp>
          <p:nvSpPr>
            <p:cNvPr id="8" name="7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l-GR" sz="2200" b="1" dirty="0" smtClean="0"/>
                <a:t>Δεν εγκρίθηκαν</a:t>
              </a:r>
              <a:endParaRPr lang="el-GR" sz="2200" b="1" kern="120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1041248"/>
            <a:ext cx="8183880" cy="4908032"/>
          </a:xfrm>
        </p:spPr>
        <p:txBody>
          <a:bodyPr>
            <a:noAutofit/>
          </a:bodyPr>
          <a:lstStyle/>
          <a:p>
            <a:pPr marL="457200" indent="-457200">
              <a:buClr>
                <a:srgbClr val="C00000"/>
              </a:buClr>
              <a:buFont typeface="+mj-lt"/>
              <a:buAutoNum type="arabicPeriod" startAt="18"/>
            </a:pPr>
            <a:r>
              <a:rPr lang="el-GR" sz="1900" dirty="0" smtClean="0">
                <a:solidFill>
                  <a:srgbClr val="C00000"/>
                </a:solidFill>
              </a:rPr>
              <a:t>Εικονικό </a:t>
            </a:r>
            <a:r>
              <a:rPr lang="el-GR" sz="1900" dirty="0" smtClean="0">
                <a:solidFill>
                  <a:srgbClr val="C00000"/>
                </a:solidFill>
              </a:rPr>
              <a:t>μουσείο για την ενίσχυση της Πολιτιστικής Κληρονομιάς </a:t>
            </a:r>
            <a:r>
              <a:rPr lang="el-GR" sz="1900" dirty="0" smtClean="0">
                <a:solidFill>
                  <a:srgbClr val="C00000"/>
                </a:solidFill>
              </a:rPr>
              <a:t>Αδριατικής Ιονίου (</a:t>
            </a:r>
            <a:r>
              <a:rPr lang="en-US" sz="1900" dirty="0" smtClean="0">
                <a:solidFill>
                  <a:srgbClr val="C00000"/>
                </a:solidFill>
              </a:rPr>
              <a:t>Interreg </a:t>
            </a:r>
            <a:r>
              <a:rPr lang="en-US" sz="1900" dirty="0" err="1" smtClean="0">
                <a:solidFill>
                  <a:srgbClr val="C00000"/>
                </a:solidFill>
              </a:rPr>
              <a:t>Adrion</a:t>
            </a:r>
            <a:r>
              <a:rPr lang="en-US" sz="1900" dirty="0" smtClean="0">
                <a:solidFill>
                  <a:srgbClr val="C00000"/>
                </a:solidFill>
              </a:rPr>
              <a:t>)</a:t>
            </a:r>
            <a:endParaRPr lang="el-GR" sz="1900" dirty="0" smtClean="0">
              <a:solidFill>
                <a:srgbClr val="C00000"/>
              </a:solidFill>
            </a:endParaRPr>
          </a:p>
          <a:p>
            <a:pPr marL="457200" indent="-457200">
              <a:buClr>
                <a:srgbClr val="C00000"/>
              </a:buClr>
              <a:buFont typeface="+mj-lt"/>
              <a:buAutoNum type="arabicPeriod" startAt="18"/>
            </a:pPr>
            <a:r>
              <a:rPr lang="el-GR" sz="1900" dirty="0" smtClean="0">
                <a:solidFill>
                  <a:srgbClr val="0070C0"/>
                </a:solidFill>
              </a:rPr>
              <a:t>Βιώσιμη ανάπτυξη του τουρισμού μέσω της διατήρησης και αξιοποίησης της κοινής παράδοσης </a:t>
            </a:r>
            <a:r>
              <a:rPr lang="el-GR" sz="1900" dirty="0" smtClean="0">
                <a:solidFill>
                  <a:srgbClr val="0070C0"/>
                </a:solidFill>
              </a:rPr>
              <a:t>καρναβαλιών της </a:t>
            </a:r>
            <a:r>
              <a:rPr lang="el-GR" sz="1900" dirty="0" smtClean="0">
                <a:solidFill>
                  <a:srgbClr val="0070C0"/>
                </a:solidFill>
              </a:rPr>
              <a:t>Αδριατικής </a:t>
            </a:r>
            <a:r>
              <a:rPr lang="el-GR" sz="1900" dirty="0" smtClean="0">
                <a:solidFill>
                  <a:srgbClr val="0070C0"/>
                </a:solidFill>
              </a:rPr>
              <a:t>Ιονίου </a:t>
            </a:r>
            <a:r>
              <a:rPr lang="en-GB" sz="1900" dirty="0" smtClean="0">
                <a:solidFill>
                  <a:srgbClr val="0070C0"/>
                </a:solidFill>
              </a:rPr>
              <a:t>(Interreg </a:t>
            </a:r>
            <a:r>
              <a:rPr lang="en-GB" sz="1900" dirty="0" err="1" smtClean="0">
                <a:solidFill>
                  <a:srgbClr val="0070C0"/>
                </a:solidFill>
              </a:rPr>
              <a:t>Adrion</a:t>
            </a:r>
            <a:r>
              <a:rPr lang="en-GB" sz="1900" dirty="0" smtClean="0">
                <a:solidFill>
                  <a:srgbClr val="0070C0"/>
                </a:solidFill>
              </a:rPr>
              <a:t>)</a:t>
            </a:r>
            <a:endParaRPr lang="en-US" sz="1900" dirty="0" smtClean="0">
              <a:solidFill>
                <a:srgbClr val="0070C0"/>
              </a:solidFill>
            </a:endParaRPr>
          </a:p>
          <a:p>
            <a:pPr marL="457200" indent="-457200">
              <a:buClr>
                <a:srgbClr val="C00000"/>
              </a:buClr>
              <a:buFont typeface="+mj-lt"/>
              <a:buAutoNum type="arabicPeriod" startAt="18"/>
            </a:pPr>
            <a:r>
              <a:rPr lang="el-GR" sz="1900" dirty="0" smtClean="0">
                <a:solidFill>
                  <a:srgbClr val="C00000"/>
                </a:solidFill>
              </a:rPr>
              <a:t>Διαδρομές για την ενίσχυση της εμπειρίας και τη βελτίωση της διαχείρισης της πολιτιστικής κληρονομιάς μέσω καινοτόμων συνεργατικών </a:t>
            </a:r>
            <a:r>
              <a:rPr lang="el-GR" sz="1900" dirty="0" smtClean="0">
                <a:solidFill>
                  <a:srgbClr val="C00000"/>
                </a:solidFill>
              </a:rPr>
              <a:t>πρακτικών </a:t>
            </a:r>
            <a:r>
              <a:rPr lang="en-GB" sz="1900" dirty="0" smtClean="0">
                <a:solidFill>
                  <a:srgbClr val="C00000"/>
                </a:solidFill>
              </a:rPr>
              <a:t>(Interreg </a:t>
            </a:r>
            <a:r>
              <a:rPr lang="en-GB" sz="1900" dirty="0" err="1" smtClean="0">
                <a:solidFill>
                  <a:srgbClr val="C00000"/>
                </a:solidFill>
              </a:rPr>
              <a:t>Adrion</a:t>
            </a:r>
            <a:r>
              <a:rPr lang="en-GB" sz="1900" dirty="0" smtClean="0">
                <a:solidFill>
                  <a:srgbClr val="C00000"/>
                </a:solidFill>
              </a:rPr>
              <a:t>)</a:t>
            </a:r>
            <a:endParaRPr lang="en-US" sz="1900" dirty="0" smtClean="0">
              <a:solidFill>
                <a:srgbClr val="C00000"/>
              </a:solidFill>
            </a:endParaRPr>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l-GR" sz="2200" b="1" dirty="0" smtClean="0"/>
                <a:t>Υποβολές Προτάσεων σε Διακρατικές Προσκλήσεις</a:t>
              </a:r>
              <a:endParaRPr lang="el-GR" sz="2200" b="1" kern="1200" dirty="0"/>
            </a:p>
          </p:txBody>
        </p:sp>
      </p:grpSp>
      <p:grpSp>
        <p:nvGrpSpPr>
          <p:cNvPr id="4" name="6 - Ομάδα"/>
          <p:cNvGrpSpPr/>
          <p:nvPr/>
        </p:nvGrpSpPr>
        <p:grpSpPr>
          <a:xfrm>
            <a:off x="395536" y="5949280"/>
            <a:ext cx="8352928" cy="527670"/>
            <a:chOff x="0" y="9916"/>
            <a:chExt cx="8352928" cy="527670"/>
          </a:xfrm>
        </p:grpSpPr>
        <p:sp>
          <p:nvSpPr>
            <p:cNvPr id="8" name="7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l-GR" sz="2200" b="1" dirty="0" smtClean="0"/>
                <a:t>Υπό Αξιολόγηση</a:t>
              </a:r>
              <a:endParaRPr lang="el-GR" sz="2200" b="1" kern="1200"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l-GR" sz="2200" b="1" dirty="0" smtClean="0"/>
                <a:t>Τρέχουσες Δράσεις - Έργα</a:t>
              </a:r>
              <a:endParaRPr lang="el-GR" sz="2200" b="1" kern="1200" dirty="0"/>
            </a:p>
          </p:txBody>
        </p:sp>
      </p:grpSp>
      <p:pic>
        <p:nvPicPr>
          <p:cNvPr id="7" name="6 - Εικόνα" descr="outgoing-projects.jpg"/>
          <p:cNvPicPr>
            <a:picLocks noChangeAspect="1"/>
          </p:cNvPicPr>
          <p:nvPr/>
        </p:nvPicPr>
        <p:blipFill>
          <a:blip r:embed="rId2" cstate="print"/>
          <a:stretch>
            <a:fillRect/>
          </a:stretch>
        </p:blipFill>
        <p:spPr>
          <a:xfrm>
            <a:off x="611560" y="1463258"/>
            <a:ext cx="7845552" cy="275783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0" indent="0" algn="ctr">
              <a:buClr>
                <a:srgbClr val="C00000"/>
              </a:buClr>
              <a:buNone/>
            </a:pPr>
            <a:r>
              <a:rPr lang="el-GR" sz="1800" b="1" dirty="0" smtClean="0"/>
              <a:t>Υποέργο 2 Πράξης Π4 της Στρατηγικής Βιώσιμης Αστικής Ανάπτυξης (ΒΑΑ) του Δήμου Πατρέων</a:t>
            </a:r>
          </a:p>
          <a:p>
            <a:pPr marL="0" indent="0" algn="ctr">
              <a:buClr>
                <a:srgbClr val="C00000"/>
              </a:buClr>
              <a:buNone/>
            </a:pPr>
            <a:endParaRPr lang="el-GR" sz="1800" b="1" dirty="0" smtClean="0"/>
          </a:p>
          <a:p>
            <a:pPr marL="457200" indent="0">
              <a:buClr>
                <a:srgbClr val="C00000"/>
              </a:buClr>
              <a:buNone/>
            </a:pPr>
            <a:r>
              <a:rPr lang="el-GR" sz="1800" dirty="0" smtClean="0"/>
              <a:t>Περιλαμβάνει:</a:t>
            </a:r>
          </a:p>
          <a:p>
            <a:pPr marL="457200" indent="0">
              <a:buClr>
                <a:srgbClr val="C00000"/>
              </a:buClr>
              <a:buNone/>
            </a:pPr>
            <a:endParaRPr lang="el-GR" sz="1800" dirty="0" smtClean="0"/>
          </a:p>
          <a:p>
            <a:pPr marL="457200" indent="-457200">
              <a:buClr>
                <a:srgbClr val="C00000"/>
              </a:buClr>
            </a:pPr>
            <a:r>
              <a:rPr lang="el-GR" sz="1800" dirty="0" smtClean="0">
                <a:solidFill>
                  <a:srgbClr val="0070C0"/>
                </a:solidFill>
              </a:rPr>
              <a:t>Υπηρεσία Ψηφιοποίησης, </a:t>
            </a:r>
            <a:r>
              <a:rPr lang="el-GR" sz="1800" dirty="0" err="1" smtClean="0">
                <a:solidFill>
                  <a:srgbClr val="0070C0"/>
                </a:solidFill>
              </a:rPr>
              <a:t>Καταλογογράφησης</a:t>
            </a:r>
            <a:r>
              <a:rPr lang="el-GR" sz="1800" dirty="0" smtClean="0">
                <a:solidFill>
                  <a:srgbClr val="0070C0"/>
                </a:solidFill>
              </a:rPr>
              <a:t>, Τεκμηρίωσης (πρακτικά ΔΣ, πίνακες ζωγραφικής, φωτογραφίες, ιστορικό αρχείο, βιβλία) </a:t>
            </a:r>
          </a:p>
          <a:p>
            <a:pPr marL="457200" indent="-457200">
              <a:buClr>
                <a:srgbClr val="C00000"/>
              </a:buClr>
            </a:pPr>
            <a:r>
              <a:rPr lang="el-GR" sz="1800" dirty="0" smtClean="0">
                <a:solidFill>
                  <a:srgbClr val="C00000"/>
                </a:solidFill>
              </a:rPr>
              <a:t>Προμήθεια και Εγκατάσταση Εξοπλισμού και Λογισμικού</a:t>
            </a:r>
          </a:p>
          <a:p>
            <a:pPr marL="457200" indent="-457200">
              <a:buClr>
                <a:srgbClr val="C00000"/>
              </a:buClr>
            </a:pPr>
            <a:r>
              <a:rPr lang="el-GR" sz="1800" dirty="0" smtClean="0">
                <a:solidFill>
                  <a:srgbClr val="0070C0"/>
                </a:solidFill>
              </a:rPr>
              <a:t>Υπηρεσίες Μεταφοράς Τεχνογνωσίας, Εκπαίδευσης</a:t>
            </a:r>
          </a:p>
          <a:p>
            <a:pPr marL="457200" indent="-457200">
              <a:buClr>
                <a:srgbClr val="C00000"/>
              </a:buClr>
            </a:pPr>
            <a:r>
              <a:rPr lang="el-GR" sz="1800" dirty="0" smtClean="0">
                <a:solidFill>
                  <a:srgbClr val="C00000"/>
                </a:solidFill>
              </a:rPr>
              <a:t>Δαπάνες Προώθησης Διάχυσης Αποτελεσμάτων</a:t>
            </a:r>
          </a:p>
          <a:p>
            <a:pPr marL="457200" indent="-457200">
              <a:buClr>
                <a:srgbClr val="C00000"/>
              </a:buClr>
            </a:pPr>
            <a:endParaRPr lang="el-GR" sz="1800" dirty="0" smtClean="0"/>
          </a:p>
          <a:p>
            <a:pPr marL="457200" indent="0">
              <a:buClr>
                <a:srgbClr val="C00000"/>
              </a:buClr>
              <a:buNone/>
            </a:pPr>
            <a:r>
              <a:rPr lang="el-GR" sz="1800" dirty="0" smtClean="0"/>
              <a:t>Τα </a:t>
            </a:r>
            <a:r>
              <a:rPr lang="el-GR" sz="1800" dirty="0" err="1" smtClean="0"/>
              <a:t>μεταδεδομένα</a:t>
            </a:r>
            <a:r>
              <a:rPr lang="el-GR" sz="1800" dirty="0" smtClean="0"/>
              <a:t> και το ψηφιακό περιεχόμενο θα εγγραφούν στην υποδομή που διατηρείται στο Εθνικό Κέντρο Τεκμηρίωσης (ΕΚΤ)</a:t>
            </a:r>
          </a:p>
          <a:p>
            <a:pPr marL="457200" indent="-457200">
              <a:buClr>
                <a:srgbClr val="C00000"/>
              </a:buClr>
            </a:pPr>
            <a:endParaRPr lang="el-GR" sz="1800" dirty="0" smtClean="0"/>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000" b="1" dirty="0" smtClean="0"/>
                <a:t>Ψηφιοποίηση Συλλογών Δημοτικής Βιβλιοθήκης Πατρών</a:t>
              </a:r>
              <a:endParaRPr lang="el-GR" sz="2000" b="1" kern="1200" dirty="0"/>
            </a:p>
          </p:txBody>
        </p:sp>
      </p:grpSp>
      <p:grpSp>
        <p:nvGrpSpPr>
          <p:cNvPr id="10" name="6 - Ομάδα"/>
          <p:cNvGrpSpPr/>
          <p:nvPr/>
        </p:nvGrpSpPr>
        <p:grpSpPr>
          <a:xfrm>
            <a:off x="395536" y="5949280"/>
            <a:ext cx="8352928" cy="527670"/>
            <a:chOff x="0" y="9916"/>
            <a:chExt cx="8352928" cy="527670"/>
          </a:xfrm>
        </p:grpSpPr>
        <p:sp>
          <p:nvSpPr>
            <p:cNvPr id="11" name="10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Προϋπολογισμός Δήμου Πατρέων: 200.000 €</a:t>
              </a:r>
              <a:endParaRPr lang="el-GR" sz="2200" b="1" kern="1200"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457200" indent="0">
              <a:buClr>
                <a:srgbClr val="C00000"/>
              </a:buClr>
              <a:buNone/>
            </a:pPr>
            <a:r>
              <a:rPr lang="el-GR" sz="1800" dirty="0" smtClean="0"/>
              <a:t>Η πρωτοβουλία </a:t>
            </a:r>
            <a:r>
              <a:rPr lang="el-GR" sz="1800" b="1" dirty="0" smtClean="0">
                <a:solidFill>
                  <a:srgbClr val="C00000"/>
                </a:solidFill>
              </a:rPr>
              <a:t>«Πρόκληση Ψηφιακών Πόλεων»</a:t>
            </a:r>
            <a:r>
              <a:rPr lang="el-GR" sz="1800" dirty="0" smtClean="0"/>
              <a:t> είναι ένα πρόγραμμα υποστήριξης </a:t>
            </a:r>
            <a:r>
              <a:rPr lang="en-US" sz="1800" dirty="0" smtClean="0"/>
              <a:t>41 </a:t>
            </a:r>
            <a:r>
              <a:rPr lang="el-GR" sz="1800" dirty="0" smtClean="0"/>
              <a:t>ευρωπαϊκών πόλεων για τον </a:t>
            </a:r>
            <a:r>
              <a:rPr lang="el-GR" sz="1800" b="1" dirty="0" smtClean="0">
                <a:solidFill>
                  <a:srgbClr val="C00000"/>
                </a:solidFill>
              </a:rPr>
              <a:t>ψηφιακό τους μετασχηματισμό</a:t>
            </a:r>
            <a:r>
              <a:rPr lang="el-GR" sz="1800" dirty="0" smtClean="0"/>
              <a:t>, οι οποίες θα κληθούν να αναπτύξουν και να εφαρμόσουν ψηφιακές πολιτικές που θα βοηθήσουν στον εκσυγχρονισμό και την ανάπτυξη της τοπικής οικονομίας</a:t>
            </a:r>
          </a:p>
          <a:p>
            <a:pPr marL="457200" indent="-457200">
              <a:buClr>
                <a:srgbClr val="C00000"/>
              </a:buClr>
            </a:pPr>
            <a:endParaRPr lang="el-GR" sz="1800" dirty="0" smtClean="0"/>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000" b="1" dirty="0" smtClean="0"/>
                <a:t>Digital Cities Challenge (COSME – EU)</a:t>
              </a:r>
              <a:endParaRPr lang="el-GR" sz="2000" b="1" kern="1200" dirty="0"/>
            </a:p>
          </p:txBody>
        </p:sp>
      </p:grpSp>
      <p:grpSp>
        <p:nvGrpSpPr>
          <p:cNvPr id="4" name="6 - Ομάδα"/>
          <p:cNvGrpSpPr/>
          <p:nvPr/>
        </p:nvGrpSpPr>
        <p:grpSpPr>
          <a:xfrm>
            <a:off x="395536" y="5949280"/>
            <a:ext cx="8352928" cy="527670"/>
            <a:chOff x="0" y="9916"/>
            <a:chExt cx="8352928" cy="527670"/>
          </a:xfrm>
        </p:grpSpPr>
        <p:sp>
          <p:nvSpPr>
            <p:cNvPr id="11" name="10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Προϋπολογισμός Δήμου Πατρέων: </a:t>
              </a:r>
              <a:r>
                <a:rPr lang="en-US" sz="2200" b="1" dirty="0" smtClean="0"/>
                <a:t>-</a:t>
              </a:r>
              <a:r>
                <a:rPr lang="el-GR" sz="2200" b="1" dirty="0" smtClean="0"/>
                <a:t> €</a:t>
              </a:r>
              <a:endParaRPr lang="el-GR" sz="2200" b="1" kern="1200" dirty="0"/>
            </a:p>
          </p:txBody>
        </p:sp>
      </p:grpSp>
      <p:pic>
        <p:nvPicPr>
          <p:cNvPr id="9" name="8 - Εικόνα" descr="FireShot Capture 40 - Home I The European Commission_ - https___www.digitallytransformyourregion.eu_.png"/>
          <p:cNvPicPr>
            <a:picLocks noChangeAspect="1"/>
          </p:cNvPicPr>
          <p:nvPr/>
        </p:nvPicPr>
        <p:blipFill>
          <a:blip r:embed="rId2" cstate="print"/>
          <a:stretch>
            <a:fillRect/>
          </a:stretch>
        </p:blipFill>
        <p:spPr>
          <a:xfrm>
            <a:off x="4788024" y="2492896"/>
            <a:ext cx="3900488" cy="3305175"/>
          </a:xfrm>
          <a:prstGeom prst="rect">
            <a:avLst/>
          </a:prstGeom>
        </p:spPr>
      </p:pic>
      <p:pic>
        <p:nvPicPr>
          <p:cNvPr id="10" name="Picture 2"/>
          <p:cNvPicPr>
            <a:picLocks noChangeAspect="1" noChangeArrowheads="1"/>
          </p:cNvPicPr>
          <p:nvPr/>
        </p:nvPicPr>
        <p:blipFill>
          <a:blip r:embed="rId3" cstate="print"/>
          <a:srcRect/>
          <a:stretch>
            <a:fillRect/>
          </a:stretch>
        </p:blipFill>
        <p:spPr bwMode="auto">
          <a:xfrm>
            <a:off x="395536" y="2780929"/>
            <a:ext cx="4340543" cy="24469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περιεχομένου"/>
          <p:cNvSpPr>
            <a:spLocks noGrp="1"/>
          </p:cNvSpPr>
          <p:nvPr>
            <p:ph sz="half" idx="1"/>
          </p:nvPr>
        </p:nvSpPr>
        <p:spPr>
          <a:xfrm>
            <a:off x="514352" y="1052736"/>
            <a:ext cx="4489696" cy="4824536"/>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fontScale="77500" lnSpcReduction="20000"/>
          </a:bodyPr>
          <a:lstStyle/>
          <a:p>
            <a:r>
              <a:rPr lang="el-GR" dirty="0" smtClean="0"/>
              <a:t>Μελετά</a:t>
            </a:r>
          </a:p>
          <a:p>
            <a:r>
              <a:rPr lang="el-GR" dirty="0" smtClean="0"/>
              <a:t>Σχεδιάζει</a:t>
            </a:r>
          </a:p>
          <a:p>
            <a:r>
              <a:rPr lang="el-GR" dirty="0" smtClean="0"/>
              <a:t>Εισηγείται</a:t>
            </a:r>
          </a:p>
          <a:p>
            <a:r>
              <a:rPr lang="el-GR" dirty="0" smtClean="0"/>
              <a:t>Συνεργάζεται</a:t>
            </a:r>
          </a:p>
          <a:p>
            <a:r>
              <a:rPr lang="el-GR" dirty="0" smtClean="0"/>
              <a:t>Υποστηρίζει</a:t>
            </a:r>
          </a:p>
          <a:p>
            <a:r>
              <a:rPr lang="el-GR" dirty="0" smtClean="0"/>
              <a:t>. . . . . .</a:t>
            </a:r>
          </a:p>
          <a:p>
            <a:r>
              <a:rPr lang="el-GR" i="1" dirty="0" smtClean="0"/>
              <a:t>Διερευνά και ενημερώνει τα όργανα και τις υπηρεσίες του Δήμου για τις πιθανές πηγές χρηματοδότησης των αναπτυξιακών προγραμμάτων του Δήμου (συγχρηματοδοτούμενα, εθνικά, κλπ.)</a:t>
            </a:r>
          </a:p>
          <a:p>
            <a:r>
              <a:rPr lang="el-GR" dirty="0" smtClean="0">
                <a:solidFill>
                  <a:srgbClr val="C00000"/>
                </a:solidFill>
              </a:rPr>
              <a:t>Ενημερώνεται</a:t>
            </a:r>
          </a:p>
          <a:p>
            <a:r>
              <a:rPr lang="el-GR" dirty="0" smtClean="0">
                <a:solidFill>
                  <a:srgbClr val="C00000"/>
                </a:solidFill>
              </a:rPr>
              <a:t>Ωριμάζει</a:t>
            </a:r>
          </a:p>
          <a:p>
            <a:r>
              <a:rPr lang="el-GR" dirty="0" smtClean="0">
                <a:solidFill>
                  <a:srgbClr val="C00000"/>
                </a:solidFill>
              </a:rPr>
              <a:t>Υλοποιεί</a:t>
            </a:r>
            <a:endParaRPr lang="el-GR" dirty="0">
              <a:solidFill>
                <a:srgbClr val="C00000"/>
              </a:solidFill>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004048" y="1052736"/>
            <a:ext cx="3595363" cy="4770983"/>
          </a:xfrm>
          <a:prstGeom prst="rect">
            <a:avLst/>
          </a:prstGeom>
          <a:noFill/>
          <a:ln w="9525">
            <a:noFill/>
            <a:miter lim="800000"/>
            <a:headEnd/>
            <a:tailEnd/>
          </a:ln>
        </p:spPr>
      </p:pic>
      <p:graphicFrame>
        <p:nvGraphicFramePr>
          <p:cNvPr id="13" name="12 - Διάγραμμα"/>
          <p:cNvGraphicFramePr/>
          <p:nvPr/>
        </p:nvGraphicFramePr>
        <p:xfrm>
          <a:off x="395536" y="433224"/>
          <a:ext cx="8352928" cy="547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0" indent="0" algn="ctr">
              <a:buClr>
                <a:srgbClr val="C00000"/>
              </a:buClr>
              <a:buNone/>
            </a:pPr>
            <a:r>
              <a:rPr lang="el-GR" sz="1800" b="1" dirty="0" smtClean="0"/>
              <a:t>Δημιουργικοί κόμβοι για την βιώσιμη ανάπτυξη μέσω της αξιοποίησης των περιουσιακών στοιχείων της πολιτιστικής </a:t>
            </a:r>
            <a:r>
              <a:rPr lang="el-GR" sz="1800" b="1" dirty="0" smtClean="0"/>
              <a:t>κληρονομιάς</a:t>
            </a:r>
            <a:r>
              <a:rPr lang="en-US" sz="1800" b="1" dirty="0" smtClean="0"/>
              <a:t> </a:t>
            </a:r>
            <a:r>
              <a:rPr lang="en-US" sz="1800" b="1" dirty="0" smtClean="0">
                <a:solidFill>
                  <a:srgbClr val="0070C0"/>
                </a:solidFill>
              </a:rPr>
              <a:t>(</a:t>
            </a:r>
            <a:r>
              <a:rPr lang="el-GR" sz="1800" b="1" dirty="0" smtClean="0">
                <a:solidFill>
                  <a:srgbClr val="0070C0"/>
                </a:solidFill>
              </a:rPr>
              <a:t>Δήμος Πατρέων: επικεφαλής εταίρος)</a:t>
            </a:r>
            <a:endParaRPr lang="el-GR" sz="1800" b="1" dirty="0" smtClean="0">
              <a:solidFill>
                <a:srgbClr val="0070C0"/>
              </a:solidFill>
            </a:endParaRPr>
          </a:p>
          <a:p>
            <a:pPr marL="0" indent="0" algn="ctr">
              <a:buClr>
                <a:srgbClr val="C00000"/>
              </a:buClr>
              <a:buNone/>
            </a:pPr>
            <a:endParaRPr lang="el-GR" sz="1800" b="1" dirty="0" smtClean="0"/>
          </a:p>
          <a:p>
            <a:pPr marL="457200" indent="-457200">
              <a:buClr>
                <a:srgbClr val="C00000"/>
              </a:buClr>
            </a:pPr>
            <a:r>
              <a:rPr lang="el-GR" sz="1800" dirty="0" smtClean="0">
                <a:solidFill>
                  <a:srgbClr val="C00000"/>
                </a:solidFill>
              </a:rPr>
              <a:t>Θα δημιουργηθούν 3 δίκτυα δημιουργικής βιομηχανίας, ένα στη Πάτρα με θέμα το Πατρινό Καρναβάλι, ένα με θέμα το Καρναβάλι του </a:t>
            </a:r>
            <a:r>
              <a:rPr lang="el-GR" sz="1800" dirty="0" err="1" smtClean="0">
                <a:solidFill>
                  <a:srgbClr val="C00000"/>
                </a:solidFill>
              </a:rPr>
              <a:t>Πουτινιάνο</a:t>
            </a:r>
            <a:r>
              <a:rPr lang="el-GR" sz="1800" dirty="0" smtClean="0">
                <a:solidFill>
                  <a:srgbClr val="C00000"/>
                </a:solidFill>
              </a:rPr>
              <a:t> και ένα με θέμα τη δημιουργική βιομηχανία στη Περιφέρεια της </a:t>
            </a:r>
            <a:r>
              <a:rPr lang="el-GR" sz="1800" dirty="0" err="1" smtClean="0">
                <a:solidFill>
                  <a:srgbClr val="C00000"/>
                </a:solidFill>
              </a:rPr>
              <a:t>Απούλιας</a:t>
            </a:r>
            <a:endParaRPr lang="el-GR" sz="1800" dirty="0" smtClean="0">
              <a:solidFill>
                <a:srgbClr val="C00000"/>
              </a:solidFill>
            </a:endParaRPr>
          </a:p>
          <a:p>
            <a:pPr marL="457200" indent="-457200">
              <a:buClr>
                <a:srgbClr val="C00000"/>
              </a:buClr>
            </a:pPr>
            <a:r>
              <a:rPr lang="el-GR" sz="1800" dirty="0" smtClean="0">
                <a:solidFill>
                  <a:srgbClr val="0070C0"/>
                </a:solidFill>
              </a:rPr>
              <a:t>Ανακαίνιση του συγκροτήματος των Παλαιών Σφαγείων και διαμόρφωση χώρων για την δημιουργική βιομηχανία, χώροι προβολής του Πατρινού Καρναβαλιού και της ιστορίας του Καραγκιόζη</a:t>
            </a:r>
          </a:p>
          <a:p>
            <a:pPr marL="457200" indent="-457200">
              <a:buClr>
                <a:srgbClr val="C00000"/>
              </a:buClr>
            </a:pPr>
            <a:r>
              <a:rPr lang="el-GR" sz="1800" dirty="0" smtClean="0">
                <a:solidFill>
                  <a:srgbClr val="C00000"/>
                </a:solidFill>
              </a:rPr>
              <a:t>2 διεθνή συνέδρια, 18 θεματικά εκπαιδευτικά εργαστήρια, συμβουλευτική ενίσχυση </a:t>
            </a:r>
            <a:r>
              <a:rPr lang="el-GR" sz="1800" dirty="0" err="1" smtClean="0">
                <a:solidFill>
                  <a:srgbClr val="C00000"/>
                </a:solidFill>
              </a:rPr>
              <a:t>start</a:t>
            </a:r>
            <a:r>
              <a:rPr lang="el-GR" sz="1800" dirty="0" smtClean="0">
                <a:solidFill>
                  <a:srgbClr val="C00000"/>
                </a:solidFill>
              </a:rPr>
              <a:t> </a:t>
            </a:r>
            <a:r>
              <a:rPr lang="el-GR" sz="1800" dirty="0" err="1" smtClean="0">
                <a:solidFill>
                  <a:srgbClr val="C00000"/>
                </a:solidFill>
              </a:rPr>
              <a:t>up</a:t>
            </a:r>
            <a:r>
              <a:rPr lang="el-GR" sz="1800" dirty="0" smtClean="0">
                <a:solidFill>
                  <a:srgbClr val="C00000"/>
                </a:solidFill>
              </a:rPr>
              <a:t> επιχειρήσεων, 2 καλοκαιρινά φεστιβάλ καρναβαλιού, 1 διακρατικό φεστιβάλ θεάτρου, παραγωγή 3 ντοκιμαντέρ, ψηφιοποίηση υλικού, επισκέψεις ανταλλαγής τεχνογνωσίας,	συμμετοχή σε 6 διεθνείς εκθέσεις</a:t>
            </a:r>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dirty="0" smtClean="0"/>
                <a:t>SPARC (Interreg </a:t>
              </a:r>
              <a:r>
                <a:rPr lang="el-GR" sz="2200" b="1" dirty="0" smtClean="0"/>
                <a:t>Ελλάδα – Ιταλία)</a:t>
              </a:r>
              <a:endParaRPr lang="el-GR" sz="2200" b="1" kern="1200" dirty="0"/>
            </a:p>
          </p:txBody>
        </p:sp>
      </p:grpSp>
      <p:grpSp>
        <p:nvGrpSpPr>
          <p:cNvPr id="4" name="6 - Ομάδα"/>
          <p:cNvGrpSpPr/>
          <p:nvPr/>
        </p:nvGrpSpPr>
        <p:grpSpPr>
          <a:xfrm>
            <a:off x="395536" y="5949280"/>
            <a:ext cx="8352928" cy="527670"/>
            <a:chOff x="0" y="9916"/>
            <a:chExt cx="8352928" cy="527670"/>
          </a:xfrm>
        </p:grpSpPr>
        <p:sp>
          <p:nvSpPr>
            <p:cNvPr id="11" name="10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Προϋπολογισμός Δήμου Πατρέων: 976.560 €</a:t>
              </a:r>
              <a:endParaRPr lang="el-GR" sz="2200" b="1" kern="1200"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0" indent="0" algn="ctr">
              <a:buClr>
                <a:srgbClr val="C00000"/>
              </a:buClr>
              <a:buNone/>
            </a:pPr>
            <a:r>
              <a:rPr lang="el-GR" sz="1800" b="1" dirty="0" smtClean="0"/>
              <a:t>Ενσωματώνοντας την Ατζέντα 2030 στις τοπικές πολιτικές σε περιόδους μεγάλης μετανάστευσης και ροών προσφύγων</a:t>
            </a:r>
          </a:p>
          <a:p>
            <a:pPr marL="0" indent="0" algn="ctr">
              <a:buClr>
                <a:srgbClr val="C00000"/>
              </a:buClr>
              <a:buNone/>
            </a:pPr>
            <a:endParaRPr lang="el-GR" sz="1800" b="1" dirty="0" smtClean="0"/>
          </a:p>
          <a:p>
            <a:pPr marL="457200" indent="-457200">
              <a:buClr>
                <a:srgbClr val="C00000"/>
              </a:buClr>
            </a:pPr>
            <a:r>
              <a:rPr lang="el-GR" sz="1800" dirty="0" smtClean="0">
                <a:solidFill>
                  <a:srgbClr val="0070C0"/>
                </a:solidFill>
              </a:rPr>
              <a:t>Οργάνωση διακρατικών και τοπικών εργαστηρίων δικτύωσης φορέων</a:t>
            </a:r>
          </a:p>
          <a:p>
            <a:pPr marL="457200" indent="-457200">
              <a:buClr>
                <a:srgbClr val="C00000"/>
              </a:buClr>
            </a:pPr>
            <a:r>
              <a:rPr lang="el-GR" sz="1800" dirty="0" smtClean="0">
                <a:solidFill>
                  <a:srgbClr val="C00000"/>
                </a:solidFill>
              </a:rPr>
              <a:t>Ενέργειες ενημέρωσης και ευαισθητοποίησης (συμπεριλαμβανομένης της οργάνωσης εκστρατείας και της παραγωγής εγχειριδίων)</a:t>
            </a:r>
          </a:p>
          <a:p>
            <a:pPr marL="457200" indent="-457200">
              <a:buClr>
                <a:srgbClr val="C00000"/>
              </a:buClr>
            </a:pPr>
            <a:r>
              <a:rPr lang="el-GR" sz="1800" dirty="0" smtClean="0">
                <a:solidFill>
                  <a:srgbClr val="0070C0"/>
                </a:solidFill>
              </a:rPr>
              <a:t>Οργάνωση εκπαιδευτικών εργαστηρίων (συμπεριλαμβανομένων καλοκαιρινών εκπαιδευτικών κύκλων για νέα άτομα/φοιτητές)</a:t>
            </a:r>
          </a:p>
          <a:p>
            <a:pPr marL="457200" indent="-457200">
              <a:buClr>
                <a:srgbClr val="C00000"/>
              </a:buClr>
            </a:pPr>
            <a:r>
              <a:rPr lang="el-GR" sz="1800" dirty="0" smtClean="0">
                <a:solidFill>
                  <a:srgbClr val="C00000"/>
                </a:solidFill>
              </a:rPr>
              <a:t>Διεξαγωγή ερευνών ανάλυσης της τοπικής κατάστασης</a:t>
            </a:r>
          </a:p>
          <a:p>
            <a:pPr marL="457200" indent="-457200">
              <a:buClr>
                <a:srgbClr val="C00000"/>
              </a:buClr>
            </a:pPr>
            <a:r>
              <a:rPr lang="el-GR" sz="1800" dirty="0" smtClean="0">
                <a:solidFill>
                  <a:srgbClr val="0070C0"/>
                </a:solidFill>
              </a:rPr>
              <a:t>Σύνταξη τοπικών σχεδίων δράσης και πολιτικής ως προς τα ανωτέρω πεδία ενδιαφέροντος - θεματικούς στόχους της Ατζέντας 2030</a:t>
            </a:r>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dirty="0" smtClean="0"/>
                <a:t>Shaping Fair Cities (DEAR-</a:t>
              </a:r>
              <a:r>
                <a:rPr lang="en-US" sz="2200" b="1" dirty="0" err="1" smtClean="0"/>
                <a:t>EuropeAid</a:t>
              </a:r>
              <a:r>
                <a:rPr lang="el-GR" sz="2200" b="1" dirty="0" smtClean="0"/>
                <a:t>)</a:t>
              </a:r>
              <a:endParaRPr lang="el-GR" sz="2200" b="1" kern="1200" dirty="0"/>
            </a:p>
          </p:txBody>
        </p:sp>
      </p:grpSp>
      <p:grpSp>
        <p:nvGrpSpPr>
          <p:cNvPr id="4" name="6 - Ομάδα"/>
          <p:cNvGrpSpPr/>
          <p:nvPr/>
        </p:nvGrpSpPr>
        <p:grpSpPr>
          <a:xfrm>
            <a:off x="395536" y="5949280"/>
            <a:ext cx="8352928" cy="527670"/>
            <a:chOff x="0" y="9916"/>
            <a:chExt cx="8352928" cy="527670"/>
          </a:xfrm>
        </p:grpSpPr>
        <p:sp>
          <p:nvSpPr>
            <p:cNvPr id="11" name="10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Προϋπολογισμός Δήμου Πατρέων: 254.348,17 €</a:t>
              </a:r>
              <a:endParaRPr lang="el-GR" sz="2200" b="1" kern="1200"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l-GR" sz="2200" b="1" dirty="0" smtClean="0"/>
                <a:t>Σχεδιασμός &amp; Ωρίμανση Νέων Δράσεων - Έργων</a:t>
              </a:r>
              <a:endParaRPr lang="el-GR" sz="2200" b="1" kern="1200" dirty="0"/>
            </a:p>
          </p:txBody>
        </p:sp>
      </p:grpSp>
      <p:pic>
        <p:nvPicPr>
          <p:cNvPr id="8" name="7 - Εικόνα" descr="γρανάζια.png"/>
          <p:cNvPicPr>
            <a:picLocks noChangeAspect="1"/>
          </p:cNvPicPr>
          <p:nvPr/>
        </p:nvPicPr>
        <p:blipFill>
          <a:blip r:embed="rId2" cstate="print"/>
          <a:stretch>
            <a:fillRect/>
          </a:stretch>
        </p:blipFill>
        <p:spPr>
          <a:xfrm>
            <a:off x="683568" y="1268760"/>
            <a:ext cx="7802880" cy="3124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0" indent="0" algn="ctr">
              <a:buClr>
                <a:srgbClr val="C00000"/>
              </a:buClr>
              <a:buNone/>
            </a:pPr>
            <a:endParaRPr lang="el-GR" sz="1800" b="1" dirty="0" smtClean="0"/>
          </a:p>
          <a:p>
            <a:pPr marL="457200" indent="-457200">
              <a:buClr>
                <a:srgbClr val="C00000"/>
              </a:buClr>
            </a:pPr>
            <a:r>
              <a:rPr lang="el-GR" sz="1800" dirty="0" smtClean="0">
                <a:solidFill>
                  <a:srgbClr val="C00000"/>
                </a:solidFill>
              </a:rPr>
              <a:t>Το έργο WiFi4EU απευθύνεται στους πολίτες και στους επισκέπτες της ΕΕ, οι οποίοι θα μπορούν να έχουν δωρεάν ασύρματη διαδικτυακή πρόσβαση (</a:t>
            </a:r>
            <a:r>
              <a:rPr lang="el-GR" sz="1800" dirty="0" err="1" smtClean="0">
                <a:solidFill>
                  <a:srgbClr val="C00000"/>
                </a:solidFill>
              </a:rPr>
              <a:t>Wi</a:t>
            </a:r>
            <a:r>
              <a:rPr lang="el-GR" sz="1800" dirty="0" smtClean="0">
                <a:solidFill>
                  <a:srgbClr val="C00000"/>
                </a:solidFill>
              </a:rPr>
              <a:t>-</a:t>
            </a:r>
            <a:r>
              <a:rPr lang="el-GR" sz="1800" dirty="0" err="1" smtClean="0">
                <a:solidFill>
                  <a:srgbClr val="C00000"/>
                </a:solidFill>
              </a:rPr>
              <a:t>Fi</a:t>
            </a:r>
            <a:r>
              <a:rPr lang="el-GR" sz="1800" dirty="0" smtClean="0">
                <a:solidFill>
                  <a:srgbClr val="C00000"/>
                </a:solidFill>
              </a:rPr>
              <a:t>) σε δημόσιους χώρους, όπως πάρκα, πλατείες, δημόσια κτίρια, βιβλιοθήκες, κέντρα υγείας, στην ΕΕ (υλοποίηση μέσω δελτίου (</a:t>
            </a:r>
            <a:r>
              <a:rPr lang="en-US" sz="1800" dirty="0" smtClean="0">
                <a:solidFill>
                  <a:srgbClr val="C00000"/>
                </a:solidFill>
              </a:rPr>
              <a:t>voucher)</a:t>
            </a:r>
            <a:r>
              <a:rPr lang="el-GR" sz="1800" dirty="0" smtClean="0">
                <a:solidFill>
                  <a:srgbClr val="C00000"/>
                </a:solidFill>
              </a:rPr>
              <a:t>)</a:t>
            </a:r>
          </a:p>
          <a:p>
            <a:pPr marL="457200" indent="-457200">
              <a:buClr>
                <a:srgbClr val="C00000"/>
              </a:buClr>
              <a:buNone/>
            </a:pPr>
            <a:endParaRPr lang="en-US" sz="1800" dirty="0" smtClean="0">
              <a:solidFill>
                <a:srgbClr val="C00000"/>
              </a:solidFill>
            </a:endParaRPr>
          </a:p>
          <a:p>
            <a:pPr marL="457200" indent="-457200">
              <a:buClr>
                <a:srgbClr val="C00000"/>
              </a:buClr>
            </a:pPr>
            <a:r>
              <a:rPr lang="el-GR" sz="1800" dirty="0" smtClean="0">
                <a:solidFill>
                  <a:srgbClr val="0070C0"/>
                </a:solidFill>
              </a:rPr>
              <a:t>Το δελτίο WiFi4EU θα καλύπτει τα έξοδα εξοπλισμού και εγκατάστασης των σημείων πρόσβασης </a:t>
            </a:r>
            <a:r>
              <a:rPr lang="el-GR" sz="1800" dirty="0" err="1" smtClean="0">
                <a:solidFill>
                  <a:srgbClr val="0070C0"/>
                </a:solidFill>
              </a:rPr>
              <a:t>Wi</a:t>
            </a:r>
            <a:r>
              <a:rPr lang="el-GR" sz="1800" dirty="0" smtClean="0">
                <a:solidFill>
                  <a:srgbClr val="0070C0"/>
                </a:solidFill>
              </a:rPr>
              <a:t>-</a:t>
            </a:r>
            <a:r>
              <a:rPr lang="el-GR" sz="1800" dirty="0" err="1" smtClean="0">
                <a:solidFill>
                  <a:srgbClr val="0070C0"/>
                </a:solidFill>
              </a:rPr>
              <a:t>Fi</a:t>
            </a:r>
            <a:r>
              <a:rPr lang="en-US" sz="1800" dirty="0" smtClean="0">
                <a:solidFill>
                  <a:srgbClr val="0070C0"/>
                </a:solidFill>
              </a:rPr>
              <a:t>.</a:t>
            </a:r>
            <a:r>
              <a:rPr lang="el-GR" sz="1800" dirty="0" smtClean="0">
                <a:solidFill>
                  <a:srgbClr val="0070C0"/>
                </a:solidFill>
              </a:rPr>
              <a:t> Ο δήμος είναι υπεύθυνος για την πληρωμή της συνδεσιμότητας (συνδρομή στο Διαδίκτυο), της συντήρησης και της λειτουργίας του εξοπλισμού για τουλάχιστον 3 έτη.</a:t>
            </a:r>
            <a:endParaRPr lang="en-US" sz="1800" dirty="0" smtClean="0">
              <a:solidFill>
                <a:srgbClr val="0070C0"/>
              </a:solidFill>
            </a:endParaRPr>
          </a:p>
          <a:p>
            <a:pPr marL="457200" indent="-457200">
              <a:buClr>
                <a:srgbClr val="C00000"/>
              </a:buClr>
              <a:buNone/>
            </a:pPr>
            <a:endParaRPr lang="el-GR" sz="1800" dirty="0" smtClean="0">
              <a:solidFill>
                <a:srgbClr val="C00000"/>
              </a:solidFill>
            </a:endParaRPr>
          </a:p>
          <a:p>
            <a:pPr marL="457200" indent="-457200">
              <a:buClr>
                <a:srgbClr val="C00000"/>
              </a:buClr>
            </a:pPr>
            <a:r>
              <a:rPr lang="el-GR" sz="1800" dirty="0" smtClean="0">
                <a:solidFill>
                  <a:srgbClr val="C00000"/>
                </a:solidFill>
              </a:rPr>
              <a:t>Ταχύτητα τουλάχιστον 30 </a:t>
            </a:r>
            <a:r>
              <a:rPr lang="en-GB" sz="1800" dirty="0" err="1" smtClean="0">
                <a:solidFill>
                  <a:srgbClr val="C00000"/>
                </a:solidFill>
              </a:rPr>
              <a:t>Mbits</a:t>
            </a:r>
            <a:r>
              <a:rPr lang="en-GB" sz="1800" dirty="0" smtClean="0">
                <a:solidFill>
                  <a:srgbClr val="C00000"/>
                </a:solidFill>
              </a:rPr>
              <a:t>/s</a:t>
            </a:r>
            <a:endParaRPr lang="el-GR" sz="1800" dirty="0" smtClean="0">
              <a:solidFill>
                <a:srgbClr val="C00000"/>
              </a:solidFill>
            </a:endParaRPr>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dirty="0" smtClean="0"/>
                <a:t>WiFi4EU (EC</a:t>
              </a:r>
              <a:r>
                <a:rPr lang="el-GR" sz="2200" b="1" dirty="0" smtClean="0"/>
                <a:t>)</a:t>
              </a:r>
              <a:endParaRPr lang="el-GR" sz="2200" b="1" kern="1200" dirty="0"/>
            </a:p>
          </p:txBody>
        </p:sp>
      </p:grpSp>
      <p:grpSp>
        <p:nvGrpSpPr>
          <p:cNvPr id="4" name="6 - Ομάδα"/>
          <p:cNvGrpSpPr/>
          <p:nvPr/>
        </p:nvGrpSpPr>
        <p:grpSpPr>
          <a:xfrm>
            <a:off x="395536" y="5949280"/>
            <a:ext cx="8352928" cy="527670"/>
            <a:chOff x="0" y="9916"/>
            <a:chExt cx="8352928" cy="527670"/>
          </a:xfrm>
        </p:grpSpPr>
        <p:sp>
          <p:nvSpPr>
            <p:cNvPr id="11" name="10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Προϋπολογισμός Δήμου Πατρέων: </a:t>
              </a:r>
              <a:r>
                <a:rPr lang="en-US" sz="2200" b="1" dirty="0" smtClean="0"/>
                <a:t>15.000 </a:t>
              </a:r>
              <a:r>
                <a:rPr lang="el-GR" sz="2200" b="1" dirty="0" smtClean="0"/>
                <a:t>€</a:t>
              </a:r>
              <a:endParaRPr lang="el-GR" sz="2200" b="1" kern="1200" dirty="0"/>
            </a:p>
          </p:txBody>
        </p:sp>
      </p:grpSp>
      <p:pic>
        <p:nvPicPr>
          <p:cNvPr id="10" name="9 - Εικόνα" descr="free-wifi.jpg"/>
          <p:cNvPicPr>
            <a:picLocks noChangeAspect="1"/>
          </p:cNvPicPr>
          <p:nvPr/>
        </p:nvPicPr>
        <p:blipFill>
          <a:blip r:embed="rId2" cstate="print"/>
          <a:stretch>
            <a:fillRect/>
          </a:stretch>
        </p:blipFill>
        <p:spPr>
          <a:xfrm>
            <a:off x="5724128" y="4437112"/>
            <a:ext cx="2024063" cy="116681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457200" indent="-457200">
              <a:buClr>
                <a:srgbClr val="C00000"/>
              </a:buClr>
            </a:pPr>
            <a:r>
              <a:rPr lang="el-GR" sz="1600" dirty="0" smtClean="0"/>
              <a:t>Πρόσκληση 14.6</a:t>
            </a:r>
            <a:r>
              <a:rPr lang="en-GB" sz="1600" dirty="0" smtClean="0"/>
              <a:t>i.27.8.7</a:t>
            </a:r>
            <a:r>
              <a:rPr lang="el-GR" sz="1600" dirty="0" smtClean="0"/>
              <a:t>: «Ολοκλήρωση και συμπλήρωση υποδομών ολοκληρωμένης διαχείρισης αποβλήτων Περιφέρειας Δυτικής Ελλάδας»: </a:t>
            </a:r>
            <a:r>
              <a:rPr lang="el-GR" sz="1600" b="1" dirty="0" smtClean="0">
                <a:solidFill>
                  <a:srgbClr val="C00000"/>
                </a:solidFill>
              </a:rPr>
              <a:t>Μονάδα ΜΕΒ Ξερόλακκας Πατρών </a:t>
            </a:r>
            <a:r>
              <a:rPr lang="el-GR" sz="1600" dirty="0" smtClean="0"/>
              <a:t>(περίπου 4.500.000 €)</a:t>
            </a:r>
          </a:p>
          <a:p>
            <a:pPr marL="457200" indent="-457200">
              <a:buClr>
                <a:srgbClr val="C00000"/>
              </a:buClr>
            </a:pPr>
            <a:r>
              <a:rPr lang="el-GR" sz="1600" dirty="0" smtClean="0"/>
              <a:t>Πρόσκληση </a:t>
            </a:r>
            <a:r>
              <a:rPr lang="en-GB" sz="1600" dirty="0" smtClean="0"/>
              <a:t>14.6i.26.2-4.7</a:t>
            </a:r>
            <a:r>
              <a:rPr lang="el-GR" sz="1600" dirty="0" smtClean="0"/>
              <a:t>: «Διαχείριση Βιοαποβλήτων Περιφέρειας Δυτικής Ελλάδας»: </a:t>
            </a:r>
            <a:r>
              <a:rPr lang="el-GR" sz="1600" b="1" dirty="0" smtClean="0">
                <a:solidFill>
                  <a:srgbClr val="C00000"/>
                </a:solidFill>
              </a:rPr>
              <a:t>Δράσεις Διαλογής στην Πηγή (χωριστής συλλογής) βιοαποβλήτων</a:t>
            </a:r>
            <a:r>
              <a:rPr lang="el-GR" sz="1600" dirty="0" smtClean="0"/>
              <a:t> (περίπου 2.000.000 €)</a:t>
            </a:r>
          </a:p>
          <a:p>
            <a:pPr marL="457200" indent="-457200">
              <a:buClr>
                <a:srgbClr val="C00000"/>
              </a:buClr>
            </a:pPr>
            <a:r>
              <a:rPr lang="el-GR" sz="1600" dirty="0" smtClean="0"/>
              <a:t>Πρόσκληση: 14.6</a:t>
            </a:r>
            <a:r>
              <a:rPr lang="en-GB" sz="1600" dirty="0" smtClean="0"/>
              <a:t>i.26.5.7</a:t>
            </a:r>
            <a:r>
              <a:rPr lang="el-GR" sz="1600" dirty="0" smtClean="0"/>
              <a:t>: «Δημιουργία Πράσινων Σημείων στην Περιφέρεια Δυτικής Ελλάδας και δικτύωσή τους»: </a:t>
            </a:r>
            <a:r>
              <a:rPr lang="el-GR" sz="1600" b="1" dirty="0" smtClean="0">
                <a:solidFill>
                  <a:srgbClr val="C00000"/>
                </a:solidFill>
              </a:rPr>
              <a:t>Δημιουργία Πράσινων Σημείων στο Δήμο Πατρέων</a:t>
            </a:r>
            <a:r>
              <a:rPr lang="el-GR" sz="1600" dirty="0" smtClean="0"/>
              <a:t> (περίπου 1.000.000 €)</a:t>
            </a:r>
          </a:p>
          <a:p>
            <a:pPr marL="457200" indent="-457200">
              <a:buClr>
                <a:srgbClr val="C00000"/>
              </a:buClr>
            </a:pPr>
            <a:endParaRPr lang="en-US" sz="1800" dirty="0" smtClean="0"/>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Προσκλήσεις ΕΥΔ ΔΕ (διαχείριση απορριμμάτων)</a:t>
              </a:r>
              <a:endParaRPr lang="el-GR" sz="2200" b="1" kern="1200" dirty="0"/>
            </a:p>
          </p:txBody>
        </p:sp>
      </p:grpSp>
      <p:pic>
        <p:nvPicPr>
          <p:cNvPr id="7" name="6 - Εικόνα" descr="laxanika.jpg"/>
          <p:cNvPicPr>
            <a:picLocks noChangeAspect="1"/>
          </p:cNvPicPr>
          <p:nvPr/>
        </p:nvPicPr>
        <p:blipFill>
          <a:blip r:embed="rId2" cstate="print"/>
          <a:stretch>
            <a:fillRect/>
          </a:stretch>
        </p:blipFill>
        <p:spPr>
          <a:xfrm>
            <a:off x="724664" y="3717032"/>
            <a:ext cx="3703320" cy="1971675"/>
          </a:xfrm>
          <a:prstGeom prst="rect">
            <a:avLst/>
          </a:prstGeom>
        </p:spPr>
      </p:pic>
      <p:pic>
        <p:nvPicPr>
          <p:cNvPr id="8" name="7 - Εικόνα" descr="anakuklosi-1.jpg"/>
          <p:cNvPicPr>
            <a:picLocks noChangeAspect="1"/>
          </p:cNvPicPr>
          <p:nvPr/>
        </p:nvPicPr>
        <p:blipFill>
          <a:blip r:embed="rId3" cstate="print"/>
          <a:stretch>
            <a:fillRect/>
          </a:stretch>
        </p:blipFill>
        <p:spPr>
          <a:xfrm>
            <a:off x="4860032" y="3645024"/>
            <a:ext cx="3464560" cy="2032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a:buClr>
                <a:srgbClr val="C00000"/>
              </a:buClr>
            </a:pPr>
            <a:r>
              <a:rPr lang="el-GR" sz="1600" dirty="0" smtClean="0"/>
              <a:t>Στόχος  </a:t>
            </a:r>
            <a:r>
              <a:rPr lang="el-GR" sz="1600" dirty="0"/>
              <a:t>της δράσης είναι η ενίσχυση και τόνωση της </a:t>
            </a:r>
            <a:r>
              <a:rPr lang="el-GR" sz="1600" dirty="0" smtClean="0"/>
              <a:t>οικονομικής δραστηριότητας </a:t>
            </a:r>
            <a:r>
              <a:rPr lang="el-GR" sz="1600" dirty="0"/>
              <a:t>που αναπτύσσεται σε εμπορικές περιοχές </a:t>
            </a:r>
            <a:r>
              <a:rPr lang="el-GR" sz="1600" dirty="0" smtClean="0"/>
              <a:t>που </a:t>
            </a:r>
            <a:r>
              <a:rPr lang="el-GR" sz="1600" dirty="0"/>
              <a:t>διαθέτουν σημαντικούς πολιτιστικούς πόρους και τουριστική δυναμική</a:t>
            </a:r>
            <a:r>
              <a:rPr lang="el-GR" sz="1600" dirty="0" smtClean="0"/>
              <a:t>.</a:t>
            </a:r>
          </a:p>
          <a:p>
            <a:pPr>
              <a:buClr>
                <a:srgbClr val="C00000"/>
              </a:buClr>
            </a:pPr>
            <a:r>
              <a:rPr lang="el-GR" sz="1600" dirty="0"/>
              <a:t>Για την επίτευξη του στόχου αυτού θα πρέπει να υλοποιηθεί ένα σύνολο συνεκτικών και αλληλένδετων παρεμβάσεων με στόχο την αναβάθμιση της λειτουργικότητας και αισθητικής της περιοχής παρέμβασης, καθώς και την οργάνωση της οικονομικής δραστηριότητας που αναπτύσσεται εντός της περιοχής αυτής, με υιοθέτηση και χρήση εφαρμογών έξυπνης πόλης</a:t>
            </a:r>
            <a:r>
              <a:rPr lang="el-GR" sz="1600" dirty="0" smtClean="0"/>
              <a:t>.</a:t>
            </a:r>
          </a:p>
          <a:p>
            <a:pPr marL="0" indent="0">
              <a:buClr>
                <a:srgbClr val="C00000"/>
              </a:buClr>
              <a:buNone/>
            </a:pPr>
            <a:endParaRPr lang="el-GR" sz="1600" dirty="0" smtClean="0"/>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Πρόσκληση ΕΠΑΝΕΚ «Ανοικτά Κέντρα Εμπορίου»</a:t>
              </a:r>
              <a:endParaRPr lang="el-GR" sz="2200" b="1" kern="1200" dirty="0"/>
            </a:p>
          </p:txBody>
        </p:sp>
      </p:grpSp>
      <p:grpSp>
        <p:nvGrpSpPr>
          <p:cNvPr id="8" name="3 - Ομάδα"/>
          <p:cNvGrpSpPr/>
          <p:nvPr/>
        </p:nvGrpSpPr>
        <p:grpSpPr>
          <a:xfrm>
            <a:off x="418396" y="5937154"/>
            <a:ext cx="8352928" cy="527670"/>
            <a:chOff x="0" y="9916"/>
            <a:chExt cx="8352928" cy="527670"/>
          </a:xfrm>
        </p:grpSpPr>
        <p:sp>
          <p:nvSpPr>
            <p:cNvPr id="9"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a:t>Προϋπολογισμός Δήμου Πατρέων: </a:t>
              </a:r>
              <a:r>
                <a:rPr lang="en-US" sz="2200" b="1" dirty="0" smtClean="0"/>
                <a:t>1</a:t>
              </a:r>
              <a:r>
                <a:rPr lang="el-GR" sz="2200" b="1" dirty="0" smtClean="0"/>
                <a:t>.494.451,58</a:t>
              </a:r>
              <a:r>
                <a:rPr lang="en-US" sz="2200" b="1" dirty="0" smtClean="0"/>
                <a:t> </a:t>
              </a:r>
              <a:r>
                <a:rPr lang="el-GR" sz="2200" b="1" dirty="0"/>
                <a:t>€</a:t>
              </a:r>
            </a:p>
          </p:txBody>
        </p:sp>
      </p:grpSp>
      <p:grpSp>
        <p:nvGrpSpPr>
          <p:cNvPr id="4" name="Ομάδα 3"/>
          <p:cNvGrpSpPr>
            <a:grpSpLocks noChangeAspect="1"/>
          </p:cNvGrpSpPr>
          <p:nvPr/>
        </p:nvGrpSpPr>
        <p:grpSpPr>
          <a:xfrm>
            <a:off x="3563888" y="3140968"/>
            <a:ext cx="2409032" cy="2628106"/>
            <a:chOff x="2797175" y="1141413"/>
            <a:chExt cx="4818063" cy="5256212"/>
          </a:xfrm>
        </p:grpSpPr>
        <p:pic>
          <p:nvPicPr>
            <p:cNvPr id="19" name="3 - Εικόνα" descr="Handshake.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97175" y="1141413"/>
              <a:ext cx="4818063" cy="525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4 - TextBox"/>
            <p:cNvSpPr txBox="1"/>
            <p:nvPr/>
          </p:nvSpPr>
          <p:spPr>
            <a:xfrm>
              <a:off x="5157677" y="1922583"/>
              <a:ext cx="2058898" cy="1292662"/>
            </a:xfrm>
            <a:prstGeom prst="rect">
              <a:avLst/>
            </a:prstGeom>
            <a:noFill/>
            <a:scene3d>
              <a:camera prst="orthographicFront">
                <a:rot lat="0" lon="0" rev="0"/>
              </a:camera>
              <a:lightRig rig="threePt" dir="t"/>
            </a:scene3d>
          </p:spPr>
          <p:txBody>
            <a:bodyPr wrap="none">
              <a:spAutoFit/>
            </a:bodyPr>
            <a:lstStyle/>
            <a:p>
              <a:pPr algn="ctr">
                <a:defRPr/>
              </a:pPr>
              <a:r>
                <a:rPr lang="el-GR" sz="900" b="1" dirty="0">
                  <a:latin typeface="Arial" charset="0"/>
                  <a:cs typeface="Arial" charset="0"/>
                </a:rPr>
                <a:t>ΕΜΠΟΡΙΚΟΣ &amp; </a:t>
              </a:r>
            </a:p>
            <a:p>
              <a:pPr algn="ctr">
                <a:defRPr/>
              </a:pPr>
              <a:r>
                <a:rPr lang="el-GR" sz="900" b="1" dirty="0">
                  <a:latin typeface="Arial" charset="0"/>
                  <a:cs typeface="Arial" charset="0"/>
                </a:rPr>
                <a:t>ΕΙΣΑΓΩΓΙΚΟΣ </a:t>
              </a:r>
            </a:p>
            <a:p>
              <a:pPr algn="ctr">
                <a:defRPr/>
              </a:pPr>
              <a:r>
                <a:rPr lang="el-GR" sz="900" b="1" dirty="0">
                  <a:latin typeface="Arial" charset="0"/>
                  <a:cs typeface="Arial" charset="0"/>
                </a:rPr>
                <a:t>ΣΥΛΛΟΓΟΣ</a:t>
              </a:r>
              <a:endParaRPr lang="en-US" sz="900" b="1" dirty="0">
                <a:latin typeface="Arial" charset="0"/>
                <a:cs typeface="Arial" charset="0"/>
              </a:endParaRPr>
            </a:p>
            <a:p>
              <a:pPr algn="ctr">
                <a:defRPr/>
              </a:pPr>
              <a:r>
                <a:rPr lang="el-GR" sz="900" b="1" dirty="0">
                  <a:latin typeface="Arial" charset="0"/>
                  <a:cs typeface="Arial" charset="0"/>
                </a:rPr>
                <a:t>ΠΑΤΡΩΝ</a:t>
              </a:r>
            </a:p>
          </p:txBody>
        </p:sp>
        <p:sp>
          <p:nvSpPr>
            <p:cNvPr id="21" name="6 - TextBox"/>
            <p:cNvSpPr txBox="1"/>
            <p:nvPr/>
          </p:nvSpPr>
          <p:spPr>
            <a:xfrm>
              <a:off x="3923249" y="1832707"/>
              <a:ext cx="846706" cy="415498"/>
            </a:xfrm>
            <a:prstGeom prst="rect">
              <a:avLst/>
            </a:prstGeom>
            <a:noFill/>
            <a:scene3d>
              <a:camera prst="orthographicFront">
                <a:rot lat="0" lon="0" rev="0"/>
              </a:camera>
              <a:lightRig rig="threePt" dir="t"/>
            </a:scene3d>
          </p:spPr>
          <p:txBody>
            <a:bodyPr wrap="none">
              <a:spAutoFit/>
            </a:bodyPr>
            <a:lstStyle/>
            <a:p>
              <a:pPr algn="ctr">
                <a:defRPr/>
              </a:pPr>
              <a:r>
                <a:rPr lang="el-GR" sz="1000" b="1" dirty="0">
                  <a:latin typeface="Arial" charset="0"/>
                  <a:cs typeface="Arial" charset="0"/>
                </a:rPr>
                <a:t>ΔΗΜΟΣ</a:t>
              </a:r>
            </a:p>
            <a:p>
              <a:pPr algn="ctr">
                <a:defRPr/>
              </a:pPr>
              <a:r>
                <a:rPr lang="el-GR" sz="1000" b="1" dirty="0">
                  <a:latin typeface="Arial" charset="0"/>
                  <a:cs typeface="Arial" charset="0"/>
                </a:rPr>
                <a:t>ΠΑΤΡΕΩΝ</a:t>
              </a:r>
            </a:p>
          </p:txBody>
        </p:sp>
        <p:pic>
          <p:nvPicPr>
            <p:cNvPr id="22" name="7 - Εικόνα" descr="LOGO_DHMOS_PATREON_KALO.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11538" y="5087938"/>
              <a:ext cx="582612"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9 - Εικόνα" descr="LOGO_EMPORIKOS.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80150" y="4754563"/>
              <a:ext cx="628650" cy="65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556906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Περιοχή Ανοικτού Κέντρου Εμπορίου Πάτρας</a:t>
              </a:r>
              <a:endParaRPr lang="el-GR" sz="2200" b="1" kern="1200" dirty="0"/>
            </a:p>
          </p:txBody>
        </p:sp>
      </p:grpSp>
      <p:grpSp>
        <p:nvGrpSpPr>
          <p:cNvPr id="8" name="3 - Ομάδα"/>
          <p:cNvGrpSpPr/>
          <p:nvPr/>
        </p:nvGrpSpPr>
        <p:grpSpPr>
          <a:xfrm>
            <a:off x="418396" y="5937154"/>
            <a:ext cx="8352928" cy="527670"/>
            <a:chOff x="0" y="9916"/>
            <a:chExt cx="8352928" cy="527670"/>
          </a:xfrm>
        </p:grpSpPr>
        <p:sp>
          <p:nvSpPr>
            <p:cNvPr id="9"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a:t>Προϋπολογισμός Δήμου Πατρέων: </a:t>
              </a:r>
              <a:r>
                <a:rPr lang="en-US" sz="2200" b="1" dirty="0" smtClean="0"/>
                <a:t>1</a:t>
              </a:r>
              <a:r>
                <a:rPr lang="el-GR" sz="2200" b="1" dirty="0" smtClean="0"/>
                <a:t>.494.451,58</a:t>
              </a:r>
              <a:r>
                <a:rPr lang="en-US" sz="2200" b="1" dirty="0" smtClean="0"/>
                <a:t> </a:t>
              </a:r>
              <a:r>
                <a:rPr lang="el-GR" sz="2200" b="1" dirty="0"/>
                <a:t>€</a:t>
              </a:r>
            </a:p>
          </p:txBody>
        </p:sp>
      </p:grpSp>
      <p:pic>
        <p:nvPicPr>
          <p:cNvPr id="16" name="3 - Εικόνα" descr="small_DIAGRAMMA_MEROS_A_PATRA.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2572" y="964756"/>
            <a:ext cx="4048298" cy="2772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3 - Εικόνα" descr="small_DIAGRAMMA_MEROS_B_PATRA.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2996952"/>
            <a:ext cx="4035829" cy="2799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85400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Δράσεις Δήμου στο ΑΚΕ Πάτρας (1)</a:t>
              </a:r>
              <a:endParaRPr lang="el-GR" sz="2200" b="1" kern="1200" dirty="0"/>
            </a:p>
          </p:txBody>
        </p:sp>
      </p:grpSp>
      <p:grpSp>
        <p:nvGrpSpPr>
          <p:cNvPr id="8" name="3 - Ομάδα"/>
          <p:cNvGrpSpPr/>
          <p:nvPr/>
        </p:nvGrpSpPr>
        <p:grpSpPr>
          <a:xfrm>
            <a:off x="418396" y="5937154"/>
            <a:ext cx="8352928" cy="527670"/>
            <a:chOff x="0" y="9916"/>
            <a:chExt cx="8352928" cy="527670"/>
          </a:xfrm>
        </p:grpSpPr>
        <p:sp>
          <p:nvSpPr>
            <p:cNvPr id="9"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a:t>Προϋπολογισμός Δήμου Πατρέων: </a:t>
              </a:r>
              <a:r>
                <a:rPr lang="en-US" sz="2200" b="1" dirty="0" smtClean="0"/>
                <a:t>1</a:t>
              </a:r>
              <a:r>
                <a:rPr lang="el-GR" sz="2200" b="1" dirty="0" smtClean="0"/>
                <a:t>.494.451,58</a:t>
              </a:r>
              <a:r>
                <a:rPr lang="en-US" sz="2200" b="1" dirty="0" smtClean="0"/>
                <a:t> </a:t>
              </a:r>
              <a:r>
                <a:rPr lang="el-GR" sz="2200" b="1" dirty="0"/>
                <a:t>€</a:t>
              </a:r>
            </a:p>
          </p:txBody>
        </p:sp>
      </p:grpSp>
      <p:pic>
        <p:nvPicPr>
          <p:cNvPr id="11" name="5 - Εικόνα" descr="2_Νέα Πεζοδρόμια Κωνσταντινουπόλεως (όπως Αγίου Ανδρέου).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4155" y="991141"/>
            <a:ext cx="3738880" cy="246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6 - Εικόνα" descr="FOTISTIKO.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991141"/>
            <a:ext cx="2049088" cy="204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6 - Εικόνα" descr="FOTISMOS_KTIRIOY.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3466409"/>
            <a:ext cx="3733800" cy="224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90363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Δράσεις Δήμου στο ΑΚΕ Πάτρας (2)</a:t>
              </a:r>
              <a:endParaRPr lang="el-GR" sz="2200" b="1" kern="1200" dirty="0"/>
            </a:p>
          </p:txBody>
        </p:sp>
      </p:grpSp>
      <p:grpSp>
        <p:nvGrpSpPr>
          <p:cNvPr id="8" name="3 - Ομάδα"/>
          <p:cNvGrpSpPr/>
          <p:nvPr/>
        </p:nvGrpSpPr>
        <p:grpSpPr>
          <a:xfrm>
            <a:off x="418396" y="5937154"/>
            <a:ext cx="8352928" cy="527670"/>
            <a:chOff x="0" y="9916"/>
            <a:chExt cx="8352928" cy="527670"/>
          </a:xfrm>
        </p:grpSpPr>
        <p:sp>
          <p:nvSpPr>
            <p:cNvPr id="9"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a:t>Προϋπολογισμός Δήμου Πατρέων: </a:t>
              </a:r>
              <a:r>
                <a:rPr lang="en-US" sz="2200" b="1" dirty="0" smtClean="0"/>
                <a:t>1</a:t>
              </a:r>
              <a:r>
                <a:rPr lang="el-GR" sz="2200" b="1" dirty="0" smtClean="0"/>
                <a:t>.494.451,58</a:t>
              </a:r>
              <a:r>
                <a:rPr lang="en-US" sz="2200" b="1" dirty="0" smtClean="0"/>
                <a:t> </a:t>
              </a:r>
              <a:r>
                <a:rPr lang="el-GR" sz="2200" b="1" dirty="0"/>
                <a:t>€</a:t>
              </a:r>
            </a:p>
          </p:txBody>
        </p:sp>
      </p:grpSp>
      <p:pic>
        <p:nvPicPr>
          <p:cNvPr id="14" name="6 - Εικόνα" descr="5_Έξυπνο Ηλιακό Παγκάκι.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985942"/>
            <a:ext cx="2926488" cy="2194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5 - Εικόνα" descr="6_Έξυπνος Ηλιακός Φορτιστής.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35896" y="958093"/>
            <a:ext cx="3314700" cy="2506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6 - Εικόνα" descr="7_WiFi.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40209" y="1790101"/>
            <a:ext cx="1219200" cy="842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6 - Εικόνα" descr="PIC1.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3568" y="3688680"/>
            <a:ext cx="1710344" cy="1737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7 - Εικόνα" descr="9_Έξυπνη Διάβαση Πεζών.pn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55807" y="3796672"/>
            <a:ext cx="2391742" cy="15246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6 - Εικόνα" descr="10_Αισθητήρες Στάθμευσης.png"/>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76056" y="3574326"/>
            <a:ext cx="3568555" cy="22535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07199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457200" indent="0">
              <a:buClr>
                <a:srgbClr val="C00000"/>
              </a:buClr>
              <a:buNone/>
            </a:pPr>
            <a:r>
              <a:rPr lang="el-GR" sz="1800" dirty="0"/>
              <a:t>Πρόσκληση 2.γ.1.1.α: «Ανάπτυξη ηλεκτρονικών υποδομών και υπηρεσιών στα πλαίσια στρατηγικών ΒΑΑ</a:t>
            </a:r>
            <a:r>
              <a:rPr lang="el-GR" sz="1800" dirty="0" smtClean="0"/>
              <a:t>»</a:t>
            </a:r>
          </a:p>
          <a:p>
            <a:pPr marL="457200" indent="0">
              <a:buClr>
                <a:srgbClr val="C00000"/>
              </a:buClr>
              <a:buNone/>
            </a:pPr>
            <a:endParaRPr lang="el-GR" sz="1800" dirty="0" smtClean="0"/>
          </a:p>
          <a:p>
            <a:pPr marL="457200" indent="-457200">
              <a:buClr>
                <a:srgbClr val="C00000"/>
              </a:buClr>
            </a:pPr>
            <a:r>
              <a:rPr lang="el-GR" sz="1800" dirty="0" smtClean="0">
                <a:solidFill>
                  <a:srgbClr val="0070C0"/>
                </a:solidFill>
              </a:rPr>
              <a:t>Πράξη </a:t>
            </a:r>
            <a:r>
              <a:rPr lang="el-GR" sz="1800" dirty="0">
                <a:solidFill>
                  <a:srgbClr val="0070C0"/>
                </a:solidFill>
              </a:rPr>
              <a:t>Π1 της ΒΑΑ του Δήμου Πατρέων </a:t>
            </a:r>
            <a:r>
              <a:rPr lang="el-GR" sz="1800" dirty="0" smtClean="0">
                <a:solidFill>
                  <a:srgbClr val="0070C0"/>
                </a:solidFill>
              </a:rPr>
              <a:t>«</a:t>
            </a:r>
            <a:r>
              <a:rPr lang="el-GR" sz="1800" dirty="0">
                <a:solidFill>
                  <a:srgbClr val="0070C0"/>
                </a:solidFill>
              </a:rPr>
              <a:t>Έξυπνες εφαρμογές ΤΠΕ για την προώθηση του θεματικού τουρισμού</a:t>
            </a:r>
            <a:r>
              <a:rPr lang="el-GR" sz="1800" dirty="0" smtClean="0">
                <a:solidFill>
                  <a:srgbClr val="0070C0"/>
                </a:solidFill>
              </a:rPr>
              <a:t>» (200.000 €)</a:t>
            </a:r>
            <a:endParaRPr lang="el-GR" sz="1800" dirty="0">
              <a:solidFill>
                <a:srgbClr val="0070C0"/>
              </a:solidFill>
            </a:endParaRPr>
          </a:p>
          <a:p>
            <a:pPr marL="457200" indent="-457200">
              <a:buClr>
                <a:srgbClr val="C00000"/>
              </a:buClr>
            </a:pPr>
            <a:r>
              <a:rPr lang="el-GR" sz="1800" dirty="0" smtClean="0">
                <a:solidFill>
                  <a:srgbClr val="C00000"/>
                </a:solidFill>
              </a:rPr>
              <a:t>Πράξη </a:t>
            </a:r>
            <a:r>
              <a:rPr lang="el-GR" sz="1800" dirty="0">
                <a:solidFill>
                  <a:srgbClr val="C00000"/>
                </a:solidFill>
              </a:rPr>
              <a:t>Π2 της ΒΑΑ του Δήμου Πατρέων </a:t>
            </a:r>
            <a:r>
              <a:rPr lang="el-GR" sz="1800" dirty="0" smtClean="0">
                <a:solidFill>
                  <a:srgbClr val="C00000"/>
                </a:solidFill>
              </a:rPr>
              <a:t>«</a:t>
            </a:r>
            <a:r>
              <a:rPr lang="el-GR" sz="1800" dirty="0">
                <a:solidFill>
                  <a:srgbClr val="C00000"/>
                </a:solidFill>
              </a:rPr>
              <a:t>Ανάπτυξη δικτύου έξυπνων αισθητήρων για την βελτίωση της ποιότητας του αστικού περιβάλλοντος</a:t>
            </a:r>
            <a:r>
              <a:rPr lang="el-GR" sz="1800" dirty="0" smtClean="0">
                <a:solidFill>
                  <a:srgbClr val="C00000"/>
                </a:solidFill>
              </a:rPr>
              <a:t>» (150.000 €)</a:t>
            </a:r>
            <a:endParaRPr lang="el-GR" sz="1800" dirty="0">
              <a:solidFill>
                <a:srgbClr val="C00000"/>
              </a:solidFill>
            </a:endParaRPr>
          </a:p>
          <a:p>
            <a:pPr marL="457200" indent="-457200">
              <a:buClr>
                <a:srgbClr val="C00000"/>
              </a:buClr>
            </a:pPr>
            <a:endParaRPr lang="el-GR" sz="1800" dirty="0" smtClean="0"/>
          </a:p>
          <a:p>
            <a:pPr marL="457200" indent="0">
              <a:buClr>
                <a:srgbClr val="C00000"/>
              </a:buClr>
              <a:buNone/>
            </a:pPr>
            <a:r>
              <a:rPr lang="el-GR" sz="1800" dirty="0"/>
              <a:t>Πρόσκληση </a:t>
            </a:r>
            <a:r>
              <a:rPr lang="el-GR" sz="1800" dirty="0" smtClean="0"/>
              <a:t>ΒΑΑ_2: «Δράσεις για την Υλοποίηση των Στρατηγικών Βιώσιμης Αστικής Ανάπτυξης των Πόλεων Πατρών και Αγρινίου»</a:t>
            </a:r>
          </a:p>
          <a:p>
            <a:pPr marL="457200" indent="-457200">
              <a:buClr>
                <a:srgbClr val="C00000"/>
              </a:buClr>
            </a:pPr>
            <a:r>
              <a:rPr lang="el-GR" sz="1800" dirty="0" smtClean="0">
                <a:solidFill>
                  <a:srgbClr val="C00000"/>
                </a:solidFill>
              </a:rPr>
              <a:t>Υποέργο </a:t>
            </a:r>
            <a:r>
              <a:rPr lang="el-GR" sz="1800" dirty="0">
                <a:solidFill>
                  <a:srgbClr val="C00000"/>
                </a:solidFill>
              </a:rPr>
              <a:t>1 της Πράξης Π7 της ΒΑΑ του Δήμου Πατρέων </a:t>
            </a:r>
            <a:r>
              <a:rPr lang="el-GR" sz="1800" dirty="0" smtClean="0">
                <a:solidFill>
                  <a:srgbClr val="C00000"/>
                </a:solidFill>
              </a:rPr>
              <a:t>«</a:t>
            </a:r>
            <a:r>
              <a:rPr lang="el-GR" sz="1800" dirty="0">
                <a:solidFill>
                  <a:srgbClr val="C00000"/>
                </a:solidFill>
              </a:rPr>
              <a:t>Ανάπτυξη Έξυπνων Λύσεων Διαχείρισης και Ενημέρωσης των Πολιτών για Έξυπνες Θέσεις Στάθμευσης, Κυκλοφοριακή Κίνηση και Έξυπνες Στάσεις</a:t>
            </a:r>
            <a:r>
              <a:rPr lang="el-GR" sz="1800" dirty="0" smtClean="0">
                <a:solidFill>
                  <a:srgbClr val="C00000"/>
                </a:solidFill>
              </a:rPr>
              <a:t>» (950.000 €)</a:t>
            </a:r>
            <a:endParaRPr lang="el-GR" sz="1800" dirty="0">
              <a:solidFill>
                <a:srgbClr val="C00000"/>
              </a:solidFill>
            </a:endParaRPr>
          </a:p>
          <a:p>
            <a:pPr marL="457200" indent="-457200">
              <a:buClr>
                <a:srgbClr val="C00000"/>
              </a:buClr>
            </a:pPr>
            <a:endParaRPr lang="el-GR" sz="1800" dirty="0" smtClean="0"/>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kern="1200" dirty="0" smtClean="0"/>
                <a:t>Πρόσκληση ΕΥΔ ΔΕ (Πράξεις ΒΑΑ)</a:t>
              </a:r>
              <a:endParaRPr lang="el-GR" sz="2200" b="1" kern="1200"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l-GR" sz="2200" b="1" dirty="0" smtClean="0"/>
                <a:t>Υλοποιημένες Δράσεις - Πρωτοβουλίες</a:t>
              </a:r>
              <a:endParaRPr lang="el-GR" sz="2200" b="1" kern="1200" dirty="0"/>
            </a:p>
          </p:txBody>
        </p:sp>
      </p:grpSp>
      <p:pic>
        <p:nvPicPr>
          <p:cNvPr id="8" name="7 - Εικόνα" descr="projectDatabase.jpg"/>
          <p:cNvPicPr>
            <a:picLocks noChangeAspect="1"/>
          </p:cNvPicPr>
          <p:nvPr/>
        </p:nvPicPr>
        <p:blipFill>
          <a:blip r:embed="rId2" cstate="print"/>
          <a:stretch>
            <a:fillRect/>
          </a:stretch>
        </p:blipFill>
        <p:spPr>
          <a:xfrm>
            <a:off x="1992500" y="1124744"/>
            <a:ext cx="5027772" cy="344453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457200" indent="-457200">
              <a:lnSpc>
                <a:spcPct val="120000"/>
              </a:lnSpc>
              <a:spcBef>
                <a:spcPts val="200"/>
              </a:spcBef>
              <a:buClr>
                <a:srgbClr val="C00000"/>
              </a:buClr>
            </a:pPr>
            <a:r>
              <a:rPr lang="el-GR" sz="2000" dirty="0">
                <a:solidFill>
                  <a:srgbClr val="C00000"/>
                </a:solidFill>
              </a:rPr>
              <a:t>Χάρτης διαδρομών πολιτιστικού ενδιαφέροντος</a:t>
            </a:r>
          </a:p>
          <a:p>
            <a:pPr marL="457200" indent="-457200">
              <a:lnSpc>
                <a:spcPct val="120000"/>
              </a:lnSpc>
              <a:spcBef>
                <a:spcPts val="200"/>
              </a:spcBef>
              <a:buClr>
                <a:srgbClr val="C00000"/>
              </a:buClr>
            </a:pPr>
            <a:r>
              <a:rPr lang="el-GR" sz="2000" dirty="0">
                <a:solidFill>
                  <a:srgbClr val="0070C0"/>
                </a:solidFill>
              </a:rPr>
              <a:t>Σημεία ενδιαφέροντος (αρχαιολογικοί χώροι, εκκλησίες, σημεία αρχιτεκτονικού ενδιαφέροντος, πολιτισμός – ανοικτοί χώροι)</a:t>
            </a:r>
          </a:p>
          <a:p>
            <a:pPr marL="457200" indent="-457200">
              <a:lnSpc>
                <a:spcPct val="120000"/>
              </a:lnSpc>
              <a:spcBef>
                <a:spcPts val="200"/>
              </a:spcBef>
              <a:buClr>
                <a:srgbClr val="C00000"/>
              </a:buClr>
            </a:pPr>
            <a:r>
              <a:rPr lang="el-GR" sz="2000" dirty="0" err="1">
                <a:solidFill>
                  <a:srgbClr val="C00000"/>
                </a:solidFill>
              </a:rPr>
              <a:t>Πολυγλωσσικός</a:t>
            </a:r>
            <a:r>
              <a:rPr lang="el-GR" sz="2000" dirty="0">
                <a:solidFill>
                  <a:srgbClr val="C00000"/>
                </a:solidFill>
              </a:rPr>
              <a:t> δικτυακός τόπος – Εφαρμογή για κινητές συσκευές</a:t>
            </a:r>
          </a:p>
          <a:p>
            <a:pPr marL="457200" indent="-457200">
              <a:lnSpc>
                <a:spcPct val="120000"/>
              </a:lnSpc>
              <a:spcBef>
                <a:spcPts val="200"/>
              </a:spcBef>
              <a:buClr>
                <a:srgbClr val="C00000"/>
              </a:buClr>
            </a:pPr>
            <a:r>
              <a:rPr lang="el-GR" sz="2000" dirty="0">
                <a:solidFill>
                  <a:srgbClr val="0070C0"/>
                </a:solidFill>
              </a:rPr>
              <a:t>Δυναμικές προτεινόμενες διαδρομές με βάση την θέση του χρήστη</a:t>
            </a:r>
          </a:p>
          <a:p>
            <a:pPr marL="457200" indent="-457200">
              <a:lnSpc>
                <a:spcPct val="120000"/>
              </a:lnSpc>
              <a:spcBef>
                <a:spcPts val="200"/>
              </a:spcBef>
              <a:buClr>
                <a:srgbClr val="C00000"/>
              </a:buClr>
            </a:pPr>
            <a:r>
              <a:rPr lang="el-GR" sz="2000" dirty="0">
                <a:solidFill>
                  <a:srgbClr val="C00000"/>
                </a:solidFill>
              </a:rPr>
              <a:t>Δίκτυο ασύρματων σημείων πρόσβασης</a:t>
            </a:r>
          </a:p>
          <a:p>
            <a:pPr marL="457200" indent="-457200">
              <a:lnSpc>
                <a:spcPct val="120000"/>
              </a:lnSpc>
              <a:spcBef>
                <a:spcPts val="200"/>
              </a:spcBef>
              <a:buClr>
                <a:srgbClr val="C00000"/>
              </a:buClr>
            </a:pPr>
            <a:r>
              <a:rPr lang="el-GR" sz="2000" dirty="0">
                <a:solidFill>
                  <a:srgbClr val="0070C0"/>
                </a:solidFill>
              </a:rPr>
              <a:t>Σήμανση με QR </a:t>
            </a:r>
            <a:r>
              <a:rPr lang="el-GR" sz="2000" dirty="0" err="1">
                <a:solidFill>
                  <a:srgbClr val="0070C0"/>
                </a:solidFill>
              </a:rPr>
              <a:t>Codes</a:t>
            </a:r>
            <a:endParaRPr lang="el-GR" sz="2000" dirty="0">
              <a:solidFill>
                <a:srgbClr val="0070C0"/>
              </a:solidFill>
            </a:endParaRPr>
          </a:p>
          <a:p>
            <a:pPr marL="457200" indent="-457200">
              <a:lnSpc>
                <a:spcPct val="120000"/>
              </a:lnSpc>
              <a:spcBef>
                <a:spcPts val="200"/>
              </a:spcBef>
              <a:buClr>
                <a:srgbClr val="C00000"/>
              </a:buClr>
            </a:pPr>
            <a:r>
              <a:rPr lang="el-GR" sz="2000" dirty="0" smtClean="0">
                <a:solidFill>
                  <a:srgbClr val="C00000"/>
                </a:solidFill>
              </a:rPr>
              <a:t>Πλατφόρμα πιστότητας </a:t>
            </a:r>
            <a:r>
              <a:rPr lang="el-GR" sz="2000" dirty="0">
                <a:solidFill>
                  <a:srgbClr val="C00000"/>
                </a:solidFill>
              </a:rPr>
              <a:t>και επιβράβευσης για την ενίσχυση της τοπικής επιχειρηματικότητας και του εθελοντισμού</a:t>
            </a:r>
            <a:endParaRPr lang="el-GR" sz="2000" dirty="0" smtClean="0">
              <a:solidFill>
                <a:srgbClr val="C00000"/>
              </a:solidFill>
            </a:endParaRPr>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Πράξη Π1 (</a:t>
              </a:r>
              <a:r>
                <a:rPr lang="el-GR" sz="2200" b="1" dirty="0"/>
                <a:t>Θ</a:t>
              </a:r>
              <a:r>
                <a:rPr lang="el-GR" sz="2200" b="1" dirty="0" smtClean="0"/>
                <a:t>εματικός Τουρισμός)</a:t>
              </a:r>
              <a:endParaRPr lang="el-GR" sz="2200" b="1" kern="1200" dirty="0"/>
            </a:p>
          </p:txBody>
        </p:sp>
      </p:grpSp>
    </p:spTree>
    <p:extLst>
      <p:ext uri="{BB962C8B-B14F-4D97-AF65-F5344CB8AC3E}">
        <p14:creationId xmlns="" xmlns:p14="http://schemas.microsoft.com/office/powerpoint/2010/main" val="3347264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457200" indent="-457200">
              <a:buClr>
                <a:srgbClr val="C00000"/>
              </a:buClr>
            </a:pPr>
            <a:r>
              <a:rPr lang="el-GR" sz="2000" dirty="0">
                <a:solidFill>
                  <a:srgbClr val="0070C0"/>
                </a:solidFill>
              </a:rPr>
              <a:t>Θερμοκρασίας και υγρασίας της ατμόσφαιρας</a:t>
            </a:r>
          </a:p>
          <a:p>
            <a:pPr marL="457200" indent="-457200">
              <a:buClr>
                <a:srgbClr val="C00000"/>
              </a:buClr>
            </a:pPr>
            <a:r>
              <a:rPr lang="el-GR" sz="2000" dirty="0">
                <a:solidFill>
                  <a:srgbClr val="C00000"/>
                </a:solidFill>
              </a:rPr>
              <a:t>Επιπέδων θορύβου (ήχου)</a:t>
            </a:r>
          </a:p>
          <a:p>
            <a:pPr marL="457200" indent="-457200">
              <a:buClr>
                <a:srgbClr val="C00000"/>
              </a:buClr>
            </a:pPr>
            <a:r>
              <a:rPr lang="el-GR" sz="2000" dirty="0">
                <a:solidFill>
                  <a:srgbClr val="0070C0"/>
                </a:solidFill>
              </a:rPr>
              <a:t>Αιωρούμενων σωματιδίων ατμόσφαιρας (</a:t>
            </a:r>
            <a:r>
              <a:rPr lang="en-GB" sz="2000" dirty="0" smtClean="0">
                <a:solidFill>
                  <a:srgbClr val="0070C0"/>
                </a:solidFill>
              </a:rPr>
              <a:t>PM1, PM</a:t>
            </a:r>
            <a:r>
              <a:rPr lang="el-GR" sz="2000" dirty="0" smtClean="0">
                <a:solidFill>
                  <a:srgbClr val="0070C0"/>
                </a:solidFill>
              </a:rPr>
              <a:t>2.5</a:t>
            </a:r>
            <a:r>
              <a:rPr lang="en-GB" sz="2000" dirty="0" smtClean="0">
                <a:solidFill>
                  <a:srgbClr val="0070C0"/>
                </a:solidFill>
              </a:rPr>
              <a:t>, PM</a:t>
            </a:r>
            <a:r>
              <a:rPr lang="el-GR" sz="2000" dirty="0" smtClean="0">
                <a:solidFill>
                  <a:srgbClr val="0070C0"/>
                </a:solidFill>
              </a:rPr>
              <a:t>10</a:t>
            </a:r>
            <a:r>
              <a:rPr lang="en-GB" sz="2000" dirty="0" smtClean="0">
                <a:solidFill>
                  <a:srgbClr val="0070C0"/>
                </a:solidFill>
              </a:rPr>
              <a:t>)</a:t>
            </a:r>
            <a:endParaRPr lang="en-GB" sz="2000" dirty="0">
              <a:solidFill>
                <a:srgbClr val="0070C0"/>
              </a:solidFill>
            </a:endParaRPr>
          </a:p>
          <a:p>
            <a:pPr marL="457200" indent="-457200">
              <a:buClr>
                <a:srgbClr val="C00000"/>
              </a:buClr>
            </a:pPr>
            <a:r>
              <a:rPr lang="el-GR" sz="2000" dirty="0">
                <a:solidFill>
                  <a:srgbClr val="C00000"/>
                </a:solidFill>
              </a:rPr>
              <a:t>Αερίων (</a:t>
            </a:r>
            <a:r>
              <a:rPr lang="en-GB" sz="2000" dirty="0">
                <a:solidFill>
                  <a:srgbClr val="C00000"/>
                </a:solidFill>
              </a:rPr>
              <a:t>gas sensor</a:t>
            </a:r>
            <a:r>
              <a:rPr lang="en-GB" sz="2000" dirty="0" smtClean="0">
                <a:solidFill>
                  <a:srgbClr val="C00000"/>
                </a:solidFill>
              </a:rPr>
              <a:t>)</a:t>
            </a:r>
            <a:r>
              <a:rPr lang="el-GR" sz="2000" dirty="0">
                <a:solidFill>
                  <a:srgbClr val="C00000"/>
                </a:solidFill>
              </a:rPr>
              <a:t> </a:t>
            </a:r>
            <a:r>
              <a:rPr lang="el-GR" sz="2000" dirty="0" smtClean="0">
                <a:solidFill>
                  <a:srgbClr val="C00000"/>
                </a:solidFill>
              </a:rPr>
              <a:t>(Διοξείδιο </a:t>
            </a:r>
            <a:r>
              <a:rPr lang="el-GR" sz="2000" dirty="0">
                <a:solidFill>
                  <a:srgbClr val="C00000"/>
                </a:solidFill>
              </a:rPr>
              <a:t>του </a:t>
            </a:r>
            <a:r>
              <a:rPr lang="el-GR" sz="2000" dirty="0" smtClean="0">
                <a:solidFill>
                  <a:srgbClr val="C00000"/>
                </a:solidFill>
              </a:rPr>
              <a:t>Άνθρακα, Μεθάνιο, Όζον, Οξυγόνο, Διοξείδιο </a:t>
            </a:r>
            <a:r>
              <a:rPr lang="el-GR" sz="2000" dirty="0">
                <a:solidFill>
                  <a:srgbClr val="C00000"/>
                </a:solidFill>
              </a:rPr>
              <a:t>του </a:t>
            </a:r>
            <a:r>
              <a:rPr lang="el-GR" sz="2000" dirty="0" smtClean="0">
                <a:solidFill>
                  <a:srgbClr val="C00000"/>
                </a:solidFill>
              </a:rPr>
              <a:t>Νατρίου)</a:t>
            </a:r>
            <a:endParaRPr lang="en-GB" sz="2000" dirty="0">
              <a:solidFill>
                <a:srgbClr val="C00000"/>
              </a:solidFill>
            </a:endParaRPr>
          </a:p>
          <a:p>
            <a:pPr marL="457200" indent="-457200">
              <a:buClr>
                <a:srgbClr val="C00000"/>
              </a:buClr>
            </a:pPr>
            <a:r>
              <a:rPr lang="el-GR" sz="2000" dirty="0">
                <a:solidFill>
                  <a:srgbClr val="0070C0"/>
                </a:solidFill>
              </a:rPr>
              <a:t>Επιπέδου φωτός </a:t>
            </a:r>
            <a:r>
              <a:rPr lang="el-GR" sz="2000" dirty="0" smtClean="0">
                <a:solidFill>
                  <a:srgbClr val="0070C0"/>
                </a:solidFill>
              </a:rPr>
              <a:t>(</a:t>
            </a:r>
            <a:r>
              <a:rPr lang="en-GB" sz="2000" dirty="0" err="1" smtClean="0">
                <a:solidFill>
                  <a:srgbClr val="0070C0"/>
                </a:solidFill>
              </a:rPr>
              <a:t>luminos</a:t>
            </a:r>
            <a:r>
              <a:rPr lang="en-US" sz="2000" dirty="0" err="1" smtClean="0">
                <a:solidFill>
                  <a:srgbClr val="0070C0"/>
                </a:solidFill>
              </a:rPr>
              <a:t>i</a:t>
            </a:r>
            <a:r>
              <a:rPr lang="en-GB" sz="2000" dirty="0" smtClean="0">
                <a:solidFill>
                  <a:srgbClr val="0070C0"/>
                </a:solidFill>
              </a:rPr>
              <a:t>ty </a:t>
            </a:r>
            <a:r>
              <a:rPr lang="en-GB" sz="2000" dirty="0">
                <a:solidFill>
                  <a:srgbClr val="0070C0"/>
                </a:solidFill>
              </a:rPr>
              <a:t>level)</a:t>
            </a:r>
          </a:p>
          <a:p>
            <a:pPr marL="457200" indent="-457200">
              <a:buClr>
                <a:srgbClr val="C00000"/>
              </a:buClr>
            </a:pPr>
            <a:r>
              <a:rPr lang="el-GR" sz="2000" dirty="0">
                <a:solidFill>
                  <a:srgbClr val="C00000"/>
                </a:solidFill>
              </a:rPr>
              <a:t>Βροχής </a:t>
            </a:r>
            <a:r>
              <a:rPr lang="el-GR" sz="2000" dirty="0" smtClean="0">
                <a:solidFill>
                  <a:srgbClr val="C00000"/>
                </a:solidFill>
              </a:rPr>
              <a:t>(</a:t>
            </a:r>
            <a:r>
              <a:rPr lang="en-GB" sz="2000" dirty="0" smtClean="0">
                <a:solidFill>
                  <a:srgbClr val="C00000"/>
                </a:solidFill>
              </a:rPr>
              <a:t>pluviometry </a:t>
            </a:r>
            <a:r>
              <a:rPr lang="en-GB" sz="2000" dirty="0">
                <a:solidFill>
                  <a:srgbClr val="C00000"/>
                </a:solidFill>
              </a:rPr>
              <a:t>sensor</a:t>
            </a:r>
            <a:r>
              <a:rPr lang="en-GB" sz="2000" dirty="0" smtClean="0">
                <a:solidFill>
                  <a:srgbClr val="C00000"/>
                </a:solidFill>
              </a:rPr>
              <a:t>)</a:t>
            </a:r>
            <a:endParaRPr lang="el-GR" sz="2000" dirty="0" smtClean="0">
              <a:solidFill>
                <a:srgbClr val="C00000"/>
              </a:solidFill>
            </a:endParaRPr>
          </a:p>
          <a:p>
            <a:pPr marL="457200" indent="-457200">
              <a:buClr>
                <a:srgbClr val="C00000"/>
              </a:buClr>
            </a:pPr>
            <a:r>
              <a:rPr lang="el-GR" sz="2000" dirty="0" smtClean="0">
                <a:solidFill>
                  <a:srgbClr val="0070C0"/>
                </a:solidFill>
              </a:rPr>
              <a:t>Ανέμου</a:t>
            </a:r>
            <a:endParaRPr lang="en-GB" sz="2000" dirty="0">
              <a:solidFill>
                <a:srgbClr val="0070C0"/>
              </a:solidFill>
            </a:endParaRPr>
          </a:p>
          <a:p>
            <a:pPr marL="457200" indent="-457200">
              <a:buClr>
                <a:srgbClr val="C00000"/>
              </a:buClr>
            </a:pPr>
            <a:r>
              <a:rPr lang="el-GR" sz="2000" dirty="0">
                <a:solidFill>
                  <a:srgbClr val="C00000"/>
                </a:solidFill>
              </a:rPr>
              <a:t>Επιπέδων ηλεκτρομαγνητικής </a:t>
            </a:r>
            <a:r>
              <a:rPr lang="el-GR" sz="2000" dirty="0" smtClean="0">
                <a:solidFill>
                  <a:srgbClr val="C00000"/>
                </a:solidFill>
              </a:rPr>
              <a:t>ακτινοβολίας</a:t>
            </a:r>
          </a:p>
          <a:p>
            <a:pPr marL="457200" indent="-457200">
              <a:buClr>
                <a:srgbClr val="C00000"/>
              </a:buClr>
            </a:pPr>
            <a:r>
              <a:rPr lang="el-GR" sz="2000" dirty="0" smtClean="0">
                <a:solidFill>
                  <a:srgbClr val="0070C0"/>
                </a:solidFill>
              </a:rPr>
              <a:t>Κόμβοι μέτρησης συνάθροισης κοινού</a:t>
            </a:r>
            <a:endParaRPr lang="el-GR" sz="2000" dirty="0">
              <a:solidFill>
                <a:srgbClr val="0070C0"/>
              </a:solidFill>
            </a:endParaRPr>
          </a:p>
          <a:p>
            <a:pPr marL="457200" indent="-457200">
              <a:buClr>
                <a:srgbClr val="C00000"/>
              </a:buClr>
            </a:pPr>
            <a:r>
              <a:rPr lang="el-GR" sz="2000" dirty="0" smtClean="0">
                <a:solidFill>
                  <a:srgbClr val="C00000"/>
                </a:solidFill>
              </a:rPr>
              <a:t>Εφαρμογές </a:t>
            </a:r>
            <a:r>
              <a:rPr lang="el-GR" sz="2000" dirty="0">
                <a:solidFill>
                  <a:srgbClr val="C00000"/>
                </a:solidFill>
              </a:rPr>
              <a:t>ενημέρωσης των πολιτών (</a:t>
            </a:r>
            <a:r>
              <a:rPr lang="en-GB" sz="2000" dirty="0">
                <a:solidFill>
                  <a:srgbClr val="C00000"/>
                </a:solidFill>
              </a:rPr>
              <a:t>web, </a:t>
            </a:r>
            <a:r>
              <a:rPr lang="en-GB" sz="2000" dirty="0" smtClean="0">
                <a:solidFill>
                  <a:srgbClr val="C00000"/>
                </a:solidFill>
              </a:rPr>
              <a:t>mobile</a:t>
            </a:r>
            <a:r>
              <a:rPr lang="en-GB" sz="2000" dirty="0">
                <a:solidFill>
                  <a:srgbClr val="C00000"/>
                </a:solidFill>
              </a:rPr>
              <a:t>)</a:t>
            </a:r>
          </a:p>
          <a:p>
            <a:pPr marL="457200" indent="-457200">
              <a:buClr>
                <a:srgbClr val="C00000"/>
              </a:buClr>
            </a:pPr>
            <a:r>
              <a:rPr lang="el-GR" sz="2000" dirty="0">
                <a:solidFill>
                  <a:srgbClr val="0070C0"/>
                </a:solidFill>
              </a:rPr>
              <a:t>Ανοικτά δεδομένα</a:t>
            </a:r>
          </a:p>
          <a:p>
            <a:pPr marL="457200" indent="-457200">
              <a:buClr>
                <a:srgbClr val="C00000"/>
              </a:buClr>
            </a:pPr>
            <a:endParaRPr lang="el-GR" sz="2000" dirty="0"/>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Πράξη Π2 (Έξυπνοι Αισθητήρες)</a:t>
              </a:r>
              <a:endParaRPr lang="el-GR" sz="2200" b="1" kern="1200" dirty="0"/>
            </a:p>
          </p:txBody>
        </p:sp>
      </p:grpSp>
    </p:spTree>
    <p:extLst>
      <p:ext uri="{BB962C8B-B14F-4D97-AF65-F5344CB8AC3E}">
        <p14:creationId xmlns="" xmlns:p14="http://schemas.microsoft.com/office/powerpoint/2010/main" val="3440029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457200" indent="-457200">
              <a:buClr>
                <a:srgbClr val="C00000"/>
              </a:buClr>
            </a:pPr>
            <a:r>
              <a:rPr lang="el-GR" sz="1800" u="sng" dirty="0" smtClean="0">
                <a:solidFill>
                  <a:srgbClr val="C00000"/>
                </a:solidFill>
              </a:rPr>
              <a:t>Υπ1</a:t>
            </a:r>
            <a:r>
              <a:rPr lang="el-GR" sz="1800" dirty="0">
                <a:solidFill>
                  <a:srgbClr val="C00000"/>
                </a:solidFill>
              </a:rPr>
              <a:t>: </a:t>
            </a:r>
            <a:r>
              <a:rPr lang="el-GR" sz="1800" dirty="0" smtClean="0">
                <a:solidFill>
                  <a:srgbClr val="C00000"/>
                </a:solidFill>
              </a:rPr>
              <a:t>Εγκατάσταση 28 </a:t>
            </a:r>
            <a:r>
              <a:rPr lang="el-GR" sz="1800" dirty="0">
                <a:solidFill>
                  <a:srgbClr val="C00000"/>
                </a:solidFill>
              </a:rPr>
              <a:t>συσκευών </a:t>
            </a:r>
            <a:r>
              <a:rPr lang="el-GR" sz="1800" dirty="0" err="1">
                <a:solidFill>
                  <a:srgbClr val="C00000"/>
                </a:solidFill>
              </a:rPr>
              <a:t>Bluetooth</a:t>
            </a:r>
            <a:r>
              <a:rPr lang="el-GR" sz="1800" dirty="0">
                <a:solidFill>
                  <a:srgbClr val="C00000"/>
                </a:solidFill>
              </a:rPr>
              <a:t> </a:t>
            </a:r>
            <a:r>
              <a:rPr lang="el-GR" sz="1800" dirty="0" smtClean="0">
                <a:solidFill>
                  <a:srgbClr val="C00000"/>
                </a:solidFill>
              </a:rPr>
              <a:t>και </a:t>
            </a:r>
            <a:r>
              <a:rPr lang="el-GR" sz="1800" dirty="0">
                <a:solidFill>
                  <a:srgbClr val="C00000"/>
                </a:solidFill>
              </a:rPr>
              <a:t>το συνοδευτικό λογισμικό για την υλοποίηση του συστήματος παρακολούθησης κυκλοφοριακών συνθηκών και τον υπολογισμού χρόνου </a:t>
            </a:r>
            <a:r>
              <a:rPr lang="el-GR" sz="1800" dirty="0" smtClean="0">
                <a:solidFill>
                  <a:srgbClr val="C00000"/>
                </a:solidFill>
              </a:rPr>
              <a:t>ταξιδιού</a:t>
            </a:r>
          </a:p>
          <a:p>
            <a:pPr marL="457200" indent="-457200">
              <a:buClr>
                <a:srgbClr val="C00000"/>
              </a:buClr>
            </a:pPr>
            <a:r>
              <a:rPr lang="el-GR" sz="1800" u="sng" dirty="0">
                <a:solidFill>
                  <a:srgbClr val="0070C0"/>
                </a:solidFill>
              </a:rPr>
              <a:t>Υπ2</a:t>
            </a:r>
            <a:r>
              <a:rPr lang="el-GR" sz="1800" dirty="0">
                <a:solidFill>
                  <a:srgbClr val="0070C0"/>
                </a:solidFill>
              </a:rPr>
              <a:t>: </a:t>
            </a:r>
            <a:r>
              <a:rPr lang="el-GR" sz="1800" dirty="0" smtClean="0">
                <a:solidFill>
                  <a:srgbClr val="0070C0"/>
                </a:solidFill>
              </a:rPr>
              <a:t>Εγκατάσταση 836 </a:t>
            </a:r>
            <a:r>
              <a:rPr lang="el-GR" sz="1800" dirty="0">
                <a:solidFill>
                  <a:srgbClr val="0070C0"/>
                </a:solidFill>
              </a:rPr>
              <a:t>αισθητήρων εδάφους για τον έλεγχο διαθεσιμότητας της παρόδιας στάθμευσης </a:t>
            </a:r>
            <a:r>
              <a:rPr lang="el-GR" sz="1800" dirty="0" smtClean="0">
                <a:solidFill>
                  <a:srgbClr val="0070C0"/>
                </a:solidFill>
              </a:rPr>
              <a:t>και </a:t>
            </a:r>
            <a:r>
              <a:rPr lang="el-GR" sz="1800" dirty="0">
                <a:solidFill>
                  <a:srgbClr val="0070C0"/>
                </a:solidFill>
              </a:rPr>
              <a:t>το συνοδευτικό </a:t>
            </a:r>
            <a:r>
              <a:rPr lang="el-GR" sz="1800" dirty="0" smtClean="0">
                <a:solidFill>
                  <a:srgbClr val="0070C0"/>
                </a:solidFill>
              </a:rPr>
              <a:t>λογισμικό</a:t>
            </a:r>
          </a:p>
          <a:p>
            <a:pPr marL="457200" indent="-457200">
              <a:buClr>
                <a:srgbClr val="C00000"/>
              </a:buClr>
            </a:pPr>
            <a:r>
              <a:rPr lang="el-GR" sz="1800" u="sng" dirty="0">
                <a:solidFill>
                  <a:srgbClr val="C00000"/>
                </a:solidFill>
              </a:rPr>
              <a:t>Υπ3</a:t>
            </a:r>
            <a:r>
              <a:rPr lang="el-GR" sz="1800" dirty="0">
                <a:solidFill>
                  <a:srgbClr val="C00000"/>
                </a:solidFill>
              </a:rPr>
              <a:t>: </a:t>
            </a:r>
            <a:r>
              <a:rPr lang="el-GR" sz="1800" dirty="0" smtClean="0">
                <a:solidFill>
                  <a:srgbClr val="C00000"/>
                </a:solidFill>
              </a:rPr>
              <a:t>Εγκατάσταση 5 </a:t>
            </a:r>
            <a:r>
              <a:rPr lang="el-GR" sz="1800" dirty="0">
                <a:solidFill>
                  <a:srgbClr val="C00000"/>
                </a:solidFill>
              </a:rPr>
              <a:t>συστημάτων που με κατάλληλες διατάξεις θα μετρούν τα εισερχόμενα και εξερχόμενα οχήματα στους υπαίθριους δημοτικούς χώρους στάθμευσης (</a:t>
            </a:r>
            <a:r>
              <a:rPr lang="el-GR" sz="1800" dirty="0" err="1">
                <a:solidFill>
                  <a:srgbClr val="C00000"/>
                </a:solidFill>
              </a:rPr>
              <a:t>parking</a:t>
            </a:r>
            <a:r>
              <a:rPr lang="el-GR" sz="1800" dirty="0">
                <a:solidFill>
                  <a:srgbClr val="C00000"/>
                </a:solidFill>
              </a:rPr>
              <a:t>) και </a:t>
            </a:r>
            <a:r>
              <a:rPr lang="el-GR" sz="1800" dirty="0" smtClean="0">
                <a:solidFill>
                  <a:srgbClr val="C00000"/>
                </a:solidFill>
              </a:rPr>
              <a:t>το συνοδευτικό λογισμικό</a:t>
            </a:r>
          </a:p>
          <a:p>
            <a:pPr marL="457200" indent="-457200">
              <a:buClr>
                <a:srgbClr val="C00000"/>
              </a:buClr>
            </a:pPr>
            <a:r>
              <a:rPr lang="el-GR" sz="1800" u="sng" dirty="0">
                <a:solidFill>
                  <a:srgbClr val="0070C0"/>
                </a:solidFill>
              </a:rPr>
              <a:t>Υπ4</a:t>
            </a:r>
            <a:r>
              <a:rPr lang="el-GR" sz="1800" dirty="0">
                <a:solidFill>
                  <a:srgbClr val="0070C0"/>
                </a:solidFill>
              </a:rPr>
              <a:t>: </a:t>
            </a:r>
            <a:r>
              <a:rPr lang="el-GR" sz="1800" dirty="0" smtClean="0">
                <a:solidFill>
                  <a:srgbClr val="0070C0"/>
                </a:solidFill>
              </a:rPr>
              <a:t>Εγκατάσταση 4 </a:t>
            </a:r>
            <a:r>
              <a:rPr lang="el-GR" sz="1800" dirty="0">
                <a:solidFill>
                  <a:srgbClr val="0070C0"/>
                </a:solidFill>
              </a:rPr>
              <a:t>πινακίδων μεταβλητών μηνυμάτων (VMS: </a:t>
            </a:r>
            <a:r>
              <a:rPr lang="el-GR" sz="1800" dirty="0" err="1">
                <a:solidFill>
                  <a:srgbClr val="0070C0"/>
                </a:solidFill>
              </a:rPr>
              <a:t>Variable</a:t>
            </a:r>
            <a:r>
              <a:rPr lang="el-GR" sz="1800" dirty="0">
                <a:solidFill>
                  <a:srgbClr val="0070C0"/>
                </a:solidFill>
              </a:rPr>
              <a:t> </a:t>
            </a:r>
            <a:r>
              <a:rPr lang="el-GR" sz="1800" dirty="0" err="1">
                <a:solidFill>
                  <a:srgbClr val="0070C0"/>
                </a:solidFill>
              </a:rPr>
              <a:t>Message</a:t>
            </a:r>
            <a:r>
              <a:rPr lang="el-GR" sz="1800" dirty="0">
                <a:solidFill>
                  <a:srgbClr val="0070C0"/>
                </a:solidFill>
              </a:rPr>
              <a:t> </a:t>
            </a:r>
            <a:r>
              <a:rPr lang="el-GR" sz="1800" dirty="0" err="1">
                <a:solidFill>
                  <a:srgbClr val="0070C0"/>
                </a:solidFill>
              </a:rPr>
              <a:t>Sign</a:t>
            </a:r>
            <a:r>
              <a:rPr lang="el-GR" sz="1800" dirty="0">
                <a:solidFill>
                  <a:srgbClr val="0070C0"/>
                </a:solidFill>
              </a:rPr>
              <a:t>) και </a:t>
            </a:r>
            <a:r>
              <a:rPr lang="el-GR" sz="1800" dirty="0" smtClean="0">
                <a:solidFill>
                  <a:srgbClr val="0070C0"/>
                </a:solidFill>
              </a:rPr>
              <a:t>το συνοδευτικό λογισμικό</a:t>
            </a:r>
          </a:p>
          <a:p>
            <a:pPr marL="457200" indent="-457200">
              <a:buClr>
                <a:srgbClr val="C00000"/>
              </a:buClr>
            </a:pPr>
            <a:r>
              <a:rPr lang="el-GR" sz="1800" u="sng" dirty="0" smtClean="0">
                <a:solidFill>
                  <a:srgbClr val="C00000"/>
                </a:solidFill>
              </a:rPr>
              <a:t>Υπ5</a:t>
            </a:r>
            <a:r>
              <a:rPr lang="el-GR" sz="1800" dirty="0">
                <a:solidFill>
                  <a:srgbClr val="C00000"/>
                </a:solidFill>
              </a:rPr>
              <a:t>: </a:t>
            </a:r>
            <a:r>
              <a:rPr lang="el-GR" sz="1800" dirty="0" smtClean="0">
                <a:solidFill>
                  <a:srgbClr val="C00000"/>
                </a:solidFill>
              </a:rPr>
              <a:t>Εγκατάσταση 24 </a:t>
            </a:r>
            <a:r>
              <a:rPr lang="el-GR" sz="1800" dirty="0">
                <a:solidFill>
                  <a:srgbClr val="C00000"/>
                </a:solidFill>
              </a:rPr>
              <a:t>Πινακίδων Έξυπνων Στάσεων για τα Μέσα Μαζικής </a:t>
            </a:r>
            <a:r>
              <a:rPr lang="el-GR" sz="1800" dirty="0" smtClean="0">
                <a:solidFill>
                  <a:srgbClr val="C00000"/>
                </a:solidFill>
              </a:rPr>
              <a:t>Μεταφοράς</a:t>
            </a:r>
          </a:p>
          <a:p>
            <a:pPr marL="457200" indent="-457200">
              <a:buClr>
                <a:srgbClr val="C00000"/>
              </a:buClr>
            </a:pPr>
            <a:r>
              <a:rPr lang="el-GR" sz="1800" u="sng" dirty="0" smtClean="0">
                <a:solidFill>
                  <a:srgbClr val="0070C0"/>
                </a:solidFill>
              </a:rPr>
              <a:t>Υπ6</a:t>
            </a:r>
            <a:r>
              <a:rPr lang="el-GR" sz="1800" dirty="0" smtClean="0">
                <a:solidFill>
                  <a:srgbClr val="0070C0"/>
                </a:solidFill>
              </a:rPr>
              <a:t>: Οριζόντιο Σύστημα ολοκλήρωσης των Υποσυστημάτων 1-5 (</a:t>
            </a:r>
            <a:r>
              <a:rPr lang="en-US" sz="1800" dirty="0" smtClean="0">
                <a:solidFill>
                  <a:srgbClr val="0070C0"/>
                </a:solidFill>
              </a:rPr>
              <a:t>web, mobile, </a:t>
            </a:r>
            <a:r>
              <a:rPr lang="el-GR" sz="1800" dirty="0" smtClean="0">
                <a:solidFill>
                  <a:srgbClr val="0070C0"/>
                </a:solidFill>
              </a:rPr>
              <a:t>διαχειριστές Δήμου)</a:t>
            </a:r>
            <a:endParaRPr lang="el-GR" sz="1800" dirty="0">
              <a:solidFill>
                <a:srgbClr val="0070C0"/>
              </a:solidFill>
            </a:endParaRPr>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Υποέργο 1 Πράξης Π7 (Βιώσιμη Κινητικότητα)</a:t>
              </a:r>
              <a:endParaRPr lang="el-GR" sz="2200" b="1" kern="1200" dirty="0"/>
            </a:p>
          </p:txBody>
        </p:sp>
      </p:grpSp>
    </p:spTree>
    <p:extLst>
      <p:ext uri="{BB962C8B-B14F-4D97-AF65-F5344CB8AC3E}">
        <p14:creationId xmlns="" xmlns:p14="http://schemas.microsoft.com/office/powerpoint/2010/main" val="3308244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457200" indent="-457200">
              <a:buClr>
                <a:srgbClr val="C00000"/>
              </a:buClr>
            </a:pPr>
            <a:r>
              <a:rPr lang="el-GR" sz="2000" dirty="0" smtClean="0">
                <a:solidFill>
                  <a:srgbClr val="0070C0"/>
                </a:solidFill>
              </a:rPr>
              <a:t>Υλοποίηση και παρακολούθηση δράσεων ανακύκλωσης και κομποστοποίησης </a:t>
            </a:r>
          </a:p>
          <a:p>
            <a:pPr marL="457200" indent="-457200">
              <a:buClr>
                <a:srgbClr val="C00000"/>
              </a:buClr>
            </a:pPr>
            <a:r>
              <a:rPr lang="el-GR" sz="2000" dirty="0" smtClean="0">
                <a:solidFill>
                  <a:srgbClr val="C00000"/>
                </a:solidFill>
              </a:rPr>
              <a:t>Επιχειρησιακό Σχέδιο Ανακύκλωσης 2019 – 2020 του Δήμου Πατρέων</a:t>
            </a:r>
          </a:p>
          <a:p>
            <a:pPr marL="0" indent="0">
              <a:buClr>
                <a:srgbClr val="C00000"/>
              </a:buClr>
              <a:buNone/>
            </a:pPr>
            <a:endParaRPr lang="el-GR" sz="2000" dirty="0" smtClean="0"/>
          </a:p>
          <a:p>
            <a:pPr marL="457200" indent="0">
              <a:buClr>
                <a:srgbClr val="C00000"/>
              </a:buClr>
              <a:buNone/>
            </a:pPr>
            <a:r>
              <a:rPr lang="el-GR" sz="2000" u="sng" dirty="0" smtClean="0"/>
              <a:t>Άλλες πρωτοβουλίες</a:t>
            </a:r>
          </a:p>
          <a:p>
            <a:pPr marL="457200" indent="-457200">
              <a:buClr>
                <a:srgbClr val="C00000"/>
              </a:buClr>
            </a:pPr>
            <a:r>
              <a:rPr lang="el-GR" sz="2000" dirty="0" smtClean="0">
                <a:solidFill>
                  <a:srgbClr val="0070C0"/>
                </a:solidFill>
              </a:rPr>
              <a:t>Επικαιροποίηση Σχεδίου Διαχείρισης Αειφόρου Ενέργειας (άτομα </a:t>
            </a:r>
            <a:r>
              <a:rPr lang="el-GR" sz="2000" dirty="0">
                <a:solidFill>
                  <a:srgbClr val="0070C0"/>
                </a:solidFill>
              </a:rPr>
              <a:t>προγράμματος κοινωφελούς </a:t>
            </a:r>
            <a:r>
              <a:rPr lang="el-GR" sz="2000" dirty="0" smtClean="0">
                <a:solidFill>
                  <a:srgbClr val="0070C0"/>
                </a:solidFill>
              </a:rPr>
              <a:t>εργασίας σε συνεργασία με άλλες Διευθύνσεις)</a:t>
            </a:r>
          </a:p>
          <a:p>
            <a:pPr marL="457200" indent="-457200">
              <a:buClr>
                <a:srgbClr val="C00000"/>
              </a:buClr>
            </a:pPr>
            <a:r>
              <a:rPr lang="el-GR" sz="2000" dirty="0" smtClean="0">
                <a:solidFill>
                  <a:srgbClr val="C00000"/>
                </a:solidFill>
              </a:rPr>
              <a:t>Δημιουργία εφαρμογών (α) υποστήριξης χρηστών </a:t>
            </a:r>
            <a:r>
              <a:rPr lang="en-US" sz="2000" dirty="0" smtClean="0">
                <a:solidFill>
                  <a:srgbClr val="C00000"/>
                </a:solidFill>
              </a:rPr>
              <a:t>helpdesk – ticketing system </a:t>
            </a:r>
            <a:r>
              <a:rPr lang="el-GR" sz="2000" dirty="0" smtClean="0">
                <a:solidFill>
                  <a:srgbClr val="C00000"/>
                </a:solidFill>
              </a:rPr>
              <a:t>(β) καταγραφής αποθήκης εξοπλισμού πληροφορικής (άτομα </a:t>
            </a:r>
            <a:r>
              <a:rPr lang="el-GR" sz="2000" dirty="0">
                <a:solidFill>
                  <a:srgbClr val="C00000"/>
                </a:solidFill>
              </a:rPr>
              <a:t>προγράμματος κοινωφελούς εργασίας σε συνεργασία με </a:t>
            </a:r>
            <a:r>
              <a:rPr lang="el-GR" sz="2000" dirty="0" smtClean="0">
                <a:solidFill>
                  <a:srgbClr val="C00000"/>
                </a:solidFill>
              </a:rPr>
              <a:t>το Τμήμα Πληροφορικής &amp; Επικοινωνιών)</a:t>
            </a:r>
          </a:p>
          <a:p>
            <a:pPr marL="457200" indent="-457200">
              <a:buClr>
                <a:srgbClr val="C00000"/>
              </a:buClr>
            </a:pPr>
            <a:r>
              <a:rPr lang="el-GR" sz="2000" dirty="0" smtClean="0">
                <a:solidFill>
                  <a:srgbClr val="0070C0"/>
                </a:solidFill>
              </a:rPr>
              <a:t>Μνημόνιο Συνεργασίας με ΥΨΗΠΤΕ για υποδομές 5</a:t>
            </a:r>
            <a:r>
              <a:rPr lang="en-US" sz="2000" dirty="0" smtClean="0">
                <a:solidFill>
                  <a:srgbClr val="0070C0"/>
                </a:solidFill>
              </a:rPr>
              <a:t>G</a:t>
            </a:r>
            <a:endParaRPr lang="el-GR" sz="2000" dirty="0" smtClean="0">
              <a:solidFill>
                <a:srgbClr val="0070C0"/>
              </a:solidFill>
            </a:endParaRPr>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dirty="0" smtClean="0"/>
                <a:t>Συμμετοχή σε Ομάδες Εργασίας κ.α.</a:t>
              </a:r>
              <a:endParaRPr lang="el-GR" sz="2200" b="1" kern="1200" dirty="0"/>
            </a:p>
          </p:txBody>
        </p:sp>
      </p:grpSp>
    </p:spTree>
    <p:extLst>
      <p:ext uri="{BB962C8B-B14F-4D97-AF65-F5344CB8AC3E}">
        <p14:creationId xmlns="" xmlns:p14="http://schemas.microsoft.com/office/powerpoint/2010/main" val="998708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869160"/>
            <a:ext cx="8183880" cy="1051560"/>
          </a:xfrm>
        </p:spPr>
        <p:txBody>
          <a:bodyPr/>
          <a:lstStyle/>
          <a:p>
            <a:r>
              <a:rPr lang="el-GR" dirty="0" smtClean="0"/>
              <a:t>Και συνεχίζουμε …</a:t>
            </a:r>
            <a:endParaRPr lang="el-GR" dirty="0"/>
          </a:p>
        </p:txBody>
      </p:sp>
      <p:pic>
        <p:nvPicPr>
          <p:cNvPr id="3" name="2 - Εικόνα" descr="thank-you-for-your-thank-you-word-cloud-1024x791.jpg"/>
          <p:cNvPicPr>
            <a:picLocks noChangeAspect="1"/>
          </p:cNvPicPr>
          <p:nvPr/>
        </p:nvPicPr>
        <p:blipFill>
          <a:blip r:embed="rId2" cstate="print"/>
          <a:stretch>
            <a:fillRect/>
          </a:stretch>
        </p:blipFill>
        <p:spPr>
          <a:xfrm>
            <a:off x="1979712" y="692696"/>
            <a:ext cx="5232400" cy="40487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5040560"/>
          </a:xfrm>
        </p:spPr>
        <p:txBody>
          <a:bodyPr>
            <a:noAutofit/>
          </a:bodyPr>
          <a:lstStyle/>
          <a:p>
            <a:pPr marL="457200" indent="-457200">
              <a:buClr>
                <a:srgbClr val="C00000"/>
              </a:buClr>
            </a:pPr>
            <a:r>
              <a:rPr lang="el-GR" sz="2100" dirty="0" smtClean="0">
                <a:solidFill>
                  <a:srgbClr val="C00000"/>
                </a:solidFill>
              </a:rPr>
              <a:t>Σύνταξη Α</a:t>
            </a:r>
            <a:r>
              <a:rPr lang="el-GR" sz="2100" dirty="0">
                <a:solidFill>
                  <a:srgbClr val="C00000"/>
                </a:solidFill>
              </a:rPr>
              <a:t>’ φάσης Επιχειρησιακού Προγράμματος του Δήμου Πατρέων </a:t>
            </a:r>
            <a:r>
              <a:rPr lang="el-GR" sz="2100" dirty="0" smtClean="0">
                <a:solidFill>
                  <a:srgbClr val="C00000"/>
                </a:solidFill>
              </a:rPr>
              <a:t>2014-2019 (αποτύπωση υφιστάμενης κατάστασης)</a:t>
            </a:r>
            <a:endParaRPr lang="el-GR" sz="2100" dirty="0">
              <a:solidFill>
                <a:srgbClr val="C00000"/>
              </a:solidFill>
            </a:endParaRPr>
          </a:p>
          <a:p>
            <a:pPr marL="457200" indent="-457200">
              <a:buClr>
                <a:srgbClr val="C00000"/>
              </a:buClr>
            </a:pPr>
            <a:r>
              <a:rPr lang="el-GR" sz="2100" dirty="0" smtClean="0">
                <a:solidFill>
                  <a:srgbClr val="0070C0"/>
                </a:solidFill>
              </a:rPr>
              <a:t>Τοπικό Σχέδιο Διαχείρισης Αποβλήτων Δήμου Πατρέων</a:t>
            </a:r>
          </a:p>
          <a:p>
            <a:pPr marL="457200" indent="-457200">
              <a:buClr>
                <a:srgbClr val="C00000"/>
              </a:buClr>
            </a:pPr>
            <a:r>
              <a:rPr lang="el-GR" sz="2100" dirty="0" smtClean="0">
                <a:solidFill>
                  <a:srgbClr val="C00000"/>
                </a:solidFill>
              </a:rPr>
              <a:t>Στρατηγικό Σχέδιο Βιώσιμης Αστικής Ανάπτυξης Δήμου Πατρέων</a:t>
            </a:r>
          </a:p>
          <a:p>
            <a:pPr marL="457200" indent="-457200">
              <a:buClr>
                <a:srgbClr val="C00000"/>
              </a:buClr>
            </a:pPr>
            <a:r>
              <a:rPr lang="el-GR" sz="2100" dirty="0" smtClean="0">
                <a:solidFill>
                  <a:srgbClr val="0070C0"/>
                </a:solidFill>
              </a:rPr>
              <a:t>Σχέδιο Προσβασιμότητας «Πάτρα Ευρωπαϊκή Πόλη 2020»</a:t>
            </a:r>
          </a:p>
          <a:p>
            <a:pPr marL="457200" indent="-457200">
              <a:buClr>
                <a:srgbClr val="C00000"/>
              </a:buClr>
            </a:pPr>
            <a:r>
              <a:rPr lang="el-GR" sz="2100" dirty="0" smtClean="0">
                <a:solidFill>
                  <a:srgbClr val="C00000"/>
                </a:solidFill>
              </a:rPr>
              <a:t>Σχέδιο Στρατηγικής «Πάτρα – </a:t>
            </a:r>
            <a:r>
              <a:rPr lang="el-GR" sz="2100" dirty="0">
                <a:solidFill>
                  <a:srgbClr val="C00000"/>
                </a:solidFill>
              </a:rPr>
              <a:t>Έξυπνη Πόλη</a:t>
            </a:r>
            <a:r>
              <a:rPr lang="el-GR" sz="2100" dirty="0" smtClean="0">
                <a:solidFill>
                  <a:srgbClr val="C00000"/>
                </a:solidFill>
              </a:rPr>
              <a:t>»</a:t>
            </a:r>
            <a:endParaRPr lang="en-US" sz="2100" dirty="0" smtClean="0">
              <a:solidFill>
                <a:srgbClr val="C00000"/>
              </a:solidFill>
            </a:endParaRPr>
          </a:p>
          <a:p>
            <a:pPr marL="457200" indent="-457200">
              <a:buClr>
                <a:srgbClr val="C00000"/>
              </a:buClr>
            </a:pPr>
            <a:r>
              <a:rPr lang="el-GR" sz="2100" dirty="0">
                <a:solidFill>
                  <a:srgbClr val="0070C0"/>
                </a:solidFill>
              </a:rPr>
              <a:t>Ορισμός Υπευθύνου για θέματα Πληροφόρησης και Επικοινωνίας των πράξεων που υλοποιεί </a:t>
            </a:r>
            <a:r>
              <a:rPr lang="el-GR" sz="2100" dirty="0" smtClean="0">
                <a:solidFill>
                  <a:srgbClr val="0070C0"/>
                </a:solidFill>
              </a:rPr>
              <a:t>ο Δήμος Πατρέων στο πλαίσιο </a:t>
            </a:r>
            <a:r>
              <a:rPr lang="el-GR" sz="2100" dirty="0">
                <a:solidFill>
                  <a:srgbClr val="0070C0"/>
                </a:solidFill>
              </a:rPr>
              <a:t>του Περιφερειακού Επιχειρησιακού Προγράμματος «</a:t>
            </a:r>
            <a:r>
              <a:rPr lang="el-GR" sz="2100" dirty="0" smtClean="0">
                <a:solidFill>
                  <a:srgbClr val="0070C0"/>
                </a:solidFill>
              </a:rPr>
              <a:t>Δυτική Ελλάδα </a:t>
            </a:r>
            <a:r>
              <a:rPr lang="el-GR" sz="2100" dirty="0">
                <a:solidFill>
                  <a:srgbClr val="0070C0"/>
                </a:solidFill>
              </a:rPr>
              <a:t>2014-2020</a:t>
            </a:r>
            <a:r>
              <a:rPr lang="el-GR" sz="2100" dirty="0" smtClean="0">
                <a:solidFill>
                  <a:srgbClr val="0070C0"/>
                </a:solidFill>
              </a:rPr>
              <a:t>»</a:t>
            </a:r>
            <a:endParaRPr lang="en-US" sz="2100" dirty="0" smtClean="0">
              <a:solidFill>
                <a:srgbClr val="0070C0"/>
              </a:solidFill>
            </a:endParaRPr>
          </a:p>
          <a:p>
            <a:pPr marL="457200" indent="-457200">
              <a:buClr>
                <a:srgbClr val="C00000"/>
              </a:buClr>
            </a:pPr>
            <a:endParaRPr lang="el-GR" sz="2100" dirty="0" smtClean="0"/>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800" b="1" dirty="0" smtClean="0"/>
                <a:t>Συμμετοχή στην σύνταξη Σχεδίων</a:t>
              </a:r>
              <a:endParaRPr lang="el-GR" sz="2800" b="1" kern="1200"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457200" indent="-457200">
              <a:buClr>
                <a:srgbClr val="C00000"/>
              </a:buClr>
              <a:buNone/>
            </a:pPr>
            <a:endParaRPr lang="el-GR" sz="1400" dirty="0" smtClean="0"/>
          </a:p>
          <a:p>
            <a:pPr marL="457200" indent="-457200">
              <a:buClr>
                <a:srgbClr val="C00000"/>
              </a:buClr>
            </a:pPr>
            <a:r>
              <a:rPr lang="el-GR" sz="1800" dirty="0">
                <a:solidFill>
                  <a:srgbClr val="0070C0"/>
                </a:solidFill>
              </a:rPr>
              <a:t>Συνεργασία με Διευθύνσεις του Δήμου για υποβολή προτάσεων σε Επιχειρησιακά Τομεακά Προγράμματα (ΥΜΕΠΕΡΑΑ, ΕΠΑΝΕΚ</a:t>
            </a:r>
            <a:r>
              <a:rPr lang="el-GR" sz="1800" dirty="0" smtClean="0">
                <a:solidFill>
                  <a:srgbClr val="0070C0"/>
                </a:solidFill>
              </a:rPr>
              <a:t>,</a:t>
            </a:r>
            <a:r>
              <a:rPr lang="en-US" sz="1800" dirty="0" smtClean="0">
                <a:solidFill>
                  <a:srgbClr val="0070C0"/>
                </a:solidFill>
              </a:rPr>
              <a:t> </a:t>
            </a:r>
            <a:r>
              <a:rPr lang="el-GR" sz="1800" dirty="0" smtClean="0">
                <a:solidFill>
                  <a:srgbClr val="0070C0"/>
                </a:solidFill>
              </a:rPr>
              <a:t>κλπ.) </a:t>
            </a:r>
            <a:r>
              <a:rPr lang="el-GR" sz="1800" dirty="0">
                <a:solidFill>
                  <a:srgbClr val="0070C0"/>
                </a:solidFill>
              </a:rPr>
              <a:t>Πράσινο Ταμείο, </a:t>
            </a:r>
            <a:r>
              <a:rPr lang="en-US" sz="1800" dirty="0" smtClean="0">
                <a:solidFill>
                  <a:srgbClr val="0070C0"/>
                </a:solidFill>
              </a:rPr>
              <a:t>Leader, </a:t>
            </a:r>
            <a:r>
              <a:rPr lang="el-GR" sz="1800" dirty="0" smtClean="0">
                <a:solidFill>
                  <a:srgbClr val="0070C0"/>
                </a:solidFill>
              </a:rPr>
              <a:t>Περιφερειακό </a:t>
            </a:r>
            <a:r>
              <a:rPr lang="el-GR" sz="1800" dirty="0">
                <a:solidFill>
                  <a:srgbClr val="0070C0"/>
                </a:solidFill>
              </a:rPr>
              <a:t>Επιχειρησιακό Πρόγραμμα Δυτικής Ελλάδας </a:t>
            </a:r>
            <a:r>
              <a:rPr lang="el-GR" sz="1800" dirty="0" smtClean="0">
                <a:solidFill>
                  <a:srgbClr val="0070C0"/>
                </a:solidFill>
              </a:rPr>
              <a:t>και </a:t>
            </a:r>
            <a:r>
              <a:rPr lang="el-GR" sz="1800" dirty="0" smtClean="0">
                <a:solidFill>
                  <a:srgbClr val="0070C0"/>
                </a:solidFill>
              </a:rPr>
              <a:t>Ευρωπαϊκά Προγράμματα</a:t>
            </a:r>
            <a:endParaRPr lang="el-GR" sz="1800" dirty="0">
              <a:solidFill>
                <a:srgbClr val="0070C0"/>
              </a:solidFill>
            </a:endParaRPr>
          </a:p>
          <a:p>
            <a:pPr marL="0" indent="0">
              <a:buClr>
                <a:srgbClr val="C00000"/>
              </a:buClr>
              <a:buNone/>
            </a:pPr>
            <a:endParaRPr lang="el-GR" sz="1800" u="sng" dirty="0" smtClean="0"/>
          </a:p>
          <a:p>
            <a:pPr marL="457200" indent="0">
              <a:buClr>
                <a:srgbClr val="C00000"/>
              </a:buClr>
              <a:buNone/>
            </a:pPr>
            <a:r>
              <a:rPr lang="el-GR" sz="1800" u="sng" dirty="0" smtClean="0"/>
              <a:t>Ενδεικτικά</a:t>
            </a:r>
            <a:r>
              <a:rPr lang="el-GR" sz="1800" dirty="0" smtClean="0"/>
              <a:t> </a:t>
            </a:r>
            <a:r>
              <a:rPr lang="el-GR" sz="1800" dirty="0"/>
              <a:t>στο πλαίσιο της Πρόσκλησης 14.6ι.26-27.1 του Επιχειρησιακού Προγράμματος ΥΜΕΠΕΡΑΑ </a:t>
            </a:r>
            <a:r>
              <a:rPr lang="el-GR" sz="1800" dirty="0" smtClean="0"/>
              <a:t>2014-2020:</a:t>
            </a:r>
          </a:p>
          <a:p>
            <a:pPr marL="0" indent="0">
              <a:buClr>
                <a:srgbClr val="C00000"/>
              </a:buClr>
              <a:buNone/>
            </a:pPr>
            <a:endParaRPr lang="el-GR" sz="1800" dirty="0" smtClean="0"/>
          </a:p>
          <a:p>
            <a:pPr marL="457200" indent="-457200">
              <a:buClr>
                <a:srgbClr val="C00000"/>
              </a:buClr>
            </a:pPr>
            <a:r>
              <a:rPr lang="el-GR" sz="1800" dirty="0" smtClean="0">
                <a:solidFill>
                  <a:srgbClr val="0070C0"/>
                </a:solidFill>
              </a:rPr>
              <a:t>«Εγκαταστάσεις Διαχείρισης Απορριμμάτων στη θέση Φλόκα του Δήμου Δυτικής Αχαΐας»</a:t>
            </a:r>
          </a:p>
          <a:p>
            <a:pPr marL="457200" indent="-457200">
              <a:buClr>
                <a:srgbClr val="C00000"/>
              </a:buClr>
            </a:pPr>
            <a:r>
              <a:rPr lang="el-GR" sz="1800" dirty="0" smtClean="0">
                <a:solidFill>
                  <a:srgbClr val="C00000"/>
                </a:solidFill>
              </a:rPr>
              <a:t>«Δημιουργία Σταθμού Μεταφόρτωσης Αποβλήτων στη Ξερόλακκα Πατρών»</a:t>
            </a:r>
          </a:p>
          <a:p>
            <a:pPr marL="457200" indent="-457200">
              <a:buClr>
                <a:srgbClr val="C00000"/>
              </a:buClr>
            </a:pPr>
            <a:r>
              <a:rPr lang="el-GR" sz="1800" dirty="0" smtClean="0">
                <a:solidFill>
                  <a:srgbClr val="0070C0"/>
                </a:solidFill>
              </a:rPr>
              <a:t>«Εργασίες βελτίωσης προς αύξηση χωρητικότητας του Χώρου Υγειονομικής Ταφής Αποβλήτων (ΧΥΤΑ) Δήμου Πατρέων»</a:t>
            </a:r>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800" b="1" dirty="0" smtClean="0"/>
                <a:t>Συνεργασία για υποβολή προτάσεων</a:t>
              </a:r>
              <a:endParaRPr lang="el-GR" sz="2800" b="1"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457200" indent="-457200">
              <a:buClr>
                <a:srgbClr val="C00000"/>
              </a:buClr>
            </a:pPr>
            <a:r>
              <a:rPr lang="el-GR" sz="1800" dirty="0" smtClean="0"/>
              <a:t>Σχεδιασμός</a:t>
            </a:r>
            <a:r>
              <a:rPr lang="el-GR" sz="1800" dirty="0" smtClean="0"/>
              <a:t>, οργάνωση και αξιολόγηση δράσεων που αφορούν τη Διαλογή στη Πηγή (</a:t>
            </a:r>
            <a:r>
              <a:rPr lang="el-GR" sz="1800" dirty="0" err="1" smtClean="0"/>
              <a:t>ΔσΠ</a:t>
            </a:r>
            <a:r>
              <a:rPr lang="el-GR" sz="1800" dirty="0" smtClean="0"/>
              <a:t>) και τη </a:t>
            </a:r>
            <a:r>
              <a:rPr lang="el-GR" sz="1800" b="1" dirty="0" smtClean="0">
                <a:solidFill>
                  <a:srgbClr val="C00000"/>
                </a:solidFill>
              </a:rPr>
              <a:t>Διαχείριση Βιοαποβλήτων</a:t>
            </a:r>
            <a:endParaRPr lang="el-GR" sz="1800" dirty="0" smtClean="0"/>
          </a:p>
          <a:p>
            <a:pPr marL="457200" indent="-457200">
              <a:buClr>
                <a:srgbClr val="C00000"/>
              </a:buClr>
            </a:pPr>
            <a:r>
              <a:rPr lang="el-GR" sz="1800" dirty="0" smtClean="0"/>
              <a:t>Σχεδιασμός, προγραμματισμός, οργάνωση και αξιολόγηση δράσεων που αφορούν τη Διαλογή στη Πηγή (</a:t>
            </a:r>
            <a:r>
              <a:rPr lang="el-GR" sz="1800" dirty="0" err="1" smtClean="0"/>
              <a:t>ΔσΠ</a:t>
            </a:r>
            <a:r>
              <a:rPr lang="el-GR" sz="1800" dirty="0" smtClean="0"/>
              <a:t>) &amp; Διαχείριση Ανακυκλώσιμων Υλικών μέσω </a:t>
            </a:r>
            <a:r>
              <a:rPr lang="el-GR" sz="1800" b="1" dirty="0" smtClean="0">
                <a:solidFill>
                  <a:srgbClr val="C00000"/>
                </a:solidFill>
              </a:rPr>
              <a:t>Δικτύου Πράσινων Σημείων</a:t>
            </a:r>
            <a:endParaRPr lang="el-GR" sz="1800" dirty="0" smtClean="0"/>
          </a:p>
          <a:p>
            <a:pPr marL="457200" indent="-457200">
              <a:buClr>
                <a:srgbClr val="C00000"/>
              </a:buClr>
            </a:pPr>
            <a:r>
              <a:rPr lang="el-GR" sz="1800" dirty="0" smtClean="0"/>
              <a:t>Ωρίμανση 3 Πράξεων </a:t>
            </a:r>
            <a:r>
              <a:rPr lang="el-GR" sz="1800" b="1" dirty="0" smtClean="0">
                <a:solidFill>
                  <a:srgbClr val="C00000"/>
                </a:solidFill>
              </a:rPr>
              <a:t>ΒΑΑ </a:t>
            </a:r>
            <a:r>
              <a:rPr lang="el-GR" sz="1800" dirty="0" smtClean="0"/>
              <a:t>που αφορούν σε «έξυπνες» υποδομές και εφαρμογές</a:t>
            </a:r>
            <a:endParaRPr lang="el-GR" sz="1800" b="1" dirty="0" smtClean="0">
              <a:solidFill>
                <a:srgbClr val="C00000"/>
              </a:solidFill>
            </a:endParaRPr>
          </a:p>
          <a:p>
            <a:pPr marL="457200" indent="-457200">
              <a:buClr>
                <a:srgbClr val="C00000"/>
              </a:buClr>
              <a:buNone/>
            </a:pPr>
            <a:endParaRPr lang="el-GR" sz="1800" dirty="0" smtClean="0"/>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800" b="1" dirty="0" smtClean="0"/>
                <a:t>Συνεργασία για ωρίμανση μελετών</a:t>
              </a:r>
              <a:endParaRPr lang="el-GR" sz="2800" b="1" dirty="0"/>
            </a:p>
          </p:txBody>
        </p:sp>
      </p:grpSp>
      <p:pic>
        <p:nvPicPr>
          <p:cNvPr id="7" name="6 - Εικόνα" descr="βιοαπόβλητα.jpg"/>
          <p:cNvPicPr>
            <a:picLocks noChangeAspect="1"/>
          </p:cNvPicPr>
          <p:nvPr/>
        </p:nvPicPr>
        <p:blipFill>
          <a:blip r:embed="rId2" cstate="print"/>
          <a:stretch>
            <a:fillRect/>
          </a:stretch>
        </p:blipFill>
        <p:spPr>
          <a:xfrm>
            <a:off x="611560" y="3559839"/>
            <a:ext cx="3429000" cy="2317433"/>
          </a:xfrm>
          <a:prstGeom prst="rect">
            <a:avLst/>
          </a:prstGeom>
        </p:spPr>
      </p:pic>
      <p:pic>
        <p:nvPicPr>
          <p:cNvPr id="8" name="7 - Εικόνα" descr="Smart_cities_me_logo.png"/>
          <p:cNvPicPr>
            <a:picLocks noChangeAspect="1"/>
          </p:cNvPicPr>
          <p:nvPr/>
        </p:nvPicPr>
        <p:blipFill>
          <a:blip r:embed="rId3" cstate="print"/>
          <a:stretch>
            <a:fillRect/>
          </a:stretch>
        </p:blipFill>
        <p:spPr>
          <a:xfrm>
            <a:off x="4572000" y="3234084"/>
            <a:ext cx="3571875" cy="26431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457200" indent="-457200">
              <a:buClr>
                <a:srgbClr val="C00000"/>
              </a:buClr>
            </a:pPr>
            <a:r>
              <a:rPr lang="el-GR" sz="2000" dirty="0" smtClean="0">
                <a:solidFill>
                  <a:srgbClr val="0070C0"/>
                </a:solidFill>
              </a:rPr>
              <a:t>Φόρουμ </a:t>
            </a:r>
            <a:r>
              <a:rPr lang="el-GR" sz="2000" dirty="0" smtClean="0">
                <a:solidFill>
                  <a:srgbClr val="0070C0"/>
                </a:solidFill>
              </a:rPr>
              <a:t>Πόλεων Αδριατικής &amp; Ιονίου / </a:t>
            </a:r>
            <a:r>
              <a:rPr lang="el-GR" sz="2000" dirty="0" err="1" smtClean="0">
                <a:solidFill>
                  <a:srgbClr val="0070C0"/>
                </a:solidFill>
              </a:rPr>
              <a:t>Forum</a:t>
            </a:r>
            <a:r>
              <a:rPr lang="el-GR" sz="2000" dirty="0" smtClean="0">
                <a:solidFill>
                  <a:srgbClr val="0070C0"/>
                </a:solidFill>
              </a:rPr>
              <a:t> </a:t>
            </a:r>
            <a:r>
              <a:rPr lang="el-GR" sz="2000" dirty="0" err="1" smtClean="0">
                <a:solidFill>
                  <a:srgbClr val="0070C0"/>
                </a:solidFill>
              </a:rPr>
              <a:t>of</a:t>
            </a:r>
            <a:r>
              <a:rPr lang="el-GR" sz="2000" dirty="0" smtClean="0">
                <a:solidFill>
                  <a:srgbClr val="0070C0"/>
                </a:solidFill>
              </a:rPr>
              <a:t> </a:t>
            </a:r>
            <a:r>
              <a:rPr lang="el-GR" sz="2000" dirty="0" err="1" smtClean="0">
                <a:solidFill>
                  <a:srgbClr val="0070C0"/>
                </a:solidFill>
              </a:rPr>
              <a:t>Adriatic</a:t>
            </a:r>
            <a:r>
              <a:rPr lang="el-GR" sz="2000" dirty="0" smtClean="0">
                <a:solidFill>
                  <a:srgbClr val="0070C0"/>
                </a:solidFill>
              </a:rPr>
              <a:t> &amp; </a:t>
            </a:r>
            <a:r>
              <a:rPr lang="el-GR" sz="2000" dirty="0" err="1" smtClean="0">
                <a:solidFill>
                  <a:srgbClr val="0070C0"/>
                </a:solidFill>
              </a:rPr>
              <a:t>Ionian</a:t>
            </a:r>
            <a:r>
              <a:rPr lang="el-GR" sz="2000" dirty="0" smtClean="0">
                <a:solidFill>
                  <a:srgbClr val="0070C0"/>
                </a:solidFill>
              </a:rPr>
              <a:t> </a:t>
            </a:r>
            <a:r>
              <a:rPr lang="el-GR" sz="2000" dirty="0" err="1" smtClean="0">
                <a:solidFill>
                  <a:srgbClr val="0070C0"/>
                </a:solidFill>
              </a:rPr>
              <a:t>Cities</a:t>
            </a:r>
            <a:r>
              <a:rPr lang="el-GR" sz="2000" dirty="0" smtClean="0">
                <a:solidFill>
                  <a:srgbClr val="0070C0"/>
                </a:solidFill>
              </a:rPr>
              <a:t> </a:t>
            </a:r>
            <a:r>
              <a:rPr lang="el-GR" sz="2000" dirty="0" err="1" smtClean="0">
                <a:hlinkClick r:id="rId2"/>
              </a:rPr>
              <a:t>www.faic.eu</a:t>
            </a:r>
            <a:r>
              <a:rPr lang="el-GR" sz="2000" dirty="0" smtClean="0"/>
              <a:t> </a:t>
            </a:r>
            <a:endParaRPr lang="el-GR" sz="2000" dirty="0" smtClean="0"/>
          </a:p>
          <a:p>
            <a:pPr marL="740664" lvl="1" indent="-457200">
              <a:buClr>
                <a:srgbClr val="C00000"/>
              </a:buClr>
            </a:pPr>
            <a:r>
              <a:rPr lang="el-GR" sz="1600" dirty="0" smtClean="0"/>
              <a:t>Πόλη-πυρήνας για τη Δυτική Ελλάδα, Μέλος του ΔΣ του δικτύου (2009-2016), Μέλος της πρωτοβουλίας κοινής γραμματείας των δικτύων Πόλεων, Πανεπιστημίων, Επιμελητηρίων για τη </a:t>
            </a:r>
            <a:r>
              <a:rPr lang="el-GR" sz="1600" dirty="0" err="1" smtClean="0"/>
              <a:t>Μακροπεριφέρεια</a:t>
            </a:r>
            <a:r>
              <a:rPr lang="el-GR" sz="1600" dirty="0" smtClean="0"/>
              <a:t> Αδριατικής-Ιονίου (EUSAIR)</a:t>
            </a:r>
          </a:p>
          <a:p>
            <a:pPr marL="457200" indent="-457200">
              <a:buClr>
                <a:srgbClr val="C00000"/>
              </a:buClr>
            </a:pPr>
            <a:r>
              <a:rPr lang="el-GR" sz="2000" dirty="0" smtClean="0">
                <a:solidFill>
                  <a:srgbClr val="C00000"/>
                </a:solidFill>
              </a:rPr>
              <a:t>Διαπολιτισμικές </a:t>
            </a:r>
            <a:r>
              <a:rPr lang="el-GR" sz="2000" dirty="0" smtClean="0">
                <a:solidFill>
                  <a:srgbClr val="C00000"/>
                </a:solidFill>
              </a:rPr>
              <a:t>πόλεις / </a:t>
            </a:r>
            <a:r>
              <a:rPr lang="el-GR" sz="2000" dirty="0" err="1" smtClean="0">
                <a:solidFill>
                  <a:srgbClr val="C00000"/>
                </a:solidFill>
              </a:rPr>
              <a:t>Ιntercultural</a:t>
            </a:r>
            <a:r>
              <a:rPr lang="el-GR" sz="2000" dirty="0" smtClean="0">
                <a:solidFill>
                  <a:srgbClr val="C00000"/>
                </a:solidFill>
              </a:rPr>
              <a:t> </a:t>
            </a:r>
            <a:r>
              <a:rPr lang="el-GR" sz="2000" dirty="0" err="1" smtClean="0">
                <a:solidFill>
                  <a:srgbClr val="C00000"/>
                </a:solidFill>
              </a:rPr>
              <a:t>Cities</a:t>
            </a:r>
            <a:r>
              <a:rPr lang="el-GR" sz="2000" dirty="0" smtClean="0">
                <a:solidFill>
                  <a:srgbClr val="C00000"/>
                </a:solidFill>
              </a:rPr>
              <a:t> (ICC)</a:t>
            </a:r>
            <a:r>
              <a:rPr lang="el-GR" sz="2000" dirty="0" smtClean="0"/>
              <a:t/>
            </a:r>
            <a:br>
              <a:rPr lang="el-GR" sz="2000" dirty="0" smtClean="0"/>
            </a:br>
            <a:r>
              <a:rPr lang="el-GR" sz="2000" dirty="0" err="1" smtClean="0">
                <a:hlinkClick r:id="rId3"/>
              </a:rPr>
              <a:t>www.coe.int</a:t>
            </a:r>
            <a:r>
              <a:rPr lang="el-GR" sz="2000" dirty="0" smtClean="0">
                <a:hlinkClick r:id="rId3"/>
              </a:rPr>
              <a:t>/</a:t>
            </a:r>
            <a:r>
              <a:rPr lang="el-GR" sz="2000" dirty="0" err="1" smtClean="0">
                <a:hlinkClick r:id="rId3"/>
              </a:rPr>
              <a:t>en</a:t>
            </a:r>
            <a:r>
              <a:rPr lang="el-GR" sz="2000" dirty="0" smtClean="0">
                <a:hlinkClick r:id="rId3"/>
              </a:rPr>
              <a:t>/</a:t>
            </a:r>
            <a:r>
              <a:rPr lang="el-GR" sz="2000" dirty="0" err="1" smtClean="0">
                <a:hlinkClick r:id="rId3"/>
              </a:rPr>
              <a:t>web</a:t>
            </a:r>
            <a:r>
              <a:rPr lang="el-GR" sz="2000" dirty="0" smtClean="0">
                <a:hlinkClick r:id="rId3"/>
              </a:rPr>
              <a:t>/</a:t>
            </a:r>
            <a:r>
              <a:rPr lang="el-GR" sz="2000" dirty="0" err="1" smtClean="0">
                <a:hlinkClick r:id="rId3"/>
              </a:rPr>
              <a:t>interculturalcities</a:t>
            </a:r>
            <a:r>
              <a:rPr lang="el-GR" sz="2000" dirty="0" smtClean="0"/>
              <a:t> </a:t>
            </a:r>
            <a:endParaRPr lang="el-GR" sz="2000" dirty="0" smtClean="0"/>
          </a:p>
          <a:p>
            <a:pPr marL="740664" lvl="1" indent="-457200">
              <a:buClr>
                <a:srgbClr val="C00000"/>
              </a:buClr>
            </a:pPr>
            <a:r>
              <a:rPr lang="el-GR" sz="1600" dirty="0" smtClean="0"/>
              <a:t>Πόλη-πυρήνας για την Ελλάδα, Οργάνωση και λειτουργία τοπικού δικτύου </a:t>
            </a:r>
            <a:r>
              <a:rPr lang="el-GR" sz="1600" dirty="0" err="1" smtClean="0"/>
              <a:t>διαπολιτισμικότητας</a:t>
            </a:r>
            <a:r>
              <a:rPr lang="el-GR" sz="1600" dirty="0" smtClean="0"/>
              <a:t>, Ανάπτυξη πρωτοβουλιών σε συναφή θέματα</a:t>
            </a:r>
          </a:p>
          <a:p>
            <a:pPr marL="457200" indent="-457200">
              <a:buClr>
                <a:srgbClr val="C00000"/>
              </a:buClr>
            </a:pPr>
            <a:r>
              <a:rPr lang="el-GR" sz="2000" dirty="0" smtClean="0">
                <a:solidFill>
                  <a:srgbClr val="0070C0"/>
                </a:solidFill>
              </a:rPr>
              <a:t>Ευρωπαϊκή Ένωση </a:t>
            </a:r>
            <a:r>
              <a:rPr lang="el-GR" sz="2000" dirty="0" smtClean="0">
                <a:solidFill>
                  <a:srgbClr val="0070C0"/>
                </a:solidFill>
              </a:rPr>
              <a:t>για την Τοπική Δημοκρατία / </a:t>
            </a:r>
            <a:r>
              <a:rPr lang="el-GR" sz="2000" dirty="0" smtClean="0">
                <a:solidFill>
                  <a:srgbClr val="0070C0"/>
                </a:solidFill>
              </a:rPr>
              <a:t>ΑLDA</a:t>
            </a:r>
            <a:r>
              <a:rPr lang="el-GR" sz="2000" dirty="0" smtClean="0">
                <a:solidFill>
                  <a:srgbClr val="0070C0"/>
                </a:solidFill>
              </a:rPr>
              <a:t>: </a:t>
            </a:r>
            <a:r>
              <a:rPr lang="en-US" sz="2000" dirty="0" smtClean="0">
                <a:solidFill>
                  <a:srgbClr val="0070C0"/>
                </a:solidFill>
              </a:rPr>
              <a:t>European Association of Local Democracy </a:t>
            </a:r>
            <a:r>
              <a:rPr lang="el-GR" sz="2000" dirty="0" err="1" smtClean="0">
                <a:hlinkClick r:id="rId4"/>
              </a:rPr>
              <a:t>www.alda</a:t>
            </a:r>
            <a:r>
              <a:rPr lang="el-GR" sz="2000" dirty="0" smtClean="0">
                <a:hlinkClick r:id="rId4"/>
              </a:rPr>
              <a:t>-</a:t>
            </a:r>
            <a:r>
              <a:rPr lang="el-GR" sz="2000" dirty="0" err="1" smtClean="0">
                <a:hlinkClick r:id="rId4"/>
              </a:rPr>
              <a:t>europe.eu</a:t>
            </a:r>
            <a:r>
              <a:rPr lang="el-GR" sz="2000" dirty="0" smtClean="0"/>
              <a:t> </a:t>
            </a:r>
            <a:endParaRPr lang="el-GR" sz="2000" dirty="0" smtClean="0"/>
          </a:p>
          <a:p>
            <a:pPr marL="740664" lvl="1" indent="-457200">
              <a:buClr>
                <a:srgbClr val="C00000"/>
              </a:buClr>
            </a:pPr>
            <a:r>
              <a:rPr lang="el-GR" sz="1600" dirty="0" smtClean="0"/>
              <a:t>Πόλη-πυρήνας για την Ελλάδα, οργάνωση πρωτοβουλιών για τη </a:t>
            </a:r>
            <a:r>
              <a:rPr lang="el-GR" sz="1600" dirty="0" err="1" smtClean="0"/>
              <a:t>συμμετοχικότητα</a:t>
            </a:r>
            <a:r>
              <a:rPr lang="el-GR" sz="1600" dirty="0" smtClean="0"/>
              <a:t> πολιτών, ενίσχυση του εθελοντισμού και της </a:t>
            </a:r>
            <a:r>
              <a:rPr lang="el-GR" sz="1600" dirty="0" smtClean="0"/>
              <a:t>ισότητας</a:t>
            </a:r>
            <a:endParaRPr lang="el-GR" sz="1600" dirty="0" smtClean="0"/>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800" b="1" dirty="0" smtClean="0"/>
                <a:t>Συμμετοχή σε Δίκτυα Πόλεων</a:t>
              </a:r>
              <a:endParaRPr lang="el-GR" sz="2800" b="1"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457200" indent="-457200">
              <a:buClr>
                <a:srgbClr val="C00000"/>
              </a:buClr>
            </a:pPr>
            <a:r>
              <a:rPr lang="el-GR" sz="2000" dirty="0" smtClean="0">
                <a:solidFill>
                  <a:srgbClr val="C00000"/>
                </a:solidFill>
              </a:rPr>
              <a:t>Επεξεργασία </a:t>
            </a:r>
            <a:r>
              <a:rPr lang="el-GR" sz="2000" dirty="0">
                <a:solidFill>
                  <a:srgbClr val="C00000"/>
                </a:solidFill>
              </a:rPr>
              <a:t>ηλεκτρικών καταναλώσεων και χρεώσεων από ΔΕΗ στην υποδομή του δημοτικού ηλεκτροφωτισμού</a:t>
            </a:r>
          </a:p>
          <a:p>
            <a:pPr marL="457200" indent="-457200">
              <a:buClr>
                <a:srgbClr val="C00000"/>
              </a:buClr>
            </a:pPr>
            <a:r>
              <a:rPr lang="el-GR" sz="2000" dirty="0" smtClean="0">
                <a:solidFill>
                  <a:srgbClr val="0070C0"/>
                </a:solidFill>
              </a:rPr>
              <a:t>Καταγραφή, συλλογή και επεξεργασία ηλεκτρικών καταναλώσεων σε δημοτικά κτίρια</a:t>
            </a:r>
            <a:r>
              <a:rPr lang="el-GR" sz="2000" dirty="0">
                <a:solidFill>
                  <a:srgbClr val="0070C0"/>
                </a:solidFill>
              </a:rPr>
              <a:t> </a:t>
            </a:r>
            <a:r>
              <a:rPr lang="el-GR" sz="2000" dirty="0" smtClean="0">
                <a:solidFill>
                  <a:srgbClr val="0070C0"/>
                </a:solidFill>
              </a:rPr>
              <a:t>και σχολεία (άτομα προγράμματος κοινωφελούς εργασίας)</a:t>
            </a:r>
          </a:p>
          <a:p>
            <a:pPr marL="457200" indent="-457200">
              <a:buClr>
                <a:srgbClr val="C00000"/>
              </a:buClr>
            </a:pPr>
            <a:r>
              <a:rPr lang="el-GR" sz="2000" dirty="0" smtClean="0">
                <a:solidFill>
                  <a:srgbClr val="C00000"/>
                </a:solidFill>
              </a:rPr>
              <a:t>Μεταφράσεις δικτυακού </a:t>
            </a:r>
            <a:r>
              <a:rPr lang="el-GR" sz="2000" dirty="0">
                <a:solidFill>
                  <a:srgbClr val="C00000"/>
                </a:solidFill>
              </a:rPr>
              <a:t>τόπου (άτομα προγράμματος κοινωφελούς εργασίας</a:t>
            </a:r>
            <a:r>
              <a:rPr lang="el-GR" sz="2000" dirty="0" smtClean="0">
                <a:solidFill>
                  <a:srgbClr val="C00000"/>
                </a:solidFill>
              </a:rPr>
              <a:t>)</a:t>
            </a:r>
          </a:p>
          <a:p>
            <a:pPr marL="457200" indent="-457200">
              <a:buClr>
                <a:srgbClr val="C00000"/>
              </a:buClr>
            </a:pPr>
            <a:r>
              <a:rPr lang="el-GR" sz="2000" dirty="0" smtClean="0">
                <a:solidFill>
                  <a:srgbClr val="0070C0"/>
                </a:solidFill>
              </a:rPr>
              <a:t>Συμμετοχή </a:t>
            </a:r>
            <a:r>
              <a:rPr lang="el-GR" sz="2000" dirty="0">
                <a:solidFill>
                  <a:srgbClr val="0070C0"/>
                </a:solidFill>
              </a:rPr>
              <a:t>στην διοργάνωση του 2ου Μαραθώνιου Ανάπτυξης Καινοτόμων Υπηρεσιών για τις Έξυπνες Πόλεις και τον Ψηφιακό Μετασχηματισμό της Τοπικής </a:t>
            </a:r>
            <a:r>
              <a:rPr lang="el-GR" sz="2000" dirty="0" smtClean="0">
                <a:solidFill>
                  <a:srgbClr val="0070C0"/>
                </a:solidFill>
              </a:rPr>
              <a:t>Αυτοδιοίκησης (</a:t>
            </a:r>
            <a:r>
              <a:rPr lang="en-GB" sz="2000" dirty="0" err="1">
                <a:solidFill>
                  <a:srgbClr val="0070C0"/>
                </a:solidFill>
              </a:rPr>
              <a:t>Crowdhackathon</a:t>
            </a:r>
            <a:r>
              <a:rPr lang="en-GB" sz="2000" dirty="0">
                <a:solidFill>
                  <a:srgbClr val="0070C0"/>
                </a:solidFill>
              </a:rPr>
              <a:t> #</a:t>
            </a:r>
            <a:r>
              <a:rPr lang="en-GB" sz="2000" dirty="0" err="1">
                <a:solidFill>
                  <a:srgbClr val="0070C0"/>
                </a:solidFill>
              </a:rPr>
              <a:t>smartcity</a:t>
            </a:r>
            <a:r>
              <a:rPr lang="en-GB" sz="2000" dirty="0">
                <a:solidFill>
                  <a:srgbClr val="0070C0"/>
                </a:solidFill>
              </a:rPr>
              <a:t> 2 @</a:t>
            </a:r>
            <a:r>
              <a:rPr lang="en-GB" sz="2000" dirty="0" err="1">
                <a:solidFill>
                  <a:srgbClr val="0070C0"/>
                </a:solidFill>
              </a:rPr>
              <a:t>patras</a:t>
            </a:r>
            <a:r>
              <a:rPr lang="el-GR" sz="2000" dirty="0" smtClean="0">
                <a:solidFill>
                  <a:srgbClr val="0070C0"/>
                </a:solidFill>
              </a:rPr>
              <a:t>)</a:t>
            </a:r>
          </a:p>
          <a:p>
            <a:pPr marL="457200" indent="-457200">
              <a:buClr>
                <a:srgbClr val="C00000"/>
              </a:buClr>
            </a:pPr>
            <a:r>
              <a:rPr lang="el-GR" sz="2000" dirty="0" smtClean="0">
                <a:solidFill>
                  <a:srgbClr val="C00000"/>
                </a:solidFill>
              </a:rPr>
              <a:t>Παρουσίαση της συμμετοχής της Πάτρας στην πρωτοβουλία </a:t>
            </a:r>
            <a:r>
              <a:rPr lang="en-US" sz="2000" dirty="0" smtClean="0">
                <a:solidFill>
                  <a:srgbClr val="C00000"/>
                </a:solidFill>
              </a:rPr>
              <a:t>Digital Cities Challenge </a:t>
            </a:r>
            <a:r>
              <a:rPr lang="el-GR" sz="2000" dirty="0" smtClean="0">
                <a:solidFill>
                  <a:srgbClr val="C00000"/>
                </a:solidFill>
              </a:rPr>
              <a:t>στο</a:t>
            </a:r>
            <a:r>
              <a:rPr lang="en-US" sz="2000" dirty="0" smtClean="0">
                <a:solidFill>
                  <a:srgbClr val="C00000"/>
                </a:solidFill>
              </a:rPr>
              <a:t> </a:t>
            </a:r>
            <a:r>
              <a:rPr lang="el-GR" sz="2000" dirty="0" smtClean="0">
                <a:solidFill>
                  <a:srgbClr val="C00000"/>
                </a:solidFill>
              </a:rPr>
              <a:t>συνέδριο του </a:t>
            </a:r>
            <a:r>
              <a:rPr lang="en-US" sz="2000" dirty="0" err="1" smtClean="0">
                <a:solidFill>
                  <a:srgbClr val="C00000"/>
                </a:solidFill>
              </a:rPr>
              <a:t>PatrasIQ</a:t>
            </a:r>
            <a:endParaRPr lang="el-GR" sz="2000" dirty="0" smtClean="0">
              <a:solidFill>
                <a:srgbClr val="C00000"/>
              </a:solidFill>
            </a:endParaRPr>
          </a:p>
          <a:p>
            <a:pPr marL="457200" indent="-457200">
              <a:buClr>
                <a:srgbClr val="C00000"/>
              </a:buClr>
            </a:pPr>
            <a:r>
              <a:rPr lang="el-GR" sz="2000" dirty="0" smtClean="0">
                <a:solidFill>
                  <a:srgbClr val="0070C0"/>
                </a:solidFill>
              </a:rPr>
              <a:t>Πιλοτικά έργα υποδομών «έξυπνης πόλης»</a:t>
            </a:r>
            <a:endParaRPr lang="en-US" sz="2000" dirty="0" smtClean="0">
              <a:solidFill>
                <a:srgbClr val="0070C0"/>
              </a:solidFill>
            </a:endParaRPr>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800" b="1" dirty="0" smtClean="0"/>
                <a:t>Συμπληρωματικές </a:t>
              </a:r>
              <a:r>
                <a:rPr lang="el-GR" sz="2800" b="1" dirty="0" smtClean="0"/>
                <a:t>Πρωτοβουλίες (1)</a:t>
              </a:r>
              <a:endParaRPr lang="el-GR" sz="2800" b="1" dirty="0"/>
            </a:p>
          </p:txBody>
        </p:sp>
      </p:grpSp>
    </p:spTree>
    <p:extLst>
      <p:ext uri="{BB962C8B-B14F-4D97-AF65-F5344CB8AC3E}">
        <p14:creationId xmlns="" xmlns:p14="http://schemas.microsoft.com/office/powerpoint/2010/main" val="2280443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980728"/>
            <a:ext cx="8183880" cy="4908032"/>
          </a:xfrm>
        </p:spPr>
        <p:txBody>
          <a:bodyPr>
            <a:noAutofit/>
          </a:bodyPr>
          <a:lstStyle/>
          <a:p>
            <a:pPr marL="457200" indent="-457200">
              <a:buClr>
                <a:srgbClr val="C00000"/>
              </a:buClr>
            </a:pPr>
            <a:r>
              <a:rPr lang="el-GR" sz="2000" dirty="0" smtClean="0">
                <a:solidFill>
                  <a:srgbClr val="C00000"/>
                </a:solidFill>
              </a:rPr>
              <a:t>Υποστήριξη της πρωτοβουλίας "Κανένα παιδί ξένο!" στο πλαίσιο της "Ευρωπαϊκής Εβδομάδας κατά του Ρατσισμού 2018" στην Πάτρα, σε συνεργασία με τοπικούς φορείς πολιτισμού, εκπαίδευσης και μεταναστευτικές κοινότητες</a:t>
            </a:r>
            <a:endParaRPr lang="el-GR" sz="2000" dirty="0">
              <a:solidFill>
                <a:srgbClr val="C00000"/>
              </a:solidFill>
            </a:endParaRPr>
          </a:p>
          <a:p>
            <a:pPr marL="457200" indent="-457200">
              <a:buClr>
                <a:srgbClr val="C00000"/>
              </a:buClr>
            </a:pPr>
            <a:r>
              <a:rPr lang="el-GR" sz="2000" dirty="0" smtClean="0">
                <a:solidFill>
                  <a:srgbClr val="0070C0"/>
                </a:solidFill>
              </a:rPr>
              <a:t>Ανάδειξη καλών πρακτικών της Πάτρας σε θέματα καταπολέμησης διακρίσεων και προστασίας ανθρωπίνων δικαιωμάτων στην ετήσια διεθνή συνάντηση συντονισμού 2018 του δικτύου "Διαπολιτισμικές πόλεις"</a:t>
            </a:r>
            <a:endParaRPr lang="el-GR" sz="2000" dirty="0" smtClean="0">
              <a:solidFill>
                <a:srgbClr val="0070C0"/>
              </a:solidFill>
            </a:endParaRPr>
          </a:p>
        </p:txBody>
      </p:sp>
      <p:grpSp>
        <p:nvGrpSpPr>
          <p:cNvPr id="2" name="3 - Ομάδα"/>
          <p:cNvGrpSpPr/>
          <p:nvPr/>
        </p:nvGrpSpPr>
        <p:grpSpPr>
          <a:xfrm>
            <a:off x="395536" y="404664"/>
            <a:ext cx="8352928" cy="527670"/>
            <a:chOff x="0" y="9916"/>
            <a:chExt cx="8352928" cy="527670"/>
          </a:xfrm>
        </p:grpSpPr>
        <p:sp>
          <p:nvSpPr>
            <p:cNvPr id="5" name="4 - Στρογγυλεμένο ορθογώνιο"/>
            <p:cNvSpPr/>
            <p:nvPr/>
          </p:nvSpPr>
          <p:spPr>
            <a:xfrm>
              <a:off x="0" y="9916"/>
              <a:ext cx="8352928" cy="52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25759" y="35675"/>
              <a:ext cx="8301410" cy="47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800" b="1" dirty="0" smtClean="0"/>
                <a:t>Συμπληρωματικές </a:t>
              </a:r>
              <a:r>
                <a:rPr lang="el-GR" sz="2800" b="1" dirty="0" smtClean="0"/>
                <a:t>Πρωτοβουλίες (2)</a:t>
              </a:r>
              <a:endParaRPr lang="el-GR" sz="2800" b="1" dirty="0"/>
            </a:p>
          </p:txBody>
        </p:sp>
      </p:grpSp>
    </p:spTree>
    <p:extLst>
      <p:ext uri="{BB962C8B-B14F-4D97-AF65-F5344CB8AC3E}">
        <p14:creationId xmlns="" xmlns:p14="http://schemas.microsoft.com/office/powerpoint/2010/main" val="22804439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855</TotalTime>
  <Words>2213</Words>
  <Application>Microsoft Office PowerPoint</Application>
  <PresentationFormat>Προβολή στην οθόνη (4:3)</PresentationFormat>
  <Paragraphs>213</Paragraphs>
  <Slides>34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Άποψη</vt:lpstr>
      <vt:lpstr>Ενέργειες Τμήματος Σχεδιασμού &amp; Μελετών</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Και συνεχίζουμε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101</cp:revision>
  <dcterms:created xsi:type="dcterms:W3CDTF">2018-11-07T07:23:37Z</dcterms:created>
  <dcterms:modified xsi:type="dcterms:W3CDTF">2018-11-09T10:15:52Z</dcterms:modified>
</cp:coreProperties>
</file>