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75" r:id="rId3"/>
    <p:sldId id="306" r:id="rId4"/>
    <p:sldId id="270" r:id="rId5"/>
    <p:sldId id="257" r:id="rId6"/>
    <p:sldId id="274" r:id="rId7"/>
    <p:sldId id="278" r:id="rId8"/>
    <p:sldId id="279" r:id="rId9"/>
    <p:sldId id="297" r:id="rId10"/>
    <p:sldId id="281" r:id="rId11"/>
    <p:sldId id="282" r:id="rId12"/>
    <p:sldId id="283" r:id="rId13"/>
    <p:sldId id="284" r:id="rId14"/>
    <p:sldId id="285" r:id="rId15"/>
    <p:sldId id="295" r:id="rId16"/>
    <p:sldId id="286" r:id="rId17"/>
    <p:sldId id="296" r:id="rId18"/>
    <p:sldId id="287" r:id="rId19"/>
    <p:sldId id="288" r:id="rId20"/>
    <p:sldId id="289" r:id="rId21"/>
    <p:sldId id="290" r:id="rId22"/>
    <p:sldId id="291" r:id="rId23"/>
    <p:sldId id="292" r:id="rId24"/>
    <p:sldId id="293" r:id="rId25"/>
    <p:sldId id="294" r:id="rId26"/>
    <p:sldId id="268" r:id="rId27"/>
    <p:sldId id="301" r:id="rId28"/>
    <p:sldId id="299" r:id="rId29"/>
    <p:sldId id="273" r:id="rId30"/>
    <p:sldId id="308" r:id="rId31"/>
    <p:sldId id="300" r:id="rId32"/>
    <p:sldId id="272" r:id="rId33"/>
    <p:sldId id="303" r:id="rId34"/>
    <p:sldId id="304" r:id="rId35"/>
    <p:sldId id="307" r:id="rId36"/>
    <p:sldId id="30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l-G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00556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41524B9-B77B-4EC5-9955-3B8D8779891F}" type="datetimeFigureOut">
              <a:rPr lang="el-GR" smtClean="0"/>
              <a:t>8/12/2018</a:t>
            </a:fld>
            <a:endParaRPr lang="el-GR"/>
          </a:p>
        </p:txBody>
      </p:sp>
      <p:sp>
        <p:nvSpPr>
          <p:cNvPr id="6" name="Footer Placeholder 5"/>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83468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185568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l-GR"/>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60430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95802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41524B9-B77B-4EC5-9955-3B8D8779891F}" type="datetimeFigureOut">
              <a:rPr lang="el-GR" smtClean="0"/>
              <a:t>8/12/2018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1535087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41524B9-B77B-4EC5-9955-3B8D8779891F}" type="datetimeFigureOut">
              <a:rPr lang="el-GR" smtClean="0"/>
              <a:t>8/12/2018</a:t>
            </a:fld>
            <a:endParaRPr lang="el-GR"/>
          </a:p>
        </p:txBody>
      </p:sp>
      <p:sp>
        <p:nvSpPr>
          <p:cNvPr id="8" name="Footer Placeholder 7"/>
          <p:cNvSpPr>
            <a:spLocks noGrp="1"/>
          </p:cNvSpPr>
          <p:nvPr>
            <p:ph type="ftr" sz="quarter" idx="11"/>
          </p:nvPr>
        </p:nvSpPr>
        <p:spPr>
          <a:xfrm>
            <a:off x="561111" y="6391838"/>
            <a:ext cx="3644282" cy="304801"/>
          </a:xfrm>
        </p:spPr>
        <p:txBody>
          <a:bodyPr/>
          <a:lstStyle/>
          <a:p>
            <a:endParaRPr lang="el-GR"/>
          </a:p>
        </p:txBody>
      </p:sp>
      <p:sp>
        <p:nvSpPr>
          <p:cNvPr id="9" name="Slide Number Placeholder 8"/>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1471446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775991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227265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31505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41524B9-B77B-4EC5-9955-3B8D8779891F}" type="datetimeFigureOut">
              <a:rPr lang="el-GR" smtClean="0"/>
              <a:t>8/12/2018</a:t>
            </a:fld>
            <a:endParaRPr lang="el-GR"/>
          </a:p>
        </p:txBody>
      </p:sp>
      <p:sp>
        <p:nvSpPr>
          <p:cNvPr id="5" name="Footer Placeholder 4"/>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2113124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B41524B9-B77B-4EC5-9955-3B8D8779891F}" type="datetimeFigureOut">
              <a:rPr lang="el-GR" smtClean="0"/>
              <a:t>8/12/2018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148380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41524B9-B77B-4EC5-9955-3B8D8779891F}" type="datetimeFigureOut">
              <a:rPr lang="el-GR" smtClean="0"/>
              <a:t>8/12/2018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77768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41524B9-B77B-4EC5-9955-3B8D8779891F}" type="datetimeFigureOut">
              <a:rPr lang="el-GR" smtClean="0"/>
              <a:t>8/12/2018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1560696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524B9-B77B-4EC5-9955-3B8D8779891F}" type="datetimeFigureOut">
              <a:rPr lang="el-GR" smtClean="0"/>
              <a:t>8/12/2018</a:t>
            </a:fld>
            <a:endParaRPr lang="el-GR"/>
          </a:p>
        </p:txBody>
      </p:sp>
      <p:sp>
        <p:nvSpPr>
          <p:cNvPr id="3" name="Footer Placeholder 2"/>
          <p:cNvSpPr>
            <a:spLocks noGrp="1"/>
          </p:cNvSpPr>
          <p:nvPr>
            <p:ph type="ftr" sz="quarter" idx="11"/>
          </p:nvPr>
        </p:nvSpPr>
        <p:spPr/>
        <p:txBody>
          <a:bodyPr/>
          <a:lstStyle/>
          <a:p>
            <a:endParaRPr lang="el-G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42590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41524B9-B77B-4EC5-9955-3B8D8779891F}" type="datetimeFigureOut">
              <a:rPr lang="el-GR" smtClean="0"/>
              <a:t>8/12/2018</a:t>
            </a:fld>
            <a:endParaRPr lang="el-GR"/>
          </a:p>
        </p:txBody>
      </p:sp>
      <p:sp>
        <p:nvSpPr>
          <p:cNvPr id="6" name="Footer Placeholder 5"/>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259036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41524B9-B77B-4EC5-9955-3B8D8779891F}" type="datetimeFigureOut">
              <a:rPr lang="el-GR" smtClean="0"/>
              <a:t>8/12/2018</a:t>
            </a:fld>
            <a:endParaRPr lang="el-GR"/>
          </a:p>
        </p:txBody>
      </p:sp>
      <p:sp>
        <p:nvSpPr>
          <p:cNvPr id="6" name="Footer Placeholder 5"/>
          <p:cNvSpPr>
            <a:spLocks noGrp="1"/>
          </p:cNvSpPr>
          <p:nvPr>
            <p:ph type="ftr" sz="quarter" idx="11"/>
          </p:nvPr>
        </p:nvSpPr>
        <p:spPr/>
        <p:txBody>
          <a:bodyPr/>
          <a:lstStyle/>
          <a:p>
            <a:endParaRPr lang="el-G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29A681-4C99-4AA9-B188-EEEE76130CBE}" type="slidenum">
              <a:rPr lang="el-GR" smtClean="0"/>
              <a:t>‹#›</a:t>
            </a:fld>
            <a:endParaRPr lang="el-GR"/>
          </a:p>
        </p:txBody>
      </p:sp>
    </p:spTree>
    <p:extLst>
      <p:ext uri="{BB962C8B-B14F-4D97-AF65-F5344CB8AC3E}">
        <p14:creationId xmlns:p14="http://schemas.microsoft.com/office/powerpoint/2010/main" val="3641730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41524B9-B77B-4EC5-9955-3B8D8779891F}" type="datetimeFigureOut">
              <a:rPr lang="el-GR" smtClean="0"/>
              <a:t>8/12/2018</a:t>
            </a:fld>
            <a:endParaRPr lang="el-G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l-G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8C29A681-4C99-4AA9-B188-EEEE76130CBE}" type="slidenum">
              <a:rPr lang="el-GR" smtClean="0"/>
              <a:t>‹#›</a:t>
            </a:fld>
            <a:endParaRPr lang="el-GR"/>
          </a:p>
        </p:txBody>
      </p:sp>
    </p:spTree>
    <p:extLst>
      <p:ext uri="{BB962C8B-B14F-4D97-AF65-F5344CB8AC3E}">
        <p14:creationId xmlns:p14="http://schemas.microsoft.com/office/powerpoint/2010/main" val="38648150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 name="Rectangle 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6"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266A4159-8CC3-48EB-BC44-9F12A82CEAC0}"/>
              </a:ext>
            </a:extLst>
          </p:cNvPr>
          <p:cNvSpPr>
            <a:spLocks noGrp="1"/>
          </p:cNvSpPr>
          <p:nvPr>
            <p:ph type="ctrTitle"/>
          </p:nvPr>
        </p:nvSpPr>
        <p:spPr>
          <a:xfrm>
            <a:off x="1683171" y="1169773"/>
            <a:ext cx="8825658" cy="2870161"/>
          </a:xfrm>
        </p:spPr>
        <p:txBody>
          <a:bodyPr anchor="b">
            <a:normAutofit/>
          </a:bodyPr>
          <a:lstStyle/>
          <a:p>
            <a:pPr algn="ctr">
              <a:lnSpc>
                <a:spcPct val="90000"/>
              </a:lnSpc>
            </a:pPr>
            <a:r>
              <a:rPr lang="el-GR" sz="5000" dirty="0">
                <a:solidFill>
                  <a:schemeClr val="tx1"/>
                </a:solidFill>
                <a:cs typeface="Arial" panose="020B0604020202020204" pitchFamily="34" charset="0"/>
              </a:rPr>
              <a:t>Τμήμα</a:t>
            </a:r>
            <a:br>
              <a:rPr lang="el-GR" sz="5000" dirty="0">
                <a:solidFill>
                  <a:schemeClr val="tx1"/>
                </a:solidFill>
                <a:cs typeface="Arial" panose="020B0604020202020204" pitchFamily="34" charset="0"/>
              </a:rPr>
            </a:br>
            <a:r>
              <a:rPr lang="el-GR" sz="5000" dirty="0">
                <a:solidFill>
                  <a:schemeClr val="tx1"/>
                </a:solidFill>
                <a:cs typeface="Arial" panose="020B0604020202020204" pitchFamily="34" charset="0"/>
              </a:rPr>
              <a:t>Βρεφονηπιακών </a:t>
            </a:r>
            <a:br>
              <a:rPr lang="el-GR" sz="5000" dirty="0">
                <a:solidFill>
                  <a:schemeClr val="tx1"/>
                </a:solidFill>
                <a:cs typeface="Arial" panose="020B0604020202020204" pitchFamily="34" charset="0"/>
              </a:rPr>
            </a:br>
            <a:r>
              <a:rPr lang="el-GR" sz="5000" dirty="0">
                <a:solidFill>
                  <a:schemeClr val="tx1"/>
                </a:solidFill>
                <a:cs typeface="Arial" panose="020B0604020202020204" pitchFamily="34" charset="0"/>
              </a:rPr>
              <a:t>και </a:t>
            </a:r>
            <a:br>
              <a:rPr lang="el-GR" sz="5000" dirty="0">
                <a:solidFill>
                  <a:schemeClr val="tx1"/>
                </a:solidFill>
                <a:cs typeface="Arial" panose="020B0604020202020204" pitchFamily="34" charset="0"/>
              </a:rPr>
            </a:br>
            <a:r>
              <a:rPr lang="el-GR" sz="5000" dirty="0">
                <a:solidFill>
                  <a:schemeClr val="tx1"/>
                </a:solidFill>
                <a:cs typeface="Arial" panose="020B0604020202020204" pitchFamily="34" charset="0"/>
              </a:rPr>
              <a:t>Παιδικών Σταθμών</a:t>
            </a:r>
          </a:p>
        </p:txBody>
      </p:sp>
      <p:sp>
        <p:nvSpPr>
          <p:cNvPr id="3" name="Υπότιτλος 2">
            <a:extLst>
              <a:ext uri="{FF2B5EF4-FFF2-40B4-BE49-F238E27FC236}">
                <a16:creationId xmlns:a16="http://schemas.microsoft.com/office/drawing/2014/main" id="{DB034ABB-2E8B-42D7-99DA-B3E5B322B495}"/>
              </a:ext>
            </a:extLst>
          </p:cNvPr>
          <p:cNvSpPr>
            <a:spLocks noGrp="1"/>
          </p:cNvSpPr>
          <p:nvPr>
            <p:ph type="subTitle" idx="1"/>
          </p:nvPr>
        </p:nvSpPr>
        <p:spPr>
          <a:xfrm>
            <a:off x="1683171" y="4293441"/>
            <a:ext cx="8825658" cy="1234148"/>
          </a:xfrm>
        </p:spPr>
        <p:txBody>
          <a:bodyPr>
            <a:normAutofit/>
          </a:bodyPr>
          <a:lstStyle/>
          <a:p>
            <a:pPr algn="ctr">
              <a:lnSpc>
                <a:spcPct val="90000"/>
              </a:lnSpc>
            </a:pPr>
            <a:r>
              <a:rPr lang="el-GR" sz="2000" dirty="0" err="1">
                <a:solidFill>
                  <a:schemeClr val="tx1"/>
                </a:solidFill>
                <a:cs typeface="Arial" panose="020B0604020202020204" pitchFamily="34" charset="0"/>
              </a:rPr>
              <a:t>Εισηγητρια</a:t>
            </a:r>
            <a:endParaRPr lang="el-GR" sz="2000" dirty="0">
              <a:solidFill>
                <a:schemeClr val="tx1"/>
              </a:solidFill>
              <a:cs typeface="Arial" panose="020B0604020202020204" pitchFamily="34" charset="0"/>
            </a:endParaRPr>
          </a:p>
          <a:p>
            <a:pPr algn="ctr">
              <a:lnSpc>
                <a:spcPct val="90000"/>
              </a:lnSpc>
            </a:pPr>
            <a:r>
              <a:rPr lang="el-GR" sz="2000" dirty="0" err="1">
                <a:solidFill>
                  <a:schemeClr val="tx1"/>
                </a:solidFill>
                <a:cs typeface="Arial" panose="020B0604020202020204" pitchFamily="34" charset="0"/>
              </a:rPr>
              <a:t>Βανδωρου</a:t>
            </a:r>
            <a:r>
              <a:rPr lang="el-GR" sz="2000" dirty="0">
                <a:solidFill>
                  <a:schemeClr val="tx1"/>
                </a:solidFill>
                <a:cs typeface="Arial" panose="020B0604020202020204" pitchFamily="34" charset="0"/>
              </a:rPr>
              <a:t> </a:t>
            </a:r>
            <a:r>
              <a:rPr lang="el-GR" sz="2000" dirty="0" err="1">
                <a:solidFill>
                  <a:schemeClr val="tx1"/>
                </a:solidFill>
                <a:cs typeface="Arial" panose="020B0604020202020204" pitchFamily="34" charset="0"/>
              </a:rPr>
              <a:t>βαρβαρα</a:t>
            </a:r>
            <a:endParaRPr lang="el-GR" sz="2000" dirty="0">
              <a:solidFill>
                <a:schemeClr val="tx1"/>
              </a:solidFill>
              <a:cs typeface="Arial" panose="020B0604020202020204" pitchFamily="34" charset="0"/>
            </a:endParaRPr>
          </a:p>
          <a:p>
            <a:pPr algn="ctr">
              <a:lnSpc>
                <a:spcPct val="90000"/>
              </a:lnSpc>
            </a:pPr>
            <a:r>
              <a:rPr lang="el-GR" sz="2000" dirty="0">
                <a:solidFill>
                  <a:schemeClr val="tx1"/>
                </a:solidFill>
                <a:cs typeface="Arial" panose="020B0604020202020204" pitchFamily="34" charset="0"/>
              </a:rPr>
              <a:t>(</a:t>
            </a:r>
            <a:r>
              <a:rPr lang="el-GR" sz="2000" dirty="0" err="1">
                <a:solidFill>
                  <a:schemeClr val="tx1"/>
                </a:solidFill>
                <a:cs typeface="Arial" panose="020B0604020202020204" pitchFamily="34" charset="0"/>
              </a:rPr>
              <a:t>Προϊσταμενη</a:t>
            </a:r>
            <a:r>
              <a:rPr lang="el-GR" sz="2000" dirty="0">
                <a:solidFill>
                  <a:schemeClr val="tx1"/>
                </a:solidFill>
                <a:cs typeface="Arial" panose="020B0604020202020204" pitchFamily="34" charset="0"/>
              </a:rPr>
              <a:t> </a:t>
            </a:r>
            <a:r>
              <a:rPr lang="el-GR" sz="2000" dirty="0" err="1">
                <a:solidFill>
                  <a:schemeClr val="tx1"/>
                </a:solidFill>
                <a:cs typeface="Arial" panose="020B0604020202020204" pitchFamily="34" charset="0"/>
              </a:rPr>
              <a:t>τμηματοσ</a:t>
            </a:r>
            <a:r>
              <a:rPr lang="el-GR" sz="2000" dirty="0">
                <a:solidFill>
                  <a:schemeClr val="tx1"/>
                </a:solidFill>
                <a:cs typeface="Arial" panose="020B0604020202020204" pitchFamily="34" charset="0"/>
              </a:rPr>
              <a:t>)</a:t>
            </a:r>
          </a:p>
        </p:txBody>
      </p:sp>
      <p:cxnSp>
        <p:nvCxnSpPr>
          <p:cNvPr id="12" name="Straight Connector 1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911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93" y="2295685"/>
            <a:ext cx="3437729" cy="2462061"/>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094" y="2370685"/>
            <a:ext cx="4067900" cy="2581325"/>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6071" y="4051319"/>
            <a:ext cx="4150673" cy="2709970"/>
          </a:xfrm>
          <a:prstGeom prst="rect">
            <a:avLst/>
          </a:prstGeom>
        </p:spPr>
      </p:pic>
    </p:spTree>
    <p:extLst>
      <p:ext uri="{BB962C8B-B14F-4D97-AF65-F5344CB8AC3E}">
        <p14:creationId xmlns:p14="http://schemas.microsoft.com/office/powerpoint/2010/main" val="284649065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12" y="2358811"/>
            <a:ext cx="3726774" cy="2795080"/>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174" y="2358811"/>
            <a:ext cx="4040531" cy="3030398"/>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065" y="3874010"/>
            <a:ext cx="3840530" cy="2880398"/>
          </a:xfrm>
          <a:prstGeom prst="rect">
            <a:avLst/>
          </a:prstGeom>
        </p:spPr>
      </p:pic>
    </p:spTree>
    <p:extLst>
      <p:ext uri="{BB962C8B-B14F-4D97-AF65-F5344CB8AC3E}">
        <p14:creationId xmlns:p14="http://schemas.microsoft.com/office/powerpoint/2010/main" val="1539104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81" y="3839626"/>
            <a:ext cx="3815937" cy="2861953"/>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52" y="2330681"/>
            <a:ext cx="3919896" cy="2939922"/>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3351" y="2330681"/>
            <a:ext cx="3719895" cy="2789922"/>
          </a:xfrm>
          <a:prstGeom prst="rect">
            <a:avLst/>
          </a:prstGeom>
        </p:spPr>
      </p:pic>
    </p:spTree>
    <p:extLst>
      <p:ext uri="{BB962C8B-B14F-4D97-AF65-F5344CB8AC3E}">
        <p14:creationId xmlns:p14="http://schemas.microsoft.com/office/powerpoint/2010/main" val="3294891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 Δημοτικός Παιδικός Σταθμός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4493" y="4253310"/>
            <a:ext cx="3610579" cy="2515627"/>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54" y="2340259"/>
            <a:ext cx="4106530" cy="2386119"/>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7110" y="2340260"/>
            <a:ext cx="3862347" cy="2896760"/>
          </a:xfrm>
          <a:prstGeom prst="rect">
            <a:avLst/>
          </a:prstGeom>
        </p:spPr>
      </p:pic>
    </p:spTree>
    <p:extLst>
      <p:ext uri="{BB962C8B-B14F-4D97-AF65-F5344CB8AC3E}">
        <p14:creationId xmlns:p14="http://schemas.microsoft.com/office/powerpoint/2010/main" val="2941302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Ζ΄ Δημοτικός Βρεφονηπιακός Σταθμός (βρεφικό τμήμα)</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55" y="2263807"/>
            <a:ext cx="3412916" cy="3811979"/>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5" y="3555124"/>
            <a:ext cx="4833257" cy="3103839"/>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9611" y="2263807"/>
            <a:ext cx="3316326" cy="4105745"/>
          </a:xfrm>
          <a:prstGeom prst="rect">
            <a:avLst/>
          </a:prstGeom>
        </p:spPr>
      </p:pic>
    </p:spTree>
    <p:extLst>
      <p:ext uri="{BB962C8B-B14F-4D97-AF65-F5344CB8AC3E}">
        <p14:creationId xmlns:p14="http://schemas.microsoft.com/office/powerpoint/2010/main" val="5966516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Ζ΄ Δημοτικός Βρεφονηπιακός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79" y="2305371"/>
            <a:ext cx="3926702" cy="2617801"/>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836" y="4165203"/>
            <a:ext cx="3825760" cy="2550507"/>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1752" y="2235678"/>
            <a:ext cx="3771678" cy="2514452"/>
          </a:xfrm>
          <a:prstGeom prst="rect">
            <a:avLst/>
          </a:prstGeom>
        </p:spPr>
      </p:pic>
    </p:spTree>
    <p:extLst>
      <p:ext uri="{BB962C8B-B14F-4D97-AF65-F5344CB8AC3E}">
        <p14:creationId xmlns:p14="http://schemas.microsoft.com/office/powerpoint/2010/main" val="16962336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Η΄ Δημοτικός Βρεφονηπιακός Σταθμός (βρεφικό τμήμα)</a:t>
            </a:r>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756" y="2419800"/>
            <a:ext cx="3883231" cy="2657415"/>
          </a:xfrm>
          <a:prstGeom prst="rect">
            <a:avLst/>
          </a:prstGeom>
        </p:spPr>
      </p:pic>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740" y="4108863"/>
            <a:ext cx="4013859" cy="2680094"/>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478" y="2419800"/>
            <a:ext cx="3692138" cy="2376281"/>
          </a:xfrm>
          <a:prstGeom prst="rect">
            <a:avLst/>
          </a:prstGeom>
        </p:spPr>
      </p:pic>
    </p:spTree>
    <p:extLst>
      <p:ext uri="{BB962C8B-B14F-4D97-AF65-F5344CB8AC3E}">
        <p14:creationId xmlns:p14="http://schemas.microsoft.com/office/powerpoint/2010/main" val="36418873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Δημοτικός Βρεφονηπιακός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7302" y="4061360"/>
            <a:ext cx="3845420" cy="2656957"/>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33" y="2398816"/>
            <a:ext cx="3997895" cy="2588820"/>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8343" y="2398815"/>
            <a:ext cx="3731228" cy="2470067"/>
          </a:xfrm>
          <a:prstGeom prst="rect">
            <a:avLst/>
          </a:prstGeom>
        </p:spPr>
      </p:pic>
    </p:spTree>
    <p:extLst>
      <p:ext uri="{BB962C8B-B14F-4D97-AF65-F5344CB8AC3E}">
        <p14:creationId xmlns:p14="http://schemas.microsoft.com/office/powerpoint/2010/main" val="244448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Θ΄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062485" y="4085111"/>
            <a:ext cx="3910209" cy="2636322"/>
          </a:xfrm>
          <a:prstGeom prst="rect">
            <a:avLst/>
          </a:prstGeom>
          <a:scene3d>
            <a:camera prst="orthographicFront">
              <a:rot lat="0" lon="10794000" rev="10799999"/>
            </a:camera>
            <a:lightRig rig="threePt" dir="t"/>
          </a:scene3d>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221" y="2504299"/>
            <a:ext cx="3865837" cy="2540248"/>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39" y="2504299"/>
            <a:ext cx="3724236" cy="2625841"/>
          </a:xfrm>
          <a:prstGeom prst="rect">
            <a:avLst/>
          </a:prstGeom>
        </p:spPr>
      </p:pic>
    </p:spTree>
    <p:extLst>
      <p:ext uri="{BB962C8B-B14F-4D97-AF65-F5344CB8AC3E}">
        <p14:creationId xmlns:p14="http://schemas.microsoft.com/office/powerpoint/2010/main" val="3776006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2820" y="3930732"/>
            <a:ext cx="4093029" cy="2832266"/>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714" y="2366307"/>
            <a:ext cx="3590108" cy="2692581"/>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097" y="2366307"/>
            <a:ext cx="3651984" cy="2738988"/>
          </a:xfrm>
          <a:prstGeom prst="rect">
            <a:avLst/>
          </a:prstGeom>
        </p:spPr>
      </p:pic>
    </p:spTree>
    <p:extLst>
      <p:ext uri="{BB962C8B-B14F-4D97-AF65-F5344CB8AC3E}">
        <p14:creationId xmlns:p14="http://schemas.microsoft.com/office/powerpoint/2010/main" val="248395956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785312" y="1923803"/>
            <a:ext cx="10338300" cy="4108862"/>
          </a:xfrm>
        </p:spPr>
        <p:txBody>
          <a:bodyPr vert="horz" lIns="91440" tIns="45720" rIns="91440" bIns="45720" rtlCol="0" anchor="ctr">
            <a:noAutofit/>
          </a:bodyPr>
          <a:lstStyle/>
          <a:p>
            <a:pPr>
              <a:lnSpc>
                <a:spcPct val="90000"/>
              </a:lnSpc>
            </a:pPr>
            <a:r>
              <a:rPr lang="el-GR" sz="3200" dirty="0">
                <a:solidFill>
                  <a:schemeClr val="tx1"/>
                </a:solidFill>
              </a:rPr>
              <a:t>Η βρεφονηπιακή ηλικία είναι μια θαυμάσια και σημαντική περίοδος για την ανάπτυξη και την εξέλιξη του παιδιού. Το παιδί αναπτύσσει την αυτογνωσία του, εξερευνά την αυτονομία του και αποκτά αυτοπεποίθηση. Χειρίζεται με αδεξιότητα την τάση αυτονομίας του και οι αυτονομιστικές αυτές τάσεις θυμίζουν την κρίση της εφηβικής ηλικίας γι'αυτό και ονομάζεται «πρώτη εφηβεία». Αρχίζει να μεταπλάθει τον εξωτερικό κόσμο σε εσωτερικό.</a:t>
            </a:r>
            <a:endParaRPr lang="en-US" sz="32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785311" y="991364"/>
            <a:ext cx="10621377" cy="769441"/>
          </a:xfrm>
          <a:prstGeom prst="rect">
            <a:avLst/>
          </a:prstGeom>
          <a:noFill/>
        </p:spPr>
        <p:txBody>
          <a:bodyPr wrap="square" rtlCol="0">
            <a:spAutoFit/>
          </a:bodyPr>
          <a:lstStyle/>
          <a:p>
            <a:pPr algn="ctr">
              <a:defRPr/>
            </a:pPr>
            <a:r>
              <a:rPr lang="el-GR" sz="3600" dirty="0">
                <a:solidFill>
                  <a:prstClr val="white"/>
                </a:solidFill>
              </a:rPr>
              <a:t>Προσχολική</a:t>
            </a:r>
            <a:r>
              <a:rPr lang="el-GR" sz="4400" dirty="0">
                <a:solidFill>
                  <a:prstClr val="white"/>
                </a:solidFill>
              </a:rPr>
              <a:t> </a:t>
            </a:r>
            <a:r>
              <a:rPr lang="el-GR" sz="3600" dirty="0">
                <a:solidFill>
                  <a:prstClr val="white"/>
                </a:solidFill>
              </a:rPr>
              <a:t>ηλικία</a:t>
            </a:r>
            <a:endParaRPr lang="el-GR" sz="2000" dirty="0">
              <a:solidFill>
                <a:prstClr val="white"/>
              </a:solidFill>
            </a:endParaRPr>
          </a:p>
        </p:txBody>
      </p:sp>
    </p:spTree>
    <p:extLst>
      <p:ext uri="{BB962C8B-B14F-4D97-AF65-F5344CB8AC3E}">
        <p14:creationId xmlns:p14="http://schemas.microsoft.com/office/powerpoint/2010/main" val="3894824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ΙΑ΄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680" y="2306930"/>
            <a:ext cx="3815937" cy="2861953"/>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97" y="2306930"/>
            <a:ext cx="3615937" cy="2711953"/>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807" y="3811979"/>
            <a:ext cx="4089912" cy="2933205"/>
          </a:xfrm>
          <a:prstGeom prst="rect">
            <a:avLst/>
          </a:prstGeom>
        </p:spPr>
      </p:pic>
    </p:spTree>
    <p:extLst>
      <p:ext uri="{BB962C8B-B14F-4D97-AF65-F5344CB8AC3E}">
        <p14:creationId xmlns:p14="http://schemas.microsoft.com/office/powerpoint/2010/main" val="41704785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a:t>
            </a:r>
            <a:r>
              <a:rPr lang="en-US" dirty="0"/>
              <a:t>B</a:t>
            </a:r>
            <a:r>
              <a:rPr lang="el-GR" dirty="0"/>
              <a:t>΄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13" y="2342556"/>
            <a:ext cx="3847605" cy="2885704"/>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738" y="4033232"/>
            <a:ext cx="3904484" cy="2723828"/>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016" y="2342556"/>
            <a:ext cx="3847605" cy="2885704"/>
          </a:xfrm>
          <a:prstGeom prst="rect">
            <a:avLst/>
          </a:prstGeom>
        </p:spPr>
      </p:pic>
    </p:spTree>
    <p:extLst>
      <p:ext uri="{BB962C8B-B14F-4D97-AF65-F5344CB8AC3E}">
        <p14:creationId xmlns:p14="http://schemas.microsoft.com/office/powerpoint/2010/main" val="173066346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ΙΓ΄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9070" y="3431969"/>
            <a:ext cx="4385953" cy="3289465"/>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31" y="2298041"/>
            <a:ext cx="3868217" cy="2901163"/>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3466" y="2298041"/>
            <a:ext cx="3364520" cy="2882587"/>
          </a:xfrm>
          <a:prstGeom prst="rect">
            <a:avLst/>
          </a:prstGeom>
        </p:spPr>
      </p:pic>
    </p:spTree>
    <p:extLst>
      <p:ext uri="{BB962C8B-B14F-4D97-AF65-F5344CB8AC3E}">
        <p14:creationId xmlns:p14="http://schemas.microsoft.com/office/powerpoint/2010/main" val="1118021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ΙΔ΄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1773" y="3734789"/>
            <a:ext cx="4100945" cy="3075709"/>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4800" y="2346935"/>
            <a:ext cx="3900945" cy="2925709"/>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47" y="2346935"/>
            <a:ext cx="3700945" cy="2775709"/>
          </a:xfrm>
          <a:prstGeom prst="rect">
            <a:avLst/>
          </a:prstGeom>
        </p:spPr>
      </p:pic>
    </p:spTree>
    <p:extLst>
      <p:ext uri="{BB962C8B-B14F-4D97-AF65-F5344CB8AC3E}">
        <p14:creationId xmlns:p14="http://schemas.microsoft.com/office/powerpoint/2010/main" val="39748811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ΙΕ΄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696" y="3691898"/>
            <a:ext cx="4271159" cy="3028208"/>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59" y="2172553"/>
            <a:ext cx="3837611" cy="2878208"/>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3559" y="2295055"/>
            <a:ext cx="3510940" cy="2633205"/>
          </a:xfrm>
          <a:prstGeom prst="rect">
            <a:avLst/>
          </a:prstGeom>
        </p:spPr>
      </p:pic>
    </p:spTree>
    <p:extLst>
      <p:ext uri="{BB962C8B-B14F-4D97-AF65-F5344CB8AC3E}">
        <p14:creationId xmlns:p14="http://schemas.microsoft.com/office/powerpoint/2010/main" val="19624209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ΙΣΤ΄ Δημοτικός Παιδικός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088" y="2366938"/>
            <a:ext cx="4014899" cy="3011174"/>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1460" y="2366938"/>
            <a:ext cx="3814899" cy="2861174"/>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774" y="4022525"/>
            <a:ext cx="3614899" cy="2711174"/>
          </a:xfrm>
          <a:prstGeom prst="rect">
            <a:avLst/>
          </a:prstGeom>
        </p:spPr>
      </p:pic>
    </p:spTree>
    <p:extLst>
      <p:ext uri="{BB962C8B-B14F-4D97-AF65-F5344CB8AC3E}">
        <p14:creationId xmlns:p14="http://schemas.microsoft.com/office/powerpoint/2010/main" val="232641030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cxnSp>
        <p:nvCxnSpPr>
          <p:cNvPr id="19" name="Straight Connector 1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0B28F43-D916-40C0-A5F6-2D5986CA6B17}"/>
              </a:ext>
            </a:extLst>
          </p:cNvPr>
          <p:cNvSpPr txBox="1"/>
          <p:nvPr/>
        </p:nvSpPr>
        <p:spPr>
          <a:xfrm>
            <a:off x="724396" y="1930986"/>
            <a:ext cx="3632292" cy="3046988"/>
          </a:xfrm>
          <a:prstGeom prst="rect">
            <a:avLst/>
          </a:prstGeom>
          <a:noFill/>
        </p:spPr>
        <p:txBody>
          <a:bodyPr wrap="square" rtlCol="0">
            <a:spAutoFit/>
          </a:bodyPr>
          <a:lstStyle/>
          <a:p>
            <a:r>
              <a:rPr lang="el-GR" sz="2400" dirty="0">
                <a:solidFill>
                  <a:prstClr val="white"/>
                </a:solidFill>
              </a:rPr>
              <a:t>Νηπιαγωγοί</a:t>
            </a:r>
          </a:p>
          <a:p>
            <a:r>
              <a:rPr lang="el-GR" sz="2400" dirty="0">
                <a:solidFill>
                  <a:prstClr val="white"/>
                </a:solidFill>
              </a:rPr>
              <a:t>Βρεφονηπιοκόμοι </a:t>
            </a:r>
          </a:p>
          <a:p>
            <a:r>
              <a:rPr lang="el-GR" sz="2400" dirty="0">
                <a:solidFill>
                  <a:prstClr val="white"/>
                </a:solidFill>
              </a:rPr>
              <a:t>Βοηθ. Βρεφοκόμοι</a:t>
            </a:r>
          </a:p>
          <a:p>
            <a:r>
              <a:rPr lang="el-GR" sz="2400" dirty="0">
                <a:solidFill>
                  <a:prstClr val="white"/>
                </a:solidFill>
              </a:rPr>
              <a:t>Μάγειρες</a:t>
            </a:r>
          </a:p>
          <a:p>
            <a:r>
              <a:rPr lang="el-GR" sz="2400" dirty="0" err="1">
                <a:solidFill>
                  <a:prstClr val="white"/>
                </a:solidFill>
              </a:rPr>
              <a:t>Βοηθ.προσωπ</a:t>
            </a:r>
            <a:r>
              <a:rPr lang="el-GR" sz="2400" dirty="0">
                <a:solidFill>
                  <a:prstClr val="white"/>
                </a:solidFill>
              </a:rPr>
              <a:t>. Καθαριότητας</a:t>
            </a:r>
          </a:p>
          <a:p>
            <a:r>
              <a:rPr lang="el-GR" sz="2400" dirty="0">
                <a:solidFill>
                  <a:prstClr val="white"/>
                </a:solidFill>
              </a:rPr>
              <a:t>Διοικητικός Υπάλληλος</a:t>
            </a:r>
          </a:p>
          <a:p>
            <a:r>
              <a:rPr lang="el-GR" sz="2400" dirty="0">
                <a:solidFill>
                  <a:prstClr val="white"/>
                </a:solidFill>
              </a:rPr>
              <a:t>Παιδίατρος</a:t>
            </a:r>
          </a:p>
        </p:txBody>
      </p:sp>
      <p:sp>
        <p:nvSpPr>
          <p:cNvPr id="3" name="Τίτλος 2"/>
          <p:cNvSpPr>
            <a:spLocks noGrp="1"/>
          </p:cNvSpPr>
          <p:nvPr>
            <p:ph type="title"/>
          </p:nvPr>
        </p:nvSpPr>
        <p:spPr>
          <a:xfrm>
            <a:off x="807522" y="973668"/>
            <a:ext cx="10592790" cy="706964"/>
          </a:xfrm>
        </p:spPr>
        <p:txBody>
          <a:bodyPr/>
          <a:lstStyle/>
          <a:p>
            <a:pPr algn="ctr"/>
            <a:r>
              <a:rPr lang="el-GR" dirty="0">
                <a:solidFill>
                  <a:schemeClr val="tx1"/>
                </a:solidFill>
              </a:rPr>
              <a:t>Προσωπικό Σταθμών 2018-2019</a:t>
            </a:r>
          </a:p>
        </p:txBody>
      </p:sp>
      <p:pic>
        <p:nvPicPr>
          <p:cNvPr id="2" name="Εικόνα 1"/>
          <p:cNvPicPr>
            <a:picLocks noChangeAspect="1"/>
          </p:cNvPicPr>
          <p:nvPr/>
        </p:nvPicPr>
        <p:blipFill>
          <a:blip r:embed="rId3"/>
          <a:stretch>
            <a:fillRect/>
          </a:stretch>
        </p:blipFill>
        <p:spPr>
          <a:xfrm>
            <a:off x="4356687" y="1732022"/>
            <a:ext cx="6889077" cy="3999323"/>
          </a:xfrm>
          <a:prstGeom prst="rect">
            <a:avLst/>
          </a:prstGeom>
        </p:spPr>
      </p:pic>
    </p:spTree>
    <p:extLst>
      <p:ext uri="{BB962C8B-B14F-4D97-AF65-F5344CB8AC3E}">
        <p14:creationId xmlns:p14="http://schemas.microsoft.com/office/powerpoint/2010/main" val="838077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1020788" y="2173184"/>
            <a:ext cx="10102824" cy="4120738"/>
          </a:xfrm>
        </p:spPr>
        <p:txBody>
          <a:bodyPr vert="horz" lIns="91440" tIns="45720" rIns="91440" bIns="45720" rtlCol="0" anchor="ctr">
            <a:normAutofit fontScale="90000"/>
          </a:bodyPr>
          <a:lstStyle/>
          <a:p>
            <a:r>
              <a:rPr lang="en-US" dirty="0">
                <a:solidFill>
                  <a:schemeClr val="tx1"/>
                </a:solidFill>
              </a:rPr>
              <a:t>- </a:t>
            </a:r>
            <a:r>
              <a:rPr lang="el-GR" dirty="0">
                <a:solidFill>
                  <a:schemeClr val="tx1"/>
                </a:solidFill>
              </a:rPr>
              <a:t>Απαλλαγή τροφείων για οικογενειακά εισοδήματα  </a:t>
            </a:r>
            <a:br>
              <a:rPr lang="el-GR" dirty="0">
                <a:solidFill>
                  <a:schemeClr val="tx1"/>
                </a:solidFill>
              </a:rPr>
            </a:br>
            <a:r>
              <a:rPr lang="el-GR" dirty="0">
                <a:solidFill>
                  <a:schemeClr val="tx1"/>
                </a:solidFill>
              </a:rPr>
              <a:t>  έως 25.000€, με αποτέλεσμα το 77% των εγγεγραμμένων παιδιών να φιλοξενούνται δωρεάν</a:t>
            </a:r>
            <a:br>
              <a:rPr lang="el-GR" dirty="0">
                <a:solidFill>
                  <a:schemeClr val="tx1"/>
                </a:solidFill>
              </a:rPr>
            </a:br>
            <a:br>
              <a:rPr lang="en-US" dirty="0">
                <a:solidFill>
                  <a:schemeClr val="tx1"/>
                </a:solidFill>
              </a:rPr>
            </a:br>
            <a:r>
              <a:rPr lang="en-US" dirty="0">
                <a:solidFill>
                  <a:schemeClr val="tx1"/>
                </a:solidFill>
              </a:rPr>
              <a:t>- </a:t>
            </a:r>
            <a:r>
              <a:rPr lang="el-GR" dirty="0">
                <a:solidFill>
                  <a:schemeClr val="tx1"/>
                </a:solidFill>
              </a:rPr>
              <a:t>Μετατροπή ΚΠΑΠ σε ΙΣΤ΄ Παιδικό Σταθμό</a:t>
            </a:r>
            <a:br>
              <a:rPr lang="el-GR" dirty="0">
                <a:solidFill>
                  <a:schemeClr val="tx1"/>
                </a:solidFill>
              </a:rPr>
            </a:br>
            <a:br>
              <a:rPr lang="el-GR" dirty="0">
                <a:solidFill>
                  <a:schemeClr val="tx1"/>
                </a:solidFill>
              </a:rPr>
            </a:br>
            <a:r>
              <a:rPr lang="en-US" dirty="0">
                <a:solidFill>
                  <a:schemeClr val="tx1"/>
                </a:solidFill>
              </a:rPr>
              <a:t>- </a:t>
            </a:r>
            <a:r>
              <a:rPr lang="el-GR" dirty="0">
                <a:solidFill>
                  <a:schemeClr val="tx1"/>
                </a:solidFill>
              </a:rPr>
              <a:t>Δημιουργία 5 βρεφικών τμημάτων σε 3 </a:t>
            </a:r>
            <a:r>
              <a:rPr lang="en-US" dirty="0">
                <a:solidFill>
                  <a:schemeClr val="tx1"/>
                </a:solidFill>
              </a:rPr>
              <a:t> </a:t>
            </a:r>
            <a:br>
              <a:rPr lang="en-US" dirty="0">
                <a:solidFill>
                  <a:schemeClr val="tx1"/>
                </a:solidFill>
              </a:rPr>
            </a:br>
            <a:r>
              <a:rPr lang="en-US" dirty="0">
                <a:solidFill>
                  <a:schemeClr val="tx1"/>
                </a:solidFill>
              </a:rPr>
              <a:t>  </a:t>
            </a:r>
            <a:r>
              <a:rPr lang="el-GR" dirty="0">
                <a:solidFill>
                  <a:schemeClr val="tx1"/>
                </a:solidFill>
              </a:rPr>
              <a:t>υφιστάμενους σταθμούς (Β΄- Ζ΄ - Η΄)</a:t>
            </a:r>
            <a:br>
              <a:rPr lang="el-GR" dirty="0">
                <a:solidFill>
                  <a:schemeClr val="tx1"/>
                </a:solidFill>
              </a:rPr>
            </a:br>
            <a:r>
              <a:rPr lang="en-US" dirty="0">
                <a:solidFill>
                  <a:schemeClr val="tx1"/>
                </a:solidFill>
              </a:rPr>
              <a:t>  </a:t>
            </a:r>
            <a:r>
              <a:rPr lang="el-GR" dirty="0">
                <a:solidFill>
                  <a:schemeClr val="tx1"/>
                </a:solidFill>
              </a:rPr>
              <a:t>(60 φιλοξενούμενα βρέφη)</a:t>
            </a:r>
            <a:br>
              <a:rPr lang="el-GR" dirty="0">
                <a:solidFill>
                  <a:schemeClr val="tx1"/>
                </a:solidFill>
              </a:rPr>
            </a:br>
            <a:endParaRPr lang="en-US"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1020788" y="1167537"/>
            <a:ext cx="10010161" cy="646331"/>
          </a:xfrm>
          <a:prstGeom prst="rect">
            <a:avLst/>
          </a:prstGeom>
          <a:noFill/>
        </p:spPr>
        <p:txBody>
          <a:bodyPr wrap="square" rtlCol="0">
            <a:spAutoFit/>
          </a:bodyPr>
          <a:lstStyle/>
          <a:p>
            <a:pPr algn="ctr"/>
            <a:r>
              <a:rPr lang="el-GR" sz="3600" dirty="0">
                <a:solidFill>
                  <a:prstClr val="white"/>
                </a:solidFill>
              </a:rPr>
              <a:t>Παρεμβάσεις</a:t>
            </a:r>
            <a:endParaRPr lang="el-GR" dirty="0">
              <a:solidFill>
                <a:prstClr val="white"/>
              </a:solidFill>
            </a:endParaRPr>
          </a:p>
        </p:txBody>
      </p:sp>
    </p:spTree>
    <p:extLst>
      <p:ext uri="{BB962C8B-B14F-4D97-AF65-F5344CB8AC3E}">
        <p14:creationId xmlns:p14="http://schemas.microsoft.com/office/powerpoint/2010/main" val="2139690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866899" y="2076698"/>
            <a:ext cx="10545287" cy="3421577"/>
          </a:xfrm>
        </p:spPr>
        <p:txBody>
          <a:bodyPr vert="horz" lIns="91440" tIns="45720" rIns="91440" bIns="45720" rtlCol="0" anchor="ctr">
            <a:normAutofit fontScale="90000"/>
          </a:bodyPr>
          <a:lstStyle/>
          <a:p>
            <a:pPr>
              <a:lnSpc>
                <a:spcPct val="200000"/>
              </a:lnSpc>
            </a:pPr>
            <a:r>
              <a:rPr lang="en-US" sz="4100" dirty="0">
                <a:solidFill>
                  <a:schemeClr val="tx1"/>
                </a:solidFill>
              </a:rPr>
              <a:t>- </a:t>
            </a:r>
            <a:r>
              <a:rPr lang="el-GR" sz="4100" dirty="0">
                <a:solidFill>
                  <a:schemeClr val="tx1"/>
                </a:solidFill>
              </a:rPr>
              <a:t>Έκδοση αδειών λειτουργίας</a:t>
            </a:r>
            <a:br>
              <a:rPr lang="el-GR" sz="4100" dirty="0">
                <a:solidFill>
                  <a:schemeClr val="tx1"/>
                </a:solidFill>
              </a:rPr>
            </a:br>
            <a:r>
              <a:rPr lang="en-US" sz="4100" dirty="0">
                <a:solidFill>
                  <a:schemeClr val="tx1"/>
                </a:solidFill>
              </a:rPr>
              <a:t>- </a:t>
            </a:r>
            <a:r>
              <a:rPr lang="el-GR" sz="4100" dirty="0">
                <a:solidFill>
                  <a:schemeClr val="tx1"/>
                </a:solidFill>
              </a:rPr>
              <a:t>Έκδοση πιστοποιητικών πυρασφάλειας</a:t>
            </a:r>
            <a:br>
              <a:rPr lang="el-GR" sz="4100" dirty="0">
                <a:solidFill>
                  <a:schemeClr val="tx1"/>
                </a:solidFill>
              </a:rPr>
            </a:br>
            <a:r>
              <a:rPr lang="en-US" sz="4100" dirty="0">
                <a:solidFill>
                  <a:schemeClr val="tx1"/>
                </a:solidFill>
              </a:rPr>
              <a:t>- </a:t>
            </a:r>
            <a:r>
              <a:rPr lang="el-GR" sz="4000" dirty="0">
                <a:solidFill>
                  <a:schemeClr val="tx1"/>
                </a:solidFill>
              </a:rPr>
              <a:t>Κάλυψη βασικών προμηθειών- συντηρήσεων</a:t>
            </a:r>
            <a:endParaRPr lang="en-US" sz="41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1020788" y="1167537"/>
            <a:ext cx="10010161" cy="646331"/>
          </a:xfrm>
          <a:prstGeom prst="rect">
            <a:avLst/>
          </a:prstGeom>
          <a:noFill/>
        </p:spPr>
        <p:txBody>
          <a:bodyPr wrap="square" rtlCol="0">
            <a:spAutoFit/>
          </a:bodyPr>
          <a:lstStyle/>
          <a:p>
            <a:pPr algn="ctr"/>
            <a:r>
              <a:rPr lang="el-GR" sz="3600" dirty="0">
                <a:solidFill>
                  <a:prstClr val="white"/>
                </a:solidFill>
              </a:rPr>
              <a:t>Παρεμβάσεις</a:t>
            </a:r>
            <a:endParaRPr lang="el-GR" dirty="0">
              <a:solidFill>
                <a:prstClr val="white"/>
              </a:solidFill>
            </a:endParaRPr>
          </a:p>
        </p:txBody>
      </p:sp>
    </p:spTree>
    <p:extLst>
      <p:ext uri="{BB962C8B-B14F-4D97-AF65-F5344CB8AC3E}">
        <p14:creationId xmlns:p14="http://schemas.microsoft.com/office/powerpoint/2010/main" val="385465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4639679" y="1515317"/>
            <a:ext cx="6391270" cy="4157446"/>
          </a:xfrm>
        </p:spPr>
        <p:txBody>
          <a:bodyPr vert="horz" lIns="91440" tIns="45720" rIns="91440" bIns="45720" rtlCol="0" anchor="ctr">
            <a:noAutofit/>
          </a:bodyPr>
          <a:lstStyle/>
          <a:p>
            <a:pPr>
              <a:lnSpc>
                <a:spcPct val="90000"/>
              </a:lnSpc>
            </a:pPr>
            <a:br>
              <a:rPr lang="el-GR" sz="4400" dirty="0">
                <a:solidFill>
                  <a:schemeClr val="tx1"/>
                </a:solidFill>
              </a:rPr>
            </a:br>
            <a:endParaRPr lang="en-US" sz="4400" dirty="0">
              <a:solidFill>
                <a:schemeClr val="tx1"/>
              </a:solidFill>
            </a:endParaRPr>
          </a:p>
        </p:txBody>
      </p:sp>
      <p:cxnSp>
        <p:nvCxnSpPr>
          <p:cNvPr id="19" name="Straight Connector 1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82F284E-77D2-4C1B-A1F1-B620A782E99C}"/>
              </a:ext>
            </a:extLst>
          </p:cNvPr>
          <p:cNvSpPr txBox="1"/>
          <p:nvPr/>
        </p:nvSpPr>
        <p:spPr>
          <a:xfrm>
            <a:off x="707230" y="1030052"/>
            <a:ext cx="10555081" cy="584775"/>
          </a:xfrm>
          <a:prstGeom prst="rect">
            <a:avLst/>
          </a:prstGeom>
          <a:noFill/>
        </p:spPr>
        <p:txBody>
          <a:bodyPr wrap="square" rtlCol="0">
            <a:spAutoFit/>
          </a:bodyPr>
          <a:lstStyle/>
          <a:p>
            <a:pPr algn="ctr">
              <a:defRPr/>
            </a:pPr>
            <a:r>
              <a:rPr lang="el-GR" sz="3200" dirty="0">
                <a:solidFill>
                  <a:prstClr val="white"/>
                </a:solidFill>
              </a:rPr>
              <a:t>Δαπάνες : Προμήθειες-Συντηρήσεις-Επισκευές</a:t>
            </a:r>
            <a:endParaRPr lang="el-GR" dirty="0">
              <a:solidFill>
                <a:prstClr val="white"/>
              </a:solidFill>
            </a:endParaRPr>
          </a:p>
        </p:txBody>
      </p:sp>
      <p:pic>
        <p:nvPicPr>
          <p:cNvPr id="3" name="Εικόνα 2"/>
          <p:cNvPicPr>
            <a:picLocks noChangeAspect="1"/>
          </p:cNvPicPr>
          <p:nvPr/>
        </p:nvPicPr>
        <p:blipFill>
          <a:blip r:embed="rId3"/>
          <a:stretch>
            <a:fillRect/>
          </a:stretch>
        </p:blipFill>
        <p:spPr>
          <a:xfrm>
            <a:off x="4479625" y="1930986"/>
            <a:ext cx="6937849" cy="3859102"/>
          </a:xfrm>
          <a:prstGeom prst="rect">
            <a:avLst/>
          </a:prstGeom>
        </p:spPr>
      </p:pic>
      <p:pic>
        <p:nvPicPr>
          <p:cNvPr id="4" name="Εικόνα 3"/>
          <p:cNvPicPr>
            <a:picLocks noChangeAspect="1"/>
          </p:cNvPicPr>
          <p:nvPr/>
        </p:nvPicPr>
        <p:blipFill>
          <a:blip r:embed="rId4"/>
          <a:stretch>
            <a:fillRect/>
          </a:stretch>
        </p:blipFill>
        <p:spPr>
          <a:xfrm>
            <a:off x="776589" y="1930986"/>
            <a:ext cx="3316511" cy="2773920"/>
          </a:xfrm>
          <a:prstGeom prst="rect">
            <a:avLst/>
          </a:prstGeom>
        </p:spPr>
      </p:pic>
    </p:spTree>
    <p:extLst>
      <p:ext uri="{BB962C8B-B14F-4D97-AF65-F5344CB8AC3E}">
        <p14:creationId xmlns:p14="http://schemas.microsoft.com/office/powerpoint/2010/main" val="2531173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785312" y="1923803"/>
            <a:ext cx="10338300" cy="4108862"/>
          </a:xfrm>
        </p:spPr>
        <p:txBody>
          <a:bodyPr vert="horz" lIns="91440" tIns="45720" rIns="91440" bIns="45720" rtlCol="0" anchor="ctr">
            <a:noAutofit/>
          </a:bodyPr>
          <a:lstStyle/>
          <a:p>
            <a:pPr>
              <a:lnSpc>
                <a:spcPct val="90000"/>
              </a:lnSpc>
            </a:pPr>
            <a:r>
              <a:rPr lang="el-GR" sz="3200" dirty="0">
                <a:solidFill>
                  <a:schemeClr val="tx1"/>
                </a:solidFill>
              </a:rPr>
              <a:t>Με αυτά τα χαρακτηριστικά κρατώντας στα μικροσκοπικά του χεράκια τις βαλίτσες του γεμάτες διάθεση για να γνωρίσει τον εαυτό του και τον κόσμο μας χτυπά την πόρτα του παιδικού σταθμού. Ο παιδικός σταθμός προσφέρεται για καλλιέργεια και ανάπτυξη και κοινωνικοποίηση των παιδιών.</a:t>
            </a:r>
            <a:endParaRPr lang="en-US" sz="32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785311" y="991364"/>
            <a:ext cx="10621377" cy="830997"/>
          </a:xfrm>
          <a:prstGeom prst="rect">
            <a:avLst/>
          </a:prstGeom>
          <a:noFill/>
        </p:spPr>
        <p:txBody>
          <a:bodyPr wrap="square" rtlCol="0">
            <a:spAutoFit/>
          </a:bodyPr>
          <a:lstStyle/>
          <a:p>
            <a:pPr algn="ctr">
              <a:defRPr/>
            </a:pPr>
            <a:r>
              <a:rPr lang="el-GR" sz="3600" dirty="0">
                <a:solidFill>
                  <a:prstClr val="white"/>
                </a:solidFill>
              </a:rPr>
              <a:t>Προσχολική</a:t>
            </a:r>
            <a:r>
              <a:rPr lang="el-GR" sz="4800" dirty="0">
                <a:solidFill>
                  <a:prstClr val="white"/>
                </a:solidFill>
              </a:rPr>
              <a:t> </a:t>
            </a:r>
            <a:r>
              <a:rPr lang="el-GR" sz="3600" dirty="0">
                <a:solidFill>
                  <a:prstClr val="white"/>
                </a:solidFill>
              </a:rPr>
              <a:t>ηλικία</a:t>
            </a:r>
            <a:endParaRPr lang="el-GR" sz="2000" dirty="0">
              <a:solidFill>
                <a:prstClr val="white"/>
              </a:solidFill>
            </a:endParaRPr>
          </a:p>
        </p:txBody>
      </p:sp>
    </p:spTree>
    <p:extLst>
      <p:ext uri="{BB962C8B-B14F-4D97-AF65-F5344CB8AC3E}">
        <p14:creationId xmlns:p14="http://schemas.microsoft.com/office/powerpoint/2010/main" val="3404486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866899" y="2076698"/>
            <a:ext cx="10545287" cy="3421577"/>
          </a:xfrm>
        </p:spPr>
        <p:txBody>
          <a:bodyPr vert="horz" lIns="91440" tIns="45720" rIns="91440" bIns="45720" rtlCol="0" anchor="ctr">
            <a:normAutofit/>
          </a:bodyPr>
          <a:lstStyle/>
          <a:p>
            <a:r>
              <a:rPr lang="en-US" sz="4100" dirty="0">
                <a:solidFill>
                  <a:schemeClr val="tx1"/>
                </a:solidFill>
              </a:rPr>
              <a:t>- </a:t>
            </a:r>
            <a:r>
              <a:rPr lang="el-GR" sz="4100" dirty="0">
                <a:solidFill>
                  <a:schemeClr val="tx1"/>
                </a:solidFill>
              </a:rPr>
              <a:t>Τροφεία</a:t>
            </a:r>
            <a:br>
              <a:rPr lang="el-GR" sz="4100" dirty="0">
                <a:solidFill>
                  <a:schemeClr val="tx1"/>
                </a:solidFill>
              </a:rPr>
            </a:br>
            <a:r>
              <a:rPr lang="en-US" sz="4100" dirty="0">
                <a:solidFill>
                  <a:schemeClr val="tx1"/>
                </a:solidFill>
              </a:rPr>
              <a:t>- </a:t>
            </a:r>
            <a:r>
              <a:rPr lang="el-GR" sz="4100" dirty="0">
                <a:solidFill>
                  <a:schemeClr val="tx1"/>
                </a:solidFill>
              </a:rPr>
              <a:t>Επιχορήγηση από το Δήμο Πατρέων</a:t>
            </a:r>
            <a:br>
              <a:rPr lang="el-GR" sz="4100" dirty="0">
                <a:solidFill>
                  <a:schemeClr val="tx1"/>
                </a:solidFill>
              </a:rPr>
            </a:br>
            <a:r>
              <a:rPr lang="en-US" sz="4100" dirty="0">
                <a:solidFill>
                  <a:schemeClr val="tx1"/>
                </a:solidFill>
              </a:rPr>
              <a:t>- </a:t>
            </a:r>
            <a:r>
              <a:rPr lang="el-GR" sz="4000" dirty="0">
                <a:solidFill>
                  <a:schemeClr val="tx1"/>
                </a:solidFill>
              </a:rPr>
              <a:t>Ευρωπαϊκό πρόγραμμα «Εναρμόνιση </a:t>
            </a:r>
            <a:br>
              <a:rPr lang="el-GR" sz="4000" dirty="0">
                <a:solidFill>
                  <a:schemeClr val="tx1"/>
                </a:solidFill>
              </a:rPr>
            </a:br>
            <a:r>
              <a:rPr lang="el-GR" sz="4000" dirty="0">
                <a:solidFill>
                  <a:schemeClr val="tx1"/>
                </a:solidFill>
              </a:rPr>
              <a:t>  Οικογενειακής Και Επαγγελματικής Ζωής»</a:t>
            </a:r>
            <a:endParaRPr lang="en-US" sz="41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1020788" y="1167537"/>
            <a:ext cx="10010161" cy="646331"/>
          </a:xfrm>
          <a:prstGeom prst="rect">
            <a:avLst/>
          </a:prstGeom>
          <a:noFill/>
        </p:spPr>
        <p:txBody>
          <a:bodyPr wrap="square" rtlCol="0">
            <a:spAutoFit/>
          </a:bodyPr>
          <a:lstStyle/>
          <a:p>
            <a:pPr algn="ctr"/>
            <a:r>
              <a:rPr lang="el-GR" sz="3600" dirty="0">
                <a:solidFill>
                  <a:prstClr val="white"/>
                </a:solidFill>
              </a:rPr>
              <a:t>Χρηματοδότηση</a:t>
            </a:r>
            <a:endParaRPr lang="el-GR" dirty="0">
              <a:solidFill>
                <a:prstClr val="white"/>
              </a:solidFill>
            </a:endParaRPr>
          </a:p>
        </p:txBody>
      </p:sp>
    </p:spTree>
    <p:extLst>
      <p:ext uri="{BB962C8B-B14F-4D97-AF65-F5344CB8AC3E}">
        <p14:creationId xmlns:p14="http://schemas.microsoft.com/office/powerpoint/2010/main" val="2673424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1020788" y="2076698"/>
            <a:ext cx="10102824" cy="3847604"/>
          </a:xfrm>
        </p:spPr>
        <p:txBody>
          <a:bodyPr vert="horz" lIns="91440" tIns="45720" rIns="91440" bIns="45720" rtlCol="0" anchor="ctr">
            <a:normAutofit fontScale="90000"/>
          </a:bodyPr>
          <a:lstStyle/>
          <a:p>
            <a:pPr>
              <a:lnSpc>
                <a:spcPct val="200000"/>
              </a:lnSpc>
            </a:pPr>
            <a:r>
              <a:rPr lang="el-GR" sz="4100" dirty="0">
                <a:solidFill>
                  <a:schemeClr val="tx1"/>
                </a:solidFill>
              </a:rPr>
              <a:t>Πρόσληψη παιδιάτρου</a:t>
            </a:r>
            <a:br>
              <a:rPr lang="el-GR" sz="4100" dirty="0">
                <a:solidFill>
                  <a:schemeClr val="tx1"/>
                </a:solidFill>
              </a:rPr>
            </a:br>
            <a:r>
              <a:rPr lang="el-GR" sz="4100" dirty="0">
                <a:solidFill>
                  <a:schemeClr val="tx1"/>
                </a:solidFill>
              </a:rPr>
              <a:t>Προσλήψεις προσωπικού ΙΔΟΧ</a:t>
            </a:r>
            <a:br>
              <a:rPr lang="el-GR" sz="4100" dirty="0">
                <a:solidFill>
                  <a:schemeClr val="tx1"/>
                </a:solidFill>
              </a:rPr>
            </a:br>
            <a:r>
              <a:rPr lang="el-GR" sz="4100" dirty="0">
                <a:solidFill>
                  <a:schemeClr val="tx1"/>
                </a:solidFill>
              </a:rPr>
              <a:t>Προγραμματισμένες προσλήψεις 25 ΙΔΟΧ</a:t>
            </a:r>
            <a:endParaRPr lang="en-US" sz="41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646715" y="1148094"/>
            <a:ext cx="10010161" cy="646331"/>
          </a:xfrm>
          <a:prstGeom prst="rect">
            <a:avLst/>
          </a:prstGeom>
          <a:noFill/>
        </p:spPr>
        <p:txBody>
          <a:bodyPr wrap="square" rtlCol="0">
            <a:spAutoFit/>
          </a:bodyPr>
          <a:lstStyle/>
          <a:p>
            <a:pPr algn="ctr"/>
            <a:r>
              <a:rPr lang="el-GR" sz="3600" dirty="0">
                <a:solidFill>
                  <a:prstClr val="white"/>
                </a:solidFill>
              </a:rPr>
              <a:t>Προσλήψεις από 2014-2018</a:t>
            </a:r>
            <a:endParaRPr lang="el-GR" dirty="0">
              <a:solidFill>
                <a:prstClr val="white"/>
              </a:solidFill>
            </a:endParaRPr>
          </a:p>
        </p:txBody>
      </p:sp>
    </p:spTree>
    <p:extLst>
      <p:ext uri="{BB962C8B-B14F-4D97-AF65-F5344CB8AC3E}">
        <p14:creationId xmlns:p14="http://schemas.microsoft.com/office/powerpoint/2010/main" val="2356281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cxnSp>
        <p:nvCxnSpPr>
          <p:cNvPr id="19" name="Straight Connector 1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0B28F43-D916-40C0-A5F6-2D5986CA6B17}"/>
              </a:ext>
            </a:extLst>
          </p:cNvPr>
          <p:cNvSpPr txBox="1"/>
          <p:nvPr/>
        </p:nvSpPr>
        <p:spPr>
          <a:xfrm>
            <a:off x="795647" y="1930986"/>
            <a:ext cx="3384468" cy="3046988"/>
          </a:xfrm>
          <a:prstGeom prst="rect">
            <a:avLst/>
          </a:prstGeom>
          <a:noFill/>
        </p:spPr>
        <p:txBody>
          <a:bodyPr wrap="square" rtlCol="0">
            <a:spAutoFit/>
          </a:bodyPr>
          <a:lstStyle/>
          <a:p>
            <a:r>
              <a:rPr lang="el-GR" sz="2400" dirty="0">
                <a:solidFill>
                  <a:prstClr val="white"/>
                </a:solidFill>
              </a:rPr>
              <a:t>  2 Νηπιαγωγοί</a:t>
            </a:r>
          </a:p>
          <a:p>
            <a:r>
              <a:rPr lang="el-GR" sz="2400" dirty="0">
                <a:solidFill>
                  <a:prstClr val="white"/>
                </a:solidFill>
              </a:rPr>
              <a:t>19 Βρεφονηπιοκόμοι</a:t>
            </a:r>
          </a:p>
          <a:p>
            <a:r>
              <a:rPr lang="el-GR" sz="2400" dirty="0">
                <a:solidFill>
                  <a:prstClr val="white"/>
                </a:solidFill>
              </a:rPr>
              <a:t>18 Βοηθ. Βρεφοκόμοι</a:t>
            </a:r>
          </a:p>
          <a:p>
            <a:r>
              <a:rPr lang="el-GR" sz="2400" dirty="0">
                <a:solidFill>
                  <a:prstClr val="white"/>
                </a:solidFill>
              </a:rPr>
              <a:t>12 Μάγειρες</a:t>
            </a:r>
          </a:p>
          <a:p>
            <a:r>
              <a:rPr lang="el-GR" sz="2400" dirty="0">
                <a:solidFill>
                  <a:prstClr val="white"/>
                </a:solidFill>
              </a:rPr>
              <a:t>17 Βοηθ.</a:t>
            </a:r>
            <a:r>
              <a:rPr lang="en-US" sz="2400" dirty="0">
                <a:solidFill>
                  <a:prstClr val="white"/>
                </a:solidFill>
              </a:rPr>
              <a:t> </a:t>
            </a:r>
            <a:r>
              <a:rPr lang="el-GR" sz="2400" dirty="0">
                <a:solidFill>
                  <a:prstClr val="white"/>
                </a:solidFill>
              </a:rPr>
              <a:t>προσωπ.   </a:t>
            </a:r>
          </a:p>
          <a:p>
            <a:r>
              <a:rPr lang="el-GR" sz="2400" dirty="0">
                <a:solidFill>
                  <a:prstClr val="white"/>
                </a:solidFill>
              </a:rPr>
              <a:t>     Καθαριότητας</a:t>
            </a:r>
          </a:p>
          <a:p>
            <a:r>
              <a:rPr lang="el-GR" sz="2400" dirty="0">
                <a:solidFill>
                  <a:prstClr val="white"/>
                </a:solidFill>
              </a:rPr>
              <a:t>  1 Διοικητικός</a:t>
            </a:r>
          </a:p>
          <a:p>
            <a:r>
              <a:rPr lang="el-GR" sz="2400" dirty="0">
                <a:solidFill>
                  <a:prstClr val="white"/>
                </a:solidFill>
              </a:rPr>
              <a:t>  1 Παιδίατρος</a:t>
            </a:r>
          </a:p>
        </p:txBody>
      </p:sp>
      <p:sp>
        <p:nvSpPr>
          <p:cNvPr id="3" name="Τίτλος 2"/>
          <p:cNvSpPr>
            <a:spLocks noGrp="1"/>
          </p:cNvSpPr>
          <p:nvPr>
            <p:ph type="title"/>
          </p:nvPr>
        </p:nvSpPr>
        <p:spPr>
          <a:xfrm>
            <a:off x="795647" y="973668"/>
            <a:ext cx="10609055" cy="706964"/>
          </a:xfrm>
        </p:spPr>
        <p:txBody>
          <a:bodyPr/>
          <a:lstStyle/>
          <a:p>
            <a:pPr algn="ctr"/>
            <a:r>
              <a:rPr lang="el-GR" sz="3400" dirty="0">
                <a:solidFill>
                  <a:schemeClr val="tx1"/>
                </a:solidFill>
              </a:rPr>
              <a:t>Προσλήψεις Προσωπικού Ι.Δ.Ο.Χ. (201</a:t>
            </a:r>
            <a:r>
              <a:rPr lang="en-US" sz="3400" dirty="0">
                <a:solidFill>
                  <a:schemeClr val="tx1"/>
                </a:solidFill>
              </a:rPr>
              <a:t>4</a:t>
            </a:r>
            <a:r>
              <a:rPr lang="el-GR" sz="3400" dirty="0">
                <a:solidFill>
                  <a:schemeClr val="tx1"/>
                </a:solidFill>
              </a:rPr>
              <a:t>-2018)</a:t>
            </a:r>
          </a:p>
        </p:txBody>
      </p:sp>
      <p:pic>
        <p:nvPicPr>
          <p:cNvPr id="4" name="Εικόνα 3"/>
          <p:cNvPicPr>
            <a:picLocks noChangeAspect="1"/>
          </p:cNvPicPr>
          <p:nvPr/>
        </p:nvPicPr>
        <p:blipFill>
          <a:blip r:embed="rId3"/>
          <a:stretch>
            <a:fillRect/>
          </a:stretch>
        </p:blipFill>
        <p:spPr>
          <a:xfrm>
            <a:off x="4399791" y="1785469"/>
            <a:ext cx="7004911" cy="4237087"/>
          </a:xfrm>
          <a:prstGeom prst="rect">
            <a:avLst/>
          </a:prstGeom>
        </p:spPr>
      </p:pic>
    </p:spTree>
    <p:extLst>
      <p:ext uri="{BB962C8B-B14F-4D97-AF65-F5344CB8AC3E}">
        <p14:creationId xmlns:p14="http://schemas.microsoft.com/office/powerpoint/2010/main" val="621882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1020788" y="2076697"/>
            <a:ext cx="10102824" cy="4169723"/>
          </a:xfrm>
        </p:spPr>
        <p:txBody>
          <a:bodyPr vert="horz" lIns="91440" tIns="45720" rIns="91440" bIns="45720" rtlCol="0" anchor="ctr">
            <a:noAutofit/>
          </a:bodyPr>
          <a:lstStyle/>
          <a:p>
            <a:r>
              <a:rPr lang="el-GR" dirty="0">
                <a:solidFill>
                  <a:schemeClr val="tx1"/>
                </a:solidFill>
              </a:rPr>
              <a:t>Έλλειψη προσωπικού</a:t>
            </a:r>
            <a:br>
              <a:rPr lang="el-GR" dirty="0">
                <a:solidFill>
                  <a:schemeClr val="tx1"/>
                </a:solidFill>
              </a:rPr>
            </a:br>
            <a:br>
              <a:rPr lang="el-GR" dirty="0">
                <a:solidFill>
                  <a:schemeClr val="tx1"/>
                </a:solidFill>
              </a:rPr>
            </a:br>
            <a:r>
              <a:rPr lang="el-GR" dirty="0">
                <a:solidFill>
                  <a:schemeClr val="tx1"/>
                </a:solidFill>
              </a:rPr>
              <a:t>Παιδιά έμειναν εκτός Παιδικών Σταθμών λόγω πληρότητας των θέσεων</a:t>
            </a:r>
            <a:br>
              <a:rPr lang="el-GR" dirty="0">
                <a:solidFill>
                  <a:schemeClr val="tx1"/>
                </a:solidFill>
              </a:rPr>
            </a:br>
            <a:br>
              <a:rPr lang="en-US" dirty="0">
                <a:solidFill>
                  <a:schemeClr val="tx1"/>
                </a:solidFill>
              </a:rPr>
            </a:br>
            <a:r>
              <a:rPr lang="el-GR" dirty="0">
                <a:solidFill>
                  <a:schemeClr val="tx1"/>
                </a:solidFill>
              </a:rPr>
              <a:t>Γραφειοκρατία</a:t>
            </a:r>
            <a:br>
              <a:rPr lang="el-GR" dirty="0">
                <a:solidFill>
                  <a:schemeClr val="tx1"/>
                </a:solidFill>
              </a:rPr>
            </a:br>
            <a:endParaRPr lang="en-US"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1020788" y="1167537"/>
            <a:ext cx="10010161" cy="646331"/>
          </a:xfrm>
          <a:prstGeom prst="rect">
            <a:avLst/>
          </a:prstGeom>
          <a:noFill/>
        </p:spPr>
        <p:txBody>
          <a:bodyPr wrap="square" rtlCol="0">
            <a:spAutoFit/>
          </a:bodyPr>
          <a:lstStyle/>
          <a:p>
            <a:pPr algn="ctr"/>
            <a:r>
              <a:rPr lang="el-GR" sz="3600" dirty="0">
                <a:solidFill>
                  <a:prstClr val="white"/>
                </a:solidFill>
              </a:rPr>
              <a:t>Προβλήματα - Δυσκολίες</a:t>
            </a:r>
            <a:endParaRPr lang="el-GR" dirty="0">
              <a:solidFill>
                <a:prstClr val="white"/>
              </a:solidFill>
            </a:endParaRPr>
          </a:p>
        </p:txBody>
      </p:sp>
    </p:spTree>
    <p:extLst>
      <p:ext uri="{BB962C8B-B14F-4D97-AF65-F5344CB8AC3E}">
        <p14:creationId xmlns:p14="http://schemas.microsoft.com/office/powerpoint/2010/main" val="1872361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819397" y="2076698"/>
            <a:ext cx="10569039" cy="4039094"/>
          </a:xfrm>
        </p:spPr>
        <p:txBody>
          <a:bodyPr vert="horz" lIns="91440" tIns="45720" rIns="91440" bIns="45720" rtlCol="0" anchor="ctr">
            <a:normAutofit fontScale="90000"/>
          </a:bodyPr>
          <a:lstStyle/>
          <a:p>
            <a:r>
              <a:rPr lang="el-GR" sz="3200" dirty="0">
                <a:solidFill>
                  <a:schemeClr val="tx1"/>
                </a:solidFill>
              </a:rPr>
              <a:t>- Συγκεντρώσεις γονέων</a:t>
            </a:r>
            <a:br>
              <a:rPr lang="el-GR" sz="3200" dirty="0">
                <a:solidFill>
                  <a:schemeClr val="tx1"/>
                </a:solidFill>
              </a:rPr>
            </a:br>
            <a:r>
              <a:rPr lang="el-GR" sz="3200" dirty="0">
                <a:solidFill>
                  <a:schemeClr val="tx1"/>
                </a:solidFill>
              </a:rPr>
              <a:t>- Καθημερινά εκπαιδευτικά προγράμματα                         </a:t>
            </a:r>
            <a:br>
              <a:rPr lang="el-GR" sz="3200" dirty="0">
                <a:solidFill>
                  <a:schemeClr val="tx1"/>
                </a:solidFill>
              </a:rPr>
            </a:br>
            <a:r>
              <a:rPr lang="el-GR" sz="3200" dirty="0">
                <a:solidFill>
                  <a:schemeClr val="tx1"/>
                </a:solidFill>
              </a:rPr>
              <a:t> (πχ θεατρικό παιχνίδι, ζωγραφική, μουσική,   </a:t>
            </a:r>
            <a:br>
              <a:rPr lang="el-GR" sz="3200" dirty="0">
                <a:solidFill>
                  <a:schemeClr val="tx1"/>
                </a:solidFill>
              </a:rPr>
            </a:br>
            <a:r>
              <a:rPr lang="el-GR" sz="3200" dirty="0">
                <a:solidFill>
                  <a:schemeClr val="tx1"/>
                </a:solidFill>
              </a:rPr>
              <a:t>  παραμύθι)</a:t>
            </a:r>
            <a:br>
              <a:rPr lang="el-GR" sz="3200" dirty="0">
                <a:solidFill>
                  <a:schemeClr val="tx1"/>
                </a:solidFill>
              </a:rPr>
            </a:br>
            <a:r>
              <a:rPr lang="el-GR" sz="3200" dirty="0">
                <a:solidFill>
                  <a:schemeClr val="tx1"/>
                </a:solidFill>
              </a:rPr>
              <a:t>- Εκπαιδευτικές εκδρομές</a:t>
            </a:r>
            <a:br>
              <a:rPr lang="el-GR" sz="3200" dirty="0">
                <a:solidFill>
                  <a:schemeClr val="tx1"/>
                </a:solidFill>
              </a:rPr>
            </a:br>
            <a:r>
              <a:rPr lang="el-GR" sz="3200" dirty="0">
                <a:solidFill>
                  <a:schemeClr val="tx1"/>
                </a:solidFill>
              </a:rPr>
              <a:t>- Παρακολούθηση θεατρικών παραστάσεων</a:t>
            </a:r>
            <a:br>
              <a:rPr lang="el-GR" sz="3200" dirty="0">
                <a:solidFill>
                  <a:schemeClr val="tx1"/>
                </a:solidFill>
              </a:rPr>
            </a:br>
            <a:r>
              <a:rPr lang="el-GR" sz="3200" dirty="0">
                <a:solidFill>
                  <a:schemeClr val="tx1"/>
                </a:solidFill>
              </a:rPr>
              <a:t>- Παρουσίαση επαγγελμάτων</a:t>
            </a:r>
            <a:br>
              <a:rPr lang="el-GR" sz="3200" dirty="0">
                <a:solidFill>
                  <a:schemeClr val="tx1"/>
                </a:solidFill>
              </a:rPr>
            </a:br>
            <a:r>
              <a:rPr lang="el-GR" sz="3200" dirty="0">
                <a:solidFill>
                  <a:schemeClr val="tx1"/>
                </a:solidFill>
              </a:rPr>
              <a:t>- Εορταστικές εκδηλώσεις</a:t>
            </a:r>
            <a:br>
              <a:rPr lang="el-GR" sz="3200" dirty="0">
                <a:solidFill>
                  <a:schemeClr val="tx1"/>
                </a:solidFill>
              </a:rPr>
            </a:br>
            <a:r>
              <a:rPr lang="el-GR" sz="3200" dirty="0">
                <a:solidFill>
                  <a:schemeClr val="tx1"/>
                </a:solidFill>
              </a:rPr>
              <a:t>- Συμμετοχή στο </a:t>
            </a:r>
            <a:r>
              <a:rPr lang="el-GR" sz="3200" dirty="0" err="1">
                <a:solidFill>
                  <a:schemeClr val="tx1"/>
                </a:solidFill>
              </a:rPr>
              <a:t>ρόγραμμα</a:t>
            </a:r>
            <a:r>
              <a:rPr lang="el-GR" sz="3200" dirty="0">
                <a:solidFill>
                  <a:schemeClr val="tx1"/>
                </a:solidFill>
              </a:rPr>
              <a:t> </a:t>
            </a:r>
            <a:r>
              <a:rPr lang="el-GR" sz="3200" dirty="0" err="1">
                <a:solidFill>
                  <a:schemeClr val="tx1"/>
                </a:solidFill>
              </a:rPr>
              <a:t>κομποστοποίησης</a:t>
            </a:r>
            <a:br>
              <a:rPr lang="el-GR" sz="4100" dirty="0">
                <a:solidFill>
                  <a:schemeClr val="tx1"/>
                </a:solidFill>
              </a:rPr>
            </a:br>
            <a:endParaRPr lang="en-US" sz="41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1020788" y="1167537"/>
            <a:ext cx="10010161" cy="646331"/>
          </a:xfrm>
          <a:prstGeom prst="rect">
            <a:avLst/>
          </a:prstGeom>
          <a:noFill/>
        </p:spPr>
        <p:txBody>
          <a:bodyPr wrap="square" rtlCol="0">
            <a:spAutoFit/>
          </a:bodyPr>
          <a:lstStyle/>
          <a:p>
            <a:pPr algn="ctr"/>
            <a:r>
              <a:rPr lang="el-GR" sz="3600" dirty="0">
                <a:solidFill>
                  <a:prstClr val="white"/>
                </a:solidFill>
              </a:rPr>
              <a:t>Εκπαιδευτικές Δράσεις</a:t>
            </a:r>
            <a:endParaRPr lang="el-GR" dirty="0">
              <a:solidFill>
                <a:prstClr val="white"/>
              </a:solidFill>
            </a:endParaRPr>
          </a:p>
        </p:txBody>
      </p:sp>
    </p:spTree>
    <p:extLst>
      <p:ext uri="{BB962C8B-B14F-4D97-AF65-F5344CB8AC3E}">
        <p14:creationId xmlns:p14="http://schemas.microsoft.com/office/powerpoint/2010/main" val="2886261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819397" y="1838405"/>
            <a:ext cx="10569039" cy="4277387"/>
          </a:xfrm>
        </p:spPr>
        <p:txBody>
          <a:bodyPr vert="horz" lIns="91440" tIns="45720" rIns="91440" bIns="45720" rtlCol="0" anchor="ctr">
            <a:normAutofit/>
          </a:bodyPr>
          <a:lstStyle/>
          <a:p>
            <a:r>
              <a:rPr lang="el-GR" sz="3200" dirty="0">
                <a:solidFill>
                  <a:schemeClr val="tx1"/>
                </a:solidFill>
              </a:rPr>
              <a:t>- Όλους τους εργαζόμενους στους παιδικούς </a:t>
            </a:r>
            <a:br>
              <a:rPr lang="el-GR" sz="3200" dirty="0">
                <a:solidFill>
                  <a:schemeClr val="tx1"/>
                </a:solidFill>
              </a:rPr>
            </a:br>
            <a:r>
              <a:rPr lang="el-GR" sz="3200" dirty="0">
                <a:solidFill>
                  <a:schemeClr val="tx1"/>
                </a:solidFill>
              </a:rPr>
              <a:t>  σταθμούς</a:t>
            </a:r>
            <a:br>
              <a:rPr lang="el-GR" sz="3200" dirty="0">
                <a:solidFill>
                  <a:schemeClr val="tx1"/>
                </a:solidFill>
              </a:rPr>
            </a:br>
            <a:r>
              <a:rPr lang="el-GR" sz="3200" dirty="0">
                <a:solidFill>
                  <a:schemeClr val="tx1"/>
                </a:solidFill>
              </a:rPr>
              <a:t>- Όλα τα τμήματα του Κ.Ο.ΔΗ.Π.</a:t>
            </a:r>
            <a:br>
              <a:rPr lang="el-GR" sz="3200" dirty="0">
                <a:solidFill>
                  <a:schemeClr val="tx1"/>
                </a:solidFill>
              </a:rPr>
            </a:br>
            <a:r>
              <a:rPr lang="el-GR" sz="3200" dirty="0">
                <a:solidFill>
                  <a:schemeClr val="tx1"/>
                </a:solidFill>
              </a:rPr>
              <a:t>- Τμήμα αυτεπιστασίας έργων υποδομής</a:t>
            </a:r>
            <a:br>
              <a:rPr lang="el-GR" sz="3200" dirty="0">
                <a:solidFill>
                  <a:schemeClr val="tx1"/>
                </a:solidFill>
              </a:rPr>
            </a:br>
            <a:r>
              <a:rPr lang="el-GR" sz="3200" dirty="0">
                <a:solidFill>
                  <a:schemeClr val="tx1"/>
                </a:solidFill>
              </a:rPr>
              <a:t>- Διεύθυνση αρχιτεκτονικού έργου – Η/Μ</a:t>
            </a:r>
            <a:br>
              <a:rPr lang="el-GR" sz="3200" dirty="0">
                <a:solidFill>
                  <a:schemeClr val="tx1"/>
                </a:solidFill>
              </a:rPr>
            </a:br>
            <a:r>
              <a:rPr lang="el-GR" sz="3200" dirty="0">
                <a:solidFill>
                  <a:schemeClr val="tx1"/>
                </a:solidFill>
              </a:rPr>
              <a:t>- Τμήμα Κοινωνικής Πρόνοιας</a:t>
            </a:r>
            <a:br>
              <a:rPr lang="el-GR" sz="4100" dirty="0">
                <a:solidFill>
                  <a:schemeClr val="tx1"/>
                </a:solidFill>
              </a:rPr>
            </a:br>
            <a:endParaRPr lang="en-US" sz="41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1020788" y="1167537"/>
            <a:ext cx="10010161" cy="646331"/>
          </a:xfrm>
          <a:prstGeom prst="rect">
            <a:avLst/>
          </a:prstGeom>
          <a:noFill/>
        </p:spPr>
        <p:txBody>
          <a:bodyPr wrap="square" rtlCol="0">
            <a:spAutoFit/>
          </a:bodyPr>
          <a:lstStyle/>
          <a:p>
            <a:pPr algn="ctr"/>
            <a:r>
              <a:rPr lang="el-GR" sz="3600" dirty="0">
                <a:solidFill>
                  <a:prstClr val="white"/>
                </a:solidFill>
              </a:rPr>
              <a:t>Ευχαριστίες</a:t>
            </a:r>
            <a:endParaRPr lang="el-GR" dirty="0">
              <a:solidFill>
                <a:prstClr val="white"/>
              </a:solidFill>
            </a:endParaRPr>
          </a:p>
        </p:txBody>
      </p:sp>
    </p:spTree>
    <p:extLst>
      <p:ext uri="{BB962C8B-B14F-4D97-AF65-F5344CB8AC3E}">
        <p14:creationId xmlns:p14="http://schemas.microsoft.com/office/powerpoint/2010/main" val="414203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1020788" y="2076698"/>
            <a:ext cx="10102824" cy="3847604"/>
          </a:xfrm>
        </p:spPr>
        <p:txBody>
          <a:bodyPr vert="horz" lIns="91440" tIns="45720" rIns="91440" bIns="45720" rtlCol="0" anchor="ctr">
            <a:normAutofit/>
          </a:bodyPr>
          <a:lstStyle/>
          <a:p>
            <a:pPr>
              <a:lnSpc>
                <a:spcPct val="200000"/>
              </a:lnSpc>
            </a:pPr>
            <a:br>
              <a:rPr lang="el-GR" sz="4100" dirty="0">
                <a:solidFill>
                  <a:schemeClr val="tx1"/>
                </a:solidFill>
              </a:rPr>
            </a:br>
            <a:br>
              <a:rPr lang="el-GR" sz="4100" dirty="0">
                <a:solidFill>
                  <a:schemeClr val="tx1"/>
                </a:solidFill>
              </a:rPr>
            </a:br>
            <a:endParaRPr lang="en-US" sz="4100" dirty="0">
              <a:solidFill>
                <a:schemeClr val="tx1"/>
              </a:solidFill>
            </a:endParaRPr>
          </a:p>
        </p:txBody>
      </p:sp>
      <p:sp>
        <p:nvSpPr>
          <p:cNvPr id="24" name="TextBox 23">
            <a:extLst>
              <a:ext uri="{FF2B5EF4-FFF2-40B4-BE49-F238E27FC236}">
                <a16:creationId xmlns:a16="http://schemas.microsoft.com/office/drawing/2014/main" id="{F82F284E-77D2-4C1B-A1F1-B620A782E99C}"/>
              </a:ext>
            </a:extLst>
          </p:cNvPr>
          <p:cNvSpPr txBox="1"/>
          <p:nvPr/>
        </p:nvSpPr>
        <p:spPr>
          <a:xfrm>
            <a:off x="783771" y="1682170"/>
            <a:ext cx="10652167" cy="3231654"/>
          </a:xfrm>
          <a:prstGeom prst="rect">
            <a:avLst/>
          </a:prstGeom>
          <a:noFill/>
        </p:spPr>
        <p:txBody>
          <a:bodyPr wrap="square" rtlCol="0">
            <a:spAutoFit/>
          </a:bodyPr>
          <a:lstStyle/>
          <a:p>
            <a:pPr algn="ctr"/>
            <a:r>
              <a:rPr lang="en-US" sz="4800" dirty="0">
                <a:solidFill>
                  <a:prstClr val="white"/>
                </a:solidFill>
              </a:rPr>
              <a:t>“ </a:t>
            </a:r>
            <a:r>
              <a:rPr lang="el-GR" sz="4800" dirty="0">
                <a:solidFill>
                  <a:prstClr val="white"/>
                </a:solidFill>
              </a:rPr>
              <a:t>Κουλτούρα είναι αυτό που μένει όταν τα έχεις ξεχάσει όλα </a:t>
            </a:r>
            <a:r>
              <a:rPr lang="en-US" sz="4800" dirty="0">
                <a:solidFill>
                  <a:prstClr val="white"/>
                </a:solidFill>
              </a:rPr>
              <a:t>“ </a:t>
            </a:r>
            <a:endParaRPr lang="el-GR" sz="4800" dirty="0">
              <a:solidFill>
                <a:prstClr val="white"/>
              </a:solidFill>
            </a:endParaRPr>
          </a:p>
          <a:p>
            <a:pPr algn="ctr"/>
            <a:r>
              <a:rPr lang="en-US" sz="3600" dirty="0">
                <a:solidFill>
                  <a:prstClr val="white"/>
                </a:solidFill>
              </a:rPr>
              <a:t>                                    </a:t>
            </a:r>
          </a:p>
          <a:p>
            <a:pPr algn="ctr"/>
            <a:endParaRPr lang="en-US" sz="3600" dirty="0">
              <a:solidFill>
                <a:prstClr val="white"/>
              </a:solidFill>
            </a:endParaRPr>
          </a:p>
          <a:p>
            <a:pPr algn="r"/>
            <a:r>
              <a:rPr lang="en-US" sz="3600" dirty="0">
                <a:solidFill>
                  <a:prstClr val="white"/>
                </a:solidFill>
              </a:rPr>
              <a:t>José Ortega y </a:t>
            </a:r>
            <a:r>
              <a:rPr lang="en-US" sz="3600" dirty="0" err="1">
                <a:solidFill>
                  <a:prstClr val="white"/>
                </a:solidFill>
              </a:rPr>
              <a:t>Gasset</a:t>
            </a:r>
            <a:endParaRPr lang="el-GR" sz="3600" dirty="0">
              <a:solidFill>
                <a:prstClr val="white"/>
              </a:solidFill>
            </a:endParaRPr>
          </a:p>
        </p:txBody>
      </p:sp>
    </p:spTree>
    <p:extLst>
      <p:ext uri="{BB962C8B-B14F-4D97-AF65-F5344CB8AC3E}">
        <p14:creationId xmlns:p14="http://schemas.microsoft.com/office/powerpoint/2010/main" val="3670315944"/>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cxnSp>
        <p:nvCxnSpPr>
          <p:cNvPr id="19" name="Straight Connector 1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0B28F43-D916-40C0-A5F6-2D5986CA6B17}"/>
              </a:ext>
            </a:extLst>
          </p:cNvPr>
          <p:cNvSpPr txBox="1"/>
          <p:nvPr/>
        </p:nvSpPr>
        <p:spPr>
          <a:xfrm>
            <a:off x="666427" y="1930986"/>
            <a:ext cx="3690260" cy="3970318"/>
          </a:xfrm>
          <a:prstGeom prst="rect">
            <a:avLst/>
          </a:prstGeom>
          <a:noFill/>
        </p:spPr>
        <p:txBody>
          <a:bodyPr wrap="square" rtlCol="0">
            <a:spAutoFit/>
          </a:bodyPr>
          <a:lstStyle/>
          <a:p>
            <a:r>
              <a:rPr lang="en-US" sz="2800" dirty="0" err="1"/>
              <a:t>Βρέφη</a:t>
            </a:r>
            <a:r>
              <a:rPr lang="el-GR" sz="2800" dirty="0"/>
              <a:t> </a:t>
            </a:r>
          </a:p>
          <a:p>
            <a:r>
              <a:rPr lang="el-GR" sz="2800" dirty="0"/>
              <a:t>(ηλικίας 8 μηνών έως 30 μηνών)</a:t>
            </a:r>
            <a:br>
              <a:rPr lang="en-US" sz="2800" dirty="0"/>
            </a:br>
            <a:endParaRPr lang="el-GR" sz="2800" dirty="0"/>
          </a:p>
          <a:p>
            <a:r>
              <a:rPr lang="en-US" sz="2800" dirty="0" err="1"/>
              <a:t>Νή</a:t>
            </a:r>
            <a:r>
              <a:rPr lang="en-US" sz="2800" dirty="0"/>
              <a:t>πια</a:t>
            </a:r>
            <a:r>
              <a:rPr lang="el-GR" sz="2800" dirty="0"/>
              <a:t> </a:t>
            </a:r>
          </a:p>
          <a:p>
            <a:r>
              <a:rPr lang="el-GR" sz="2800" dirty="0"/>
              <a:t>(ηλικίας 2,5 χρονών έως την εγγραφή τους στο Νηπιαγωγείο)</a:t>
            </a:r>
            <a:endParaRPr lang="el-GR" sz="3700" dirty="0">
              <a:solidFill>
                <a:prstClr val="white"/>
              </a:solidFill>
            </a:endParaRPr>
          </a:p>
        </p:txBody>
      </p:sp>
      <p:sp>
        <p:nvSpPr>
          <p:cNvPr id="3" name="Τίτλος 2"/>
          <p:cNvSpPr>
            <a:spLocks noGrp="1"/>
          </p:cNvSpPr>
          <p:nvPr>
            <p:ph type="title"/>
          </p:nvPr>
        </p:nvSpPr>
        <p:spPr>
          <a:xfrm>
            <a:off x="666428" y="973668"/>
            <a:ext cx="10840762" cy="706964"/>
          </a:xfrm>
        </p:spPr>
        <p:txBody>
          <a:bodyPr/>
          <a:lstStyle/>
          <a:p>
            <a:pPr algn="ctr"/>
            <a:r>
              <a:rPr lang="el-GR" dirty="0">
                <a:solidFill>
                  <a:schemeClr val="tx1"/>
                </a:solidFill>
              </a:rPr>
              <a:t>Δυναμικότητα Σταθμών 2018-2019</a:t>
            </a:r>
          </a:p>
        </p:txBody>
      </p:sp>
      <p:pic>
        <p:nvPicPr>
          <p:cNvPr id="2" name="Εικόνα 1"/>
          <p:cNvPicPr>
            <a:picLocks noChangeAspect="1"/>
          </p:cNvPicPr>
          <p:nvPr/>
        </p:nvPicPr>
        <p:blipFill>
          <a:blip r:embed="rId3"/>
          <a:stretch>
            <a:fillRect/>
          </a:stretch>
        </p:blipFill>
        <p:spPr>
          <a:xfrm>
            <a:off x="4641508" y="1680632"/>
            <a:ext cx="6139204" cy="4023709"/>
          </a:xfrm>
          <a:prstGeom prst="rect">
            <a:avLst/>
          </a:prstGeom>
        </p:spPr>
      </p:pic>
    </p:spTree>
    <p:extLst>
      <p:ext uri="{BB962C8B-B14F-4D97-AF65-F5344CB8AC3E}">
        <p14:creationId xmlns:p14="http://schemas.microsoft.com/office/powerpoint/2010/main" val="2548057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4639679" y="1608880"/>
            <a:ext cx="6391270" cy="4340657"/>
          </a:xfrm>
        </p:spPr>
        <p:txBody>
          <a:bodyPr vert="horz" lIns="91440" tIns="45720" rIns="91440" bIns="45720" rtlCol="0" anchor="ctr">
            <a:normAutofit/>
          </a:bodyPr>
          <a:lstStyle/>
          <a:p>
            <a:pPr>
              <a:lnSpc>
                <a:spcPct val="90000"/>
              </a:lnSpc>
            </a:pPr>
            <a:br>
              <a:rPr lang="en-US" sz="4100" dirty="0">
                <a:solidFill>
                  <a:schemeClr val="tx1"/>
                </a:solidFill>
              </a:rPr>
            </a:br>
            <a:r>
              <a:rPr lang="el-GR" sz="4100" dirty="0">
                <a:solidFill>
                  <a:schemeClr val="tx1"/>
                </a:solidFill>
              </a:rPr>
              <a:t>Οι σταθμοί καλύπτουν γεωγραφικά όλη τη πόλης</a:t>
            </a:r>
            <a:br>
              <a:rPr lang="el-GR" sz="4100" dirty="0">
                <a:solidFill>
                  <a:schemeClr val="tx1"/>
                </a:solidFill>
              </a:rPr>
            </a:br>
            <a:br>
              <a:rPr lang="el-GR" sz="4100" dirty="0">
                <a:solidFill>
                  <a:schemeClr val="tx1"/>
                </a:solidFill>
              </a:rPr>
            </a:br>
            <a:endParaRPr lang="en-US" sz="4100" dirty="0">
              <a:solidFill>
                <a:schemeClr val="tx1"/>
              </a:solidFill>
            </a:endParaRPr>
          </a:p>
        </p:txBody>
      </p:sp>
      <p:cxnSp>
        <p:nvCxnSpPr>
          <p:cNvPr id="19" name="Straight Connector 1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82F284E-77D2-4C1B-A1F1-B620A782E99C}"/>
              </a:ext>
            </a:extLst>
          </p:cNvPr>
          <p:cNvSpPr txBox="1"/>
          <p:nvPr/>
        </p:nvSpPr>
        <p:spPr>
          <a:xfrm>
            <a:off x="778935" y="1608881"/>
            <a:ext cx="3434246" cy="4031873"/>
          </a:xfrm>
          <a:prstGeom prst="rect">
            <a:avLst/>
          </a:prstGeom>
          <a:noFill/>
        </p:spPr>
        <p:txBody>
          <a:bodyPr wrap="square" rtlCol="0">
            <a:spAutoFit/>
          </a:bodyPr>
          <a:lstStyle/>
          <a:p>
            <a:pPr algn="ctr"/>
            <a:r>
              <a:rPr lang="en-US" sz="4800" dirty="0"/>
              <a:t>3</a:t>
            </a:r>
            <a:r>
              <a:rPr lang="en-US" sz="3200" dirty="0"/>
              <a:t> </a:t>
            </a:r>
            <a:endParaRPr lang="el-GR" sz="3200" dirty="0"/>
          </a:p>
          <a:p>
            <a:pPr algn="ctr"/>
            <a:r>
              <a:rPr lang="en-US" sz="3200" dirty="0"/>
              <a:t>Βρεφονηπια</a:t>
            </a:r>
            <a:r>
              <a:rPr lang="en-US" sz="3200" dirty="0" err="1"/>
              <a:t>κοί</a:t>
            </a:r>
            <a:r>
              <a:rPr lang="en-US" sz="3200" dirty="0"/>
              <a:t> </a:t>
            </a:r>
            <a:r>
              <a:rPr lang="en-US" sz="3200" dirty="0" err="1"/>
              <a:t>Στ</a:t>
            </a:r>
            <a:r>
              <a:rPr lang="en-US" sz="3200" dirty="0"/>
              <a:t>αθμοί</a:t>
            </a:r>
            <a:br>
              <a:rPr lang="en-US" sz="3200" dirty="0"/>
            </a:br>
            <a:endParaRPr lang="el-GR" sz="3200" dirty="0"/>
          </a:p>
          <a:p>
            <a:pPr algn="ctr"/>
            <a:r>
              <a:rPr lang="en-US" sz="4800" dirty="0"/>
              <a:t>13</a:t>
            </a:r>
            <a:r>
              <a:rPr lang="en-US" sz="3200" dirty="0"/>
              <a:t> </a:t>
            </a:r>
            <a:endParaRPr lang="el-GR" sz="3200" dirty="0"/>
          </a:p>
          <a:p>
            <a:pPr algn="ctr"/>
            <a:r>
              <a:rPr lang="en-US" sz="3200" dirty="0"/>
              <a:t>Πα</a:t>
            </a:r>
            <a:r>
              <a:rPr lang="en-US" sz="3200" dirty="0" err="1"/>
              <a:t>ιδικοί</a:t>
            </a:r>
            <a:r>
              <a:rPr lang="en-US" sz="3200" dirty="0"/>
              <a:t> </a:t>
            </a:r>
            <a:endParaRPr lang="el-GR" sz="3200" dirty="0"/>
          </a:p>
          <a:p>
            <a:pPr algn="ctr"/>
            <a:r>
              <a:rPr lang="en-US" sz="3200" dirty="0" err="1"/>
              <a:t>Στ</a:t>
            </a:r>
            <a:r>
              <a:rPr lang="en-US" sz="3200" dirty="0"/>
              <a:t>αθμοί</a:t>
            </a:r>
            <a:endParaRPr lang="el-GR" sz="3200" dirty="0"/>
          </a:p>
        </p:txBody>
      </p:sp>
    </p:spTree>
    <p:extLst>
      <p:ext uri="{BB962C8B-B14F-4D97-AF65-F5344CB8AC3E}">
        <p14:creationId xmlns:p14="http://schemas.microsoft.com/office/powerpoint/2010/main" val="2033114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EAA809E-9ED4-467B-9FEA-8650166F13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 name="Rectangle 7">
              <a:extLst>
                <a:ext uri="{FF2B5EF4-FFF2-40B4-BE49-F238E27FC236}">
                  <a16:creationId xmlns:a16="http://schemas.microsoft.com/office/drawing/2014/main" id="{AB1B2C71-9154-4F87-876B-2C524728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66CB913-1233-494F-B1BC-03CED0745E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0">
            <a:extLst>
              <a:ext uri="{FF2B5EF4-FFF2-40B4-BE49-F238E27FC236}">
                <a16:creationId xmlns:a16="http://schemas.microsoft.com/office/drawing/2014/main" id="{899D8977-5473-482F-BDA7-24D7C5042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Τίτλος 1">
            <a:extLst>
              <a:ext uri="{FF2B5EF4-FFF2-40B4-BE49-F238E27FC236}">
                <a16:creationId xmlns:a16="http://schemas.microsoft.com/office/drawing/2014/main" id="{0A3A94AA-8722-4859-903F-F77ADC9C5D18}"/>
              </a:ext>
            </a:extLst>
          </p:cNvPr>
          <p:cNvSpPr>
            <a:spLocks noGrp="1"/>
          </p:cNvSpPr>
          <p:nvPr>
            <p:ph type="title"/>
          </p:nvPr>
        </p:nvSpPr>
        <p:spPr>
          <a:xfrm>
            <a:off x="4639679" y="1608881"/>
            <a:ext cx="6391270" cy="1642320"/>
          </a:xfrm>
        </p:spPr>
        <p:txBody>
          <a:bodyPr vert="horz" lIns="91440" tIns="45720" rIns="91440" bIns="45720" rtlCol="0" anchor="ctr">
            <a:normAutofit/>
          </a:bodyPr>
          <a:lstStyle/>
          <a:p>
            <a:pPr>
              <a:lnSpc>
                <a:spcPct val="90000"/>
              </a:lnSpc>
            </a:pPr>
            <a:br>
              <a:rPr lang="en-US" sz="4100" dirty="0">
                <a:solidFill>
                  <a:schemeClr val="tx1"/>
                </a:solidFill>
              </a:rPr>
            </a:br>
            <a:endParaRPr lang="en-US" sz="4100" dirty="0">
              <a:solidFill>
                <a:schemeClr val="tx1"/>
              </a:solidFill>
            </a:endParaRPr>
          </a:p>
        </p:txBody>
      </p:sp>
      <p:cxnSp>
        <p:nvCxnSpPr>
          <p:cNvPr id="19" name="Straight Connector 1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642" y="570016"/>
            <a:ext cx="10996549" cy="5680093"/>
          </a:xfrm>
          <a:prstGeom prst="rect">
            <a:avLst/>
          </a:prstGeom>
        </p:spPr>
      </p:pic>
    </p:spTree>
    <p:extLst>
      <p:ext uri="{BB962C8B-B14F-4D97-AF65-F5344CB8AC3E}">
        <p14:creationId xmlns:p14="http://schemas.microsoft.com/office/powerpoint/2010/main" val="3042404143"/>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2">
              <a:lumMod val="40000"/>
              <a:lumOff val="60000"/>
            </a:schemeClr>
          </a:bgClr>
        </a:patt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A</a:t>
            </a:r>
            <a:r>
              <a:rPr lang="el-GR" dirty="0"/>
              <a:t>΄ Δημοτικός Παιδικός Σταθμός</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62" y="2398816"/>
            <a:ext cx="3810822" cy="2906031"/>
          </a:xfr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3447" y="2398816"/>
            <a:ext cx="3800008" cy="2790702"/>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5576" y="3645726"/>
            <a:ext cx="4116779" cy="3087584"/>
          </a:xfrm>
          <a:prstGeom prst="rect">
            <a:avLst/>
          </a:prstGeom>
        </p:spPr>
      </p:pic>
    </p:spTree>
    <p:extLst>
      <p:ext uri="{BB962C8B-B14F-4D97-AF65-F5344CB8AC3E}">
        <p14:creationId xmlns:p14="http://schemas.microsoft.com/office/powerpoint/2010/main" val="1182244787"/>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2">
              <a:lumMod val="40000"/>
              <a:lumOff val="60000"/>
            </a:schemeClr>
          </a:bgClr>
        </a:patt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dirty="0"/>
              <a:t>B</a:t>
            </a:r>
            <a:r>
              <a:rPr lang="el-GR" dirty="0"/>
              <a:t>΄ Δημοτικός Βρεφονηπιακός Σταθμός (βρεφικό τμήμα)</a:t>
            </a:r>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39" y="2311309"/>
            <a:ext cx="3891148" cy="2918361"/>
          </a:xfrm>
          <a:prstGeom prst="rect">
            <a:avLst/>
          </a:prstGeom>
        </p:spPr>
      </p:pic>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9802" y="2311309"/>
            <a:ext cx="3853444" cy="2890083"/>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064" y="3823854"/>
            <a:ext cx="3872395" cy="2904297"/>
          </a:xfrm>
          <a:prstGeom prst="rect">
            <a:avLst/>
          </a:prstGeom>
        </p:spPr>
      </p:pic>
    </p:spTree>
    <p:extLst>
      <p:ext uri="{BB962C8B-B14F-4D97-AF65-F5344CB8AC3E}">
        <p14:creationId xmlns:p14="http://schemas.microsoft.com/office/powerpoint/2010/main" val="264723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2">
              <a:lumMod val="40000"/>
              <a:lumOff val="60000"/>
            </a:schemeClr>
          </a:bgClr>
        </a:patt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B</a:t>
            </a:r>
            <a:r>
              <a:rPr lang="el-GR" dirty="0"/>
              <a:t>΄ Δημοτικός Βρεφονηπιακός Σταθμός</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8784" y="3833284"/>
            <a:ext cx="3851508" cy="2834710"/>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34" y="2411794"/>
            <a:ext cx="3837733" cy="2552092"/>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8460" y="2413808"/>
            <a:ext cx="4026870" cy="2680706"/>
          </a:xfrm>
          <a:prstGeom prst="rect">
            <a:avLst/>
          </a:prstGeom>
        </p:spPr>
      </p:pic>
    </p:spTree>
    <p:extLst>
      <p:ext uri="{BB962C8B-B14F-4D97-AF65-F5344CB8AC3E}">
        <p14:creationId xmlns:p14="http://schemas.microsoft.com/office/powerpoint/2010/main" val="4048725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ίθουσα συσκέψεων &quot;Ιόν&quot;">
  <a:themeElements>
    <a:clrScheme name="Αίθουσα συσκέψεων &quot;Ιόν&quot;">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Αίθουσα συσκέψεων &quot;Ιόν&quot;">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ίθουσα συσκέψεων &quot;Ιόν&quot;">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494</TotalTime>
  <Words>359</Words>
  <Application>Microsoft Office PowerPoint</Application>
  <PresentationFormat>Ευρεία οθόνη</PresentationFormat>
  <Paragraphs>77</Paragraphs>
  <Slides>36</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36</vt:i4>
      </vt:variant>
    </vt:vector>
  </HeadingPairs>
  <TitlesOfParts>
    <vt:vector size="40" baseType="lpstr">
      <vt:lpstr>Arial</vt:lpstr>
      <vt:lpstr>Century Gothic</vt:lpstr>
      <vt:lpstr>Wingdings 3</vt:lpstr>
      <vt:lpstr>Αίθουσα συσκέψεων "Ιόν"</vt:lpstr>
      <vt:lpstr>Τμήμα Βρεφονηπιακών  και  Παιδικών Σταθμών</vt:lpstr>
      <vt:lpstr>Η βρεφονηπιακή ηλικία είναι μια θαυμάσια και σημαντική περίοδος για την ανάπτυξη και την εξέλιξη του παιδιού. Το παιδί αναπτύσσει την αυτογνωσία του, εξερευνά την αυτονομία του και αποκτά αυτοπεποίθηση. Χειρίζεται με αδεξιότητα την τάση αυτονομίας του και οι αυτονομιστικές αυτές τάσεις θυμίζουν την κρίση της εφηβικής ηλικίας γι'αυτό και ονομάζεται «πρώτη εφηβεία». Αρχίζει να μεταπλάθει τον εξωτερικό κόσμο σε εσωτερικό.</vt:lpstr>
      <vt:lpstr>Με αυτά τα χαρακτηριστικά κρατώντας στα μικροσκοπικά του χεράκια τις βαλίτσες του γεμάτες διάθεση για να γνωρίσει τον εαυτό του και τον κόσμο μας χτυπά την πόρτα του παιδικού σταθμού. Ο παιδικός σταθμός προσφέρεται για καλλιέργεια και ανάπτυξη και κοινωνικοποίηση των παιδιών.</vt:lpstr>
      <vt:lpstr>Δυναμικότητα Σταθμών 2018-2019</vt:lpstr>
      <vt:lpstr> Οι σταθμοί καλύπτουν γεωγραφικά όλη τη πόλης  </vt:lpstr>
      <vt:lpstr> </vt:lpstr>
      <vt:lpstr>A΄ Δημοτικός Παιδικός Σταθμός</vt:lpstr>
      <vt:lpstr>B΄ Δημοτικός Βρεφονηπιακός Σταθμός (βρεφικό τμήμα)</vt:lpstr>
      <vt:lpstr>B΄ Δημοτικός Βρεφονηπιακός Σταθμός</vt:lpstr>
      <vt:lpstr>Γ΄ Δημοτικός Παιδικός Σταθμός</vt:lpstr>
      <vt:lpstr>Δ΄ Δημοτικός Παιδικός Σταθμός</vt:lpstr>
      <vt:lpstr>Ε΄ Δημοτικός Παιδικός Σταθμός</vt:lpstr>
      <vt:lpstr>ΣΤ΄ Δημοτικός Παιδικός Σταθμός</vt:lpstr>
      <vt:lpstr>Ζ΄ Δημοτικός Βρεφονηπιακός Σταθμός (βρεφικό τμήμα)</vt:lpstr>
      <vt:lpstr>Ζ΄ Δημοτικός Βρεφονηπιακός Σταθμός</vt:lpstr>
      <vt:lpstr>Η΄ Δημοτικός Βρεφονηπιακός Σταθμός (βρεφικό τμήμα)</vt:lpstr>
      <vt:lpstr>Η΄ Δημοτικός Βρεφονηπιακός Σταθμός</vt:lpstr>
      <vt:lpstr>Θ΄ Δημοτικός Παιδικός Σταθμός</vt:lpstr>
      <vt:lpstr>Ι΄ Δημοτικός Παιδικός Σταθμός</vt:lpstr>
      <vt:lpstr>ΙΑ΄ Δημοτικός Παιδικός Σταθμός</vt:lpstr>
      <vt:lpstr>ΙB΄ Δημοτικός Παιδικός Σταθμός</vt:lpstr>
      <vt:lpstr>ΙΓ΄ Δημοτικός Παιδικός Σταθμός</vt:lpstr>
      <vt:lpstr>ΙΔ΄ Δημοτικός Παιδικός Σταθμός</vt:lpstr>
      <vt:lpstr>ΙΕ΄ Δημοτικός Παιδικός Σταθμός</vt:lpstr>
      <vt:lpstr>ΙΣΤ΄ Δημοτικός Παιδικός Σταθμός</vt:lpstr>
      <vt:lpstr>Προσωπικό Σταθμών 2018-2019</vt:lpstr>
      <vt:lpstr>- Απαλλαγή τροφείων για οικογενειακά εισοδήματα     έως 25.000€, με αποτέλεσμα το 77% των εγγεγραμμένων παιδιών να φιλοξενούνται δωρεάν  - Μετατροπή ΚΠΑΠ σε ΙΣΤ΄ Παιδικό Σταθμό  - Δημιουργία 5 βρεφικών τμημάτων σε 3     υφιστάμενους σταθμούς (Β΄- Ζ΄ - Η΄)   (60 φιλοξενούμενα βρέφη) </vt:lpstr>
      <vt:lpstr>- Έκδοση αδειών λειτουργίας - Έκδοση πιστοποιητικών πυρασφάλειας - Κάλυψη βασικών προμηθειών- συντηρήσεων</vt:lpstr>
      <vt:lpstr> </vt:lpstr>
      <vt:lpstr>- Τροφεία - Επιχορήγηση από το Δήμο Πατρέων - Ευρωπαϊκό πρόγραμμα «Εναρμόνιση    Οικογενειακής Και Επαγγελματικής Ζωής»</vt:lpstr>
      <vt:lpstr>Πρόσληψη παιδιάτρου Προσλήψεις προσωπικού ΙΔΟΧ Προγραμματισμένες προσλήψεις 25 ΙΔΟΧ</vt:lpstr>
      <vt:lpstr>Προσλήψεις Προσωπικού Ι.Δ.Ο.Χ. (2014-2018)</vt:lpstr>
      <vt:lpstr>Έλλειψη προσωπικού  Παιδιά έμειναν εκτός Παιδικών Σταθμών λόγω πληρότητας των θέσεων  Γραφειοκρατία </vt:lpstr>
      <vt:lpstr>- Συγκεντρώσεις γονέων - Καθημερινά εκπαιδευτικά προγράμματα                           (πχ θεατρικό παιχνίδι, ζωγραφική, μουσική,      παραμύθι) - Εκπαιδευτικές εκδρομές - Παρακολούθηση θεατρικών παραστάσεων - Παρουσίαση επαγγελμάτων - Εορταστικές εκδηλώσεις - Συμμετοχή στο ρόγραμμα κομποστοποίησης </vt:lpstr>
      <vt:lpstr>- Όλους τους εργαζόμενους στους παιδικούς    σταθμούς - Όλα τα τμήματα του Κ.Ο.ΔΗ.Π. - Τμήμα αυτεπιστασίας έργων υποδομής - Διεύθυνση αρχιτεκτονικού έργου – Η/Μ - Τμήμα Κοινωνικής Πρόνοιας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Τμήμα Βρεφονηπιακών  και  Παιδικών Σταθμών</dc:title>
  <dc:creator>PRO</dc:creator>
  <cp:lastModifiedBy>PRO</cp:lastModifiedBy>
  <cp:revision>73</cp:revision>
  <cp:lastPrinted>2018-11-26T07:40:39Z</cp:lastPrinted>
  <dcterms:created xsi:type="dcterms:W3CDTF">2018-11-12T15:58:37Z</dcterms:created>
  <dcterms:modified xsi:type="dcterms:W3CDTF">2018-12-08T12:24:32Z</dcterms:modified>
</cp:coreProperties>
</file>