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1.xml" ContentType="application/vnd.ms-office.chartstyle+xml"/>
  <Override PartName="/ppt/charts/colors1.xml" ContentType="application/vnd.ms-office.chartcolorstyle+xml"/>
  <Override PartName="/ppt/charts/chart11.xml" ContentType="application/vnd.openxmlformats-officedocument.drawingml.chart+xml"/>
  <Override PartName="/ppt/notesSlides/notesSlide5.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2.xml" ContentType="application/vnd.ms-office.chartstyle+xml"/>
  <Override PartName="/ppt/charts/colors2.xml" ContentType="application/vnd.ms-office.chartcolorstyle+xml"/>
  <Override PartName="/ppt/charts/chart18.xml" ContentType="application/vnd.openxmlformats-officedocument.drawingml.chart+xml"/>
  <Override PartName="/ppt/charts/style3.xml" ContentType="application/vnd.ms-office.chartstyle+xml"/>
  <Override PartName="/ppt/charts/colors3.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charts/chart1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414" r:id="rId2"/>
    <p:sldId id="364" r:id="rId3"/>
    <p:sldId id="365" r:id="rId4"/>
    <p:sldId id="325" r:id="rId5"/>
    <p:sldId id="259" r:id="rId6"/>
    <p:sldId id="260" r:id="rId7"/>
    <p:sldId id="406" r:id="rId8"/>
    <p:sldId id="262" r:id="rId9"/>
    <p:sldId id="368" r:id="rId10"/>
    <p:sldId id="370" r:id="rId11"/>
    <p:sldId id="263" r:id="rId12"/>
    <p:sldId id="265" r:id="rId13"/>
    <p:sldId id="264" r:id="rId14"/>
    <p:sldId id="395" r:id="rId15"/>
    <p:sldId id="408" r:id="rId16"/>
    <p:sldId id="348" r:id="rId17"/>
    <p:sldId id="346" r:id="rId18"/>
    <p:sldId id="349" r:id="rId19"/>
    <p:sldId id="350" r:id="rId20"/>
    <p:sldId id="351" r:id="rId21"/>
    <p:sldId id="352" r:id="rId22"/>
    <p:sldId id="353" r:id="rId23"/>
    <p:sldId id="355" r:id="rId24"/>
    <p:sldId id="417" r:id="rId25"/>
    <p:sldId id="419" r:id="rId26"/>
    <p:sldId id="420" r:id="rId27"/>
    <p:sldId id="421" r:id="rId28"/>
    <p:sldId id="357" r:id="rId29"/>
    <p:sldId id="358" r:id="rId30"/>
    <p:sldId id="354" r:id="rId31"/>
    <p:sldId id="359" r:id="rId32"/>
    <p:sldId id="361" r:id="rId33"/>
    <p:sldId id="363" r:id="rId34"/>
    <p:sldId id="369" r:id="rId35"/>
    <p:sldId id="371" r:id="rId36"/>
    <p:sldId id="336" r:id="rId37"/>
    <p:sldId id="343" r:id="rId38"/>
    <p:sldId id="337" r:id="rId39"/>
    <p:sldId id="335" r:id="rId40"/>
    <p:sldId id="300" r:id="rId41"/>
    <p:sldId id="332" r:id="rId42"/>
    <p:sldId id="333" r:id="rId43"/>
    <p:sldId id="379" r:id="rId44"/>
    <p:sldId id="418" r:id="rId45"/>
    <p:sldId id="381" r:id="rId46"/>
    <p:sldId id="310" r:id="rId47"/>
    <p:sldId id="313" r:id="rId48"/>
    <p:sldId id="344" r:id="rId49"/>
    <p:sldId id="315" r:id="rId50"/>
    <p:sldId id="402" r:id="rId51"/>
    <p:sldId id="326" r:id="rId52"/>
    <p:sldId id="327" r:id="rId53"/>
    <p:sldId id="415" r:id="rId54"/>
    <p:sldId id="405" r:id="rId55"/>
    <p:sldId id="403" r:id="rId56"/>
    <p:sldId id="404" r:id="rId57"/>
    <p:sldId id="396" r:id="rId58"/>
    <p:sldId id="397" r:id="rId59"/>
    <p:sldId id="398" r:id="rId60"/>
    <p:sldId id="399" r:id="rId61"/>
    <p:sldId id="400" r:id="rId62"/>
    <p:sldId id="401" r:id="rId63"/>
    <p:sldId id="389" r:id="rId64"/>
    <p:sldId id="390" r:id="rId65"/>
    <p:sldId id="392" r:id="rId66"/>
    <p:sldId id="409" r:id="rId67"/>
    <p:sldId id="386" r:id="rId68"/>
    <p:sldId id="387" r:id="rId69"/>
    <p:sldId id="411" r:id="rId70"/>
    <p:sldId id="416" r:id="rId71"/>
  </p:sldIdLst>
  <p:sldSz cx="12192000" cy="6858000"/>
  <p:notesSz cx="6858000" cy="97155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32" autoAdjust="0"/>
    <p:restoredTop sz="86355" autoAdjust="0"/>
  </p:normalViewPr>
  <p:slideViewPr>
    <p:cSldViewPr>
      <p:cViewPr varScale="1">
        <p:scale>
          <a:sx n="64" d="100"/>
          <a:sy n="64" d="100"/>
        </p:scale>
        <p:origin x="180"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3" d="100"/>
          <a:sy n="53" d="100"/>
        </p:scale>
        <p:origin x="292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_____________Microsoft_Excel1.xlsx"/></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______________Microsoft_Excel10.xlsx"/><Relationship Id="rId2" Type="http://schemas.microsoft.com/office/2011/relationships/chartColorStyle" Target="colors1.xml"/><Relationship Id="rId1" Type="http://schemas.microsoft.com/office/2011/relationships/chartStyle" Target="style1.xml"/></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______________Microsoft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______________Microsoft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___________________Microsoft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______________Microsoft_Excel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______________Microsoft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______________Microsoft_Excel16.xlsx"/></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______________Microsoft_Excel17.xlsx"/><Relationship Id="rId2" Type="http://schemas.microsoft.com/office/2011/relationships/chartColorStyle" Target="colors2.xml"/><Relationship Id="rId1" Type="http://schemas.microsoft.com/office/2011/relationships/chartStyle" Target="style2.xml"/></Relationships>
</file>

<file path=ppt/charts/_rels/chart18.xml.rels><?xml version="1.0" encoding="UTF-8" standalone="yes"?>
<Relationships xmlns="http://schemas.openxmlformats.org/package/2006/relationships"><Relationship Id="rId3" Type="http://schemas.openxmlformats.org/officeDocument/2006/relationships/package" Target="../embeddings/___________________Microsoft_Excel18.xlsx"/><Relationship Id="rId2" Type="http://schemas.microsoft.com/office/2011/relationships/chartColorStyle" Target="colors3.xml"/><Relationship Id="rId1" Type="http://schemas.microsoft.com/office/2011/relationships/chartStyle" Target="style3.xml"/></Relationships>
</file>

<file path=ppt/charts/_rels/chart19.xml.rels><?xml version="1.0" encoding="UTF-8" standalone="yes"?>
<Relationships xmlns="http://schemas.openxmlformats.org/package/2006/relationships"><Relationship Id="rId3" Type="http://schemas.openxmlformats.org/officeDocument/2006/relationships/package" Target="../embeddings/___________________Microsoft_Excel19.xlsx"/><Relationship Id="rId2" Type="http://schemas.microsoft.com/office/2011/relationships/chartColorStyle" Target="colors4.xml"/><Relationship Id="rId1" Type="http://schemas.microsoft.com/office/2011/relationships/chartStyle" Target="style4.xml"/></Relationships>
</file>

<file path=ppt/charts/_rels/chart2.xml.rels><?xml version="1.0" encoding="UTF-8" standalone="yes"?>
<Relationships xmlns="http://schemas.openxmlformats.org/package/2006/relationships"><Relationship Id="rId1" Type="http://schemas.openxmlformats.org/officeDocument/2006/relationships/package" Target="../embeddings/______________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_________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_________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_________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______________Microsoft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______________Microsoft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______________Microsoft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_____________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Φύλλο1!$B$1</c:f>
              <c:strCache>
                <c:ptCount val="1"/>
                <c:pt idx="0">
                  <c:v>0-14  έτη  </c:v>
                </c:pt>
              </c:strCache>
            </c:strRef>
          </c:tx>
          <c:invertIfNegative val="0"/>
          <c:cat>
            <c:numRef>
              <c:f>Φύλλο1!$A$2:$A$5</c:f>
              <c:numCache>
                <c:formatCode>General</c:formatCode>
                <c:ptCount val="4"/>
                <c:pt idx="0">
                  <c:v>2000</c:v>
                </c:pt>
                <c:pt idx="1">
                  <c:v>2018</c:v>
                </c:pt>
                <c:pt idx="2">
                  <c:v>2030</c:v>
                </c:pt>
                <c:pt idx="3">
                  <c:v>2050</c:v>
                </c:pt>
              </c:numCache>
            </c:numRef>
          </c:cat>
          <c:val>
            <c:numRef>
              <c:f>Φύλλο1!$B$2:$B$5</c:f>
              <c:numCache>
                <c:formatCode>General</c:formatCode>
                <c:ptCount val="4"/>
                <c:pt idx="0">
                  <c:v>14.4</c:v>
                </c:pt>
                <c:pt idx="1">
                  <c:v>13.7</c:v>
                </c:pt>
                <c:pt idx="2">
                  <c:v>12.1</c:v>
                </c:pt>
                <c:pt idx="3">
                  <c:v>11.4</c:v>
                </c:pt>
              </c:numCache>
            </c:numRef>
          </c:val>
        </c:ser>
        <c:ser>
          <c:idx val="1"/>
          <c:order val="1"/>
          <c:tx>
            <c:strRef>
              <c:f>Φύλλο1!$C$1</c:f>
              <c:strCache>
                <c:ptCount val="1"/>
                <c:pt idx="0">
                  <c:v>15-64 έτη</c:v>
                </c:pt>
              </c:strCache>
            </c:strRef>
          </c:tx>
          <c:invertIfNegative val="0"/>
          <c:cat>
            <c:numRef>
              <c:f>Φύλλο1!$A$2:$A$5</c:f>
              <c:numCache>
                <c:formatCode>General</c:formatCode>
                <c:ptCount val="4"/>
                <c:pt idx="0">
                  <c:v>2000</c:v>
                </c:pt>
                <c:pt idx="1">
                  <c:v>2018</c:v>
                </c:pt>
                <c:pt idx="2">
                  <c:v>2030</c:v>
                </c:pt>
                <c:pt idx="3">
                  <c:v>2050</c:v>
                </c:pt>
              </c:numCache>
            </c:numRef>
          </c:cat>
          <c:val>
            <c:numRef>
              <c:f>Φύλλο1!$C$2:$C$5</c:f>
              <c:numCache>
                <c:formatCode>General</c:formatCode>
                <c:ptCount val="4"/>
                <c:pt idx="0">
                  <c:v>67.5</c:v>
                </c:pt>
                <c:pt idx="1">
                  <c:v>65.599999999999994</c:v>
                </c:pt>
                <c:pt idx="2">
                  <c:v>57.3</c:v>
                </c:pt>
                <c:pt idx="3">
                  <c:v>54.7</c:v>
                </c:pt>
              </c:numCache>
            </c:numRef>
          </c:val>
        </c:ser>
        <c:ser>
          <c:idx val="2"/>
          <c:order val="2"/>
          <c:tx>
            <c:strRef>
              <c:f>Φύλλο1!$D$1</c:f>
              <c:strCache>
                <c:ptCount val="1"/>
                <c:pt idx="0">
                  <c:v> 65 +   έτη </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Φύλλο1!$A$2:$A$5</c:f>
              <c:numCache>
                <c:formatCode>General</c:formatCode>
                <c:ptCount val="4"/>
                <c:pt idx="0">
                  <c:v>2000</c:v>
                </c:pt>
                <c:pt idx="1">
                  <c:v>2018</c:v>
                </c:pt>
                <c:pt idx="2">
                  <c:v>2030</c:v>
                </c:pt>
                <c:pt idx="3">
                  <c:v>2050</c:v>
                </c:pt>
              </c:numCache>
            </c:numRef>
          </c:cat>
          <c:val>
            <c:numRef>
              <c:f>Φύλλο1!$D$2:$D$5</c:f>
              <c:numCache>
                <c:formatCode>General</c:formatCode>
                <c:ptCount val="4"/>
                <c:pt idx="0">
                  <c:v>18.100000000000001</c:v>
                </c:pt>
                <c:pt idx="1">
                  <c:v>20.7</c:v>
                </c:pt>
                <c:pt idx="2">
                  <c:v>30.6</c:v>
                </c:pt>
                <c:pt idx="3">
                  <c:v>33.9</c:v>
                </c:pt>
              </c:numCache>
            </c:numRef>
          </c:val>
        </c:ser>
        <c:dLbls>
          <c:showLegendKey val="0"/>
          <c:showVal val="0"/>
          <c:showCatName val="0"/>
          <c:showSerName val="0"/>
          <c:showPercent val="0"/>
          <c:showBubbleSize val="0"/>
        </c:dLbls>
        <c:gapWidth val="150"/>
        <c:axId val="-1230897440"/>
        <c:axId val="-1230896896"/>
      </c:barChart>
      <c:catAx>
        <c:axId val="-1230897440"/>
        <c:scaling>
          <c:orientation val="minMax"/>
        </c:scaling>
        <c:delete val="0"/>
        <c:axPos val="b"/>
        <c:numFmt formatCode="General" sourceLinked="1"/>
        <c:majorTickMark val="out"/>
        <c:minorTickMark val="none"/>
        <c:tickLblPos val="nextTo"/>
        <c:crossAx val="-1230896896"/>
        <c:crosses val="autoZero"/>
        <c:auto val="1"/>
        <c:lblAlgn val="ctr"/>
        <c:lblOffset val="100"/>
        <c:noMultiLvlLbl val="0"/>
      </c:catAx>
      <c:valAx>
        <c:axId val="-1230896896"/>
        <c:scaling>
          <c:orientation val="minMax"/>
        </c:scaling>
        <c:delete val="0"/>
        <c:axPos val="l"/>
        <c:majorGridlines/>
        <c:numFmt formatCode="General" sourceLinked="1"/>
        <c:majorTickMark val="out"/>
        <c:minorTickMark val="none"/>
        <c:tickLblPos val="nextTo"/>
        <c:crossAx val="-1230897440"/>
        <c:crosses val="autoZero"/>
        <c:crossBetween val="between"/>
      </c:valAx>
    </c:plotArea>
    <c:legend>
      <c:legendPos val="r"/>
      <c:layout/>
      <c:overlay val="0"/>
    </c:legend>
    <c:plotVisOnly val="1"/>
    <c:dispBlanksAs val="gap"/>
    <c:showDLblsOverMax val="0"/>
  </c:chart>
  <c:txPr>
    <a:bodyPr/>
    <a:lstStyle/>
    <a:p>
      <a:pPr>
        <a:defRPr sz="1800"/>
      </a:pPr>
      <a:endParaRPr lang="el-G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Φύλλο1!$B$1</c:f>
              <c:strCache>
                <c:ptCount val="1"/>
                <c:pt idx="0">
                  <c:v>ΑΣΤΙΚΑ</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Φύλλο1!$A$2:$A$6</c:f>
              <c:numCache>
                <c:formatCode>General</c:formatCode>
                <c:ptCount val="5"/>
                <c:pt idx="0">
                  <c:v>2014</c:v>
                </c:pt>
                <c:pt idx="1">
                  <c:v>2015</c:v>
                </c:pt>
                <c:pt idx="2">
                  <c:v>2016</c:v>
                </c:pt>
                <c:pt idx="3">
                  <c:v>2017</c:v>
                </c:pt>
                <c:pt idx="4">
                  <c:v>2018</c:v>
                </c:pt>
              </c:numCache>
            </c:numRef>
          </c:cat>
          <c:val>
            <c:numRef>
              <c:f>Φύλλο1!$B$2:$B$6</c:f>
              <c:numCache>
                <c:formatCode>General</c:formatCode>
                <c:ptCount val="5"/>
                <c:pt idx="0">
                  <c:v>50</c:v>
                </c:pt>
                <c:pt idx="1">
                  <c:v>90</c:v>
                </c:pt>
                <c:pt idx="2">
                  <c:v>85</c:v>
                </c:pt>
                <c:pt idx="3">
                  <c:v>114</c:v>
                </c:pt>
                <c:pt idx="4">
                  <c:v>122</c:v>
                </c:pt>
              </c:numCache>
            </c:numRef>
          </c:val>
        </c:ser>
        <c:ser>
          <c:idx val="1"/>
          <c:order val="1"/>
          <c:tx>
            <c:strRef>
              <c:f>Φύλλο1!$C$1</c:f>
              <c:strCache>
                <c:ptCount val="1"/>
                <c:pt idx="0">
                  <c:v>ΠΕΡΙΦΕΡΕΙΑΚΑ</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Φύλλο1!$A$2:$A$6</c:f>
              <c:numCache>
                <c:formatCode>General</c:formatCode>
                <c:ptCount val="5"/>
                <c:pt idx="0">
                  <c:v>2014</c:v>
                </c:pt>
                <c:pt idx="1">
                  <c:v>2015</c:v>
                </c:pt>
                <c:pt idx="2">
                  <c:v>2016</c:v>
                </c:pt>
                <c:pt idx="3">
                  <c:v>2017</c:v>
                </c:pt>
                <c:pt idx="4">
                  <c:v>2018</c:v>
                </c:pt>
              </c:numCache>
            </c:numRef>
          </c:cat>
          <c:val>
            <c:numRef>
              <c:f>Φύλλο1!$C$2:$C$6</c:f>
              <c:numCache>
                <c:formatCode>General</c:formatCode>
                <c:ptCount val="5"/>
                <c:pt idx="0">
                  <c:v>23</c:v>
                </c:pt>
                <c:pt idx="1">
                  <c:v>50</c:v>
                </c:pt>
                <c:pt idx="2">
                  <c:v>40</c:v>
                </c:pt>
                <c:pt idx="3">
                  <c:v>36</c:v>
                </c:pt>
                <c:pt idx="4">
                  <c:v>25</c:v>
                </c:pt>
              </c:numCache>
            </c:numRef>
          </c:val>
        </c:ser>
        <c:ser>
          <c:idx val="2"/>
          <c:order val="2"/>
          <c:tx>
            <c:strRef>
              <c:f>Φύλλο1!$D$1</c:f>
              <c:strCache>
                <c:ptCount val="1"/>
                <c:pt idx="0">
                  <c:v>Σειρά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Φύλλο1!$A$2:$A$6</c:f>
              <c:numCache>
                <c:formatCode>General</c:formatCode>
                <c:ptCount val="5"/>
                <c:pt idx="0">
                  <c:v>2014</c:v>
                </c:pt>
                <c:pt idx="1">
                  <c:v>2015</c:v>
                </c:pt>
                <c:pt idx="2">
                  <c:v>2016</c:v>
                </c:pt>
                <c:pt idx="3">
                  <c:v>2017</c:v>
                </c:pt>
                <c:pt idx="4">
                  <c:v>2018</c:v>
                </c:pt>
              </c:numCache>
            </c:numRef>
          </c:cat>
          <c:val>
            <c:numRef>
              <c:f>Φύλλο1!$D$2:$D$6</c:f>
            </c:numRef>
          </c:val>
        </c:ser>
        <c:ser>
          <c:idx val="3"/>
          <c:order val="3"/>
          <c:tx>
            <c:strRef>
              <c:f>Φύλλο1!$E$1</c:f>
              <c:strCache>
                <c:ptCount val="1"/>
                <c:pt idx="0">
                  <c:v>ΕΝΤ.ΑΣΤ</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Φύλλο1!$A$2:$A$6</c:f>
              <c:numCache>
                <c:formatCode>General</c:formatCode>
                <c:ptCount val="5"/>
                <c:pt idx="0">
                  <c:v>2014</c:v>
                </c:pt>
                <c:pt idx="1">
                  <c:v>2015</c:v>
                </c:pt>
                <c:pt idx="2">
                  <c:v>2016</c:v>
                </c:pt>
                <c:pt idx="3">
                  <c:v>2017</c:v>
                </c:pt>
                <c:pt idx="4">
                  <c:v>2018</c:v>
                </c:pt>
              </c:numCache>
            </c:numRef>
          </c:cat>
          <c:val>
            <c:numRef>
              <c:f>Φύλλο1!$E$2:$E$6</c:f>
              <c:numCache>
                <c:formatCode>General</c:formatCode>
                <c:ptCount val="5"/>
                <c:pt idx="0">
                  <c:v>26</c:v>
                </c:pt>
                <c:pt idx="1">
                  <c:v>41</c:v>
                </c:pt>
                <c:pt idx="2">
                  <c:v>40</c:v>
                </c:pt>
                <c:pt idx="3">
                  <c:v>49</c:v>
                </c:pt>
                <c:pt idx="4">
                  <c:v>31</c:v>
                </c:pt>
              </c:numCache>
            </c:numRef>
          </c:val>
        </c:ser>
        <c:ser>
          <c:idx val="4"/>
          <c:order val="4"/>
          <c:tx>
            <c:strRef>
              <c:f>Φύλλο1!$F$1</c:f>
              <c:strCache>
                <c:ptCount val="1"/>
                <c:pt idx="0">
                  <c:v>ΕΝΤ.ΠΕΡ.</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l-G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Φύλλο1!$A$2:$A$6</c:f>
              <c:numCache>
                <c:formatCode>General</c:formatCode>
                <c:ptCount val="5"/>
                <c:pt idx="0">
                  <c:v>2014</c:v>
                </c:pt>
                <c:pt idx="1">
                  <c:v>2015</c:v>
                </c:pt>
                <c:pt idx="2">
                  <c:v>2016</c:v>
                </c:pt>
                <c:pt idx="3">
                  <c:v>2017</c:v>
                </c:pt>
                <c:pt idx="4">
                  <c:v>2018</c:v>
                </c:pt>
              </c:numCache>
            </c:numRef>
          </c:cat>
          <c:val>
            <c:numRef>
              <c:f>Φύλλο1!$F$2:$F$6</c:f>
              <c:numCache>
                <c:formatCode>General</c:formatCode>
                <c:ptCount val="5"/>
                <c:pt idx="0">
                  <c:v>21</c:v>
                </c:pt>
                <c:pt idx="1">
                  <c:v>43</c:v>
                </c:pt>
                <c:pt idx="2">
                  <c:v>35</c:v>
                </c:pt>
                <c:pt idx="3">
                  <c:v>15</c:v>
                </c:pt>
                <c:pt idx="4">
                  <c:v>19</c:v>
                </c:pt>
              </c:numCache>
            </c:numRef>
          </c:val>
        </c:ser>
        <c:dLbls>
          <c:showLegendKey val="0"/>
          <c:showVal val="1"/>
          <c:showCatName val="0"/>
          <c:showSerName val="0"/>
          <c:showPercent val="0"/>
          <c:showBubbleSize val="0"/>
        </c:dLbls>
        <c:gapWidth val="219"/>
        <c:overlap val="-27"/>
        <c:axId val="-1161789648"/>
        <c:axId val="-1161790192"/>
      </c:barChart>
      <c:catAx>
        <c:axId val="-1161789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161790192"/>
        <c:crosses val="autoZero"/>
        <c:auto val="1"/>
        <c:lblAlgn val="ctr"/>
        <c:lblOffset val="100"/>
        <c:noMultiLvlLbl val="0"/>
      </c:catAx>
      <c:valAx>
        <c:axId val="-1161790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1617896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Φύλλο1!$B$1</c:f>
              <c:strCache>
                <c:ptCount val="1"/>
                <c:pt idx="0">
                  <c:v>Ωφελούμενοι  358</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Φύλλο1!$A$2:$A$5</c:f>
              <c:strCache>
                <c:ptCount val="4"/>
                <c:pt idx="0">
                  <c:v>ΑμεΑ</c:v>
                </c:pt>
                <c:pt idx="1">
                  <c:v>Άτεκνοι</c:v>
                </c:pt>
                <c:pt idx="2">
                  <c:v>Παιδιά Ε.Π. </c:v>
                </c:pt>
                <c:pt idx="3">
                  <c:v>ΒΠ</c:v>
                </c:pt>
              </c:strCache>
            </c:strRef>
          </c:cat>
          <c:val>
            <c:numRef>
              <c:f>Φύλλο1!$B$2:$B$5</c:f>
              <c:numCache>
                <c:formatCode>General</c:formatCode>
                <c:ptCount val="4"/>
                <c:pt idx="0">
                  <c:v>102</c:v>
                </c:pt>
                <c:pt idx="1">
                  <c:v>110</c:v>
                </c:pt>
                <c:pt idx="2">
                  <c:v>140</c:v>
                </c:pt>
                <c:pt idx="3">
                  <c:v>39</c:v>
                </c:pt>
              </c:numCache>
            </c:numRef>
          </c:val>
        </c:ser>
        <c:ser>
          <c:idx val="1"/>
          <c:order val="1"/>
          <c:tx>
            <c:strRef>
              <c:f>Φύλλο1!$C$1</c:f>
              <c:strCache>
                <c:ptCount val="1"/>
                <c:pt idx="0">
                  <c:v>Στήλη2</c:v>
                </c:pt>
              </c:strCache>
            </c:strRef>
          </c:tx>
          <c:invertIfNegative val="0"/>
          <c:cat>
            <c:strRef>
              <c:f>Φύλλο1!$A$2:$A$5</c:f>
              <c:strCache>
                <c:ptCount val="4"/>
                <c:pt idx="0">
                  <c:v>ΑμεΑ</c:v>
                </c:pt>
                <c:pt idx="1">
                  <c:v>Άτεκνοι</c:v>
                </c:pt>
                <c:pt idx="2">
                  <c:v>Παιδιά Ε.Π. </c:v>
                </c:pt>
                <c:pt idx="3">
                  <c:v>ΒΠ</c:v>
                </c:pt>
              </c:strCache>
            </c:strRef>
          </c:cat>
          <c:val>
            <c:numRef>
              <c:f>Φύλλο1!$C$2:$C$5</c:f>
              <c:numCache>
                <c:formatCode>General</c:formatCode>
                <c:ptCount val="4"/>
              </c:numCache>
            </c:numRef>
          </c:val>
        </c:ser>
        <c:ser>
          <c:idx val="2"/>
          <c:order val="2"/>
          <c:tx>
            <c:strRef>
              <c:f>Φύλλο1!$D$1</c:f>
              <c:strCache>
                <c:ptCount val="1"/>
                <c:pt idx="0">
                  <c:v>Στήλη1</c:v>
                </c:pt>
              </c:strCache>
            </c:strRef>
          </c:tx>
          <c:invertIfNegative val="0"/>
          <c:cat>
            <c:strRef>
              <c:f>Φύλλο1!$A$2:$A$5</c:f>
              <c:strCache>
                <c:ptCount val="4"/>
                <c:pt idx="0">
                  <c:v>ΑμεΑ</c:v>
                </c:pt>
                <c:pt idx="1">
                  <c:v>Άτεκνοι</c:v>
                </c:pt>
                <c:pt idx="2">
                  <c:v>Παιδιά Ε.Π. </c:v>
                </c:pt>
                <c:pt idx="3">
                  <c:v>ΒΠ</c:v>
                </c:pt>
              </c:strCache>
            </c:strRef>
          </c:cat>
          <c:val>
            <c:numRef>
              <c:f>Φύλλο1!$D$2:$D$5</c:f>
            </c:numRef>
          </c:val>
        </c:ser>
        <c:dLbls>
          <c:showLegendKey val="0"/>
          <c:showVal val="0"/>
          <c:showCatName val="0"/>
          <c:showSerName val="0"/>
          <c:showPercent val="0"/>
          <c:showBubbleSize val="0"/>
        </c:dLbls>
        <c:gapWidth val="150"/>
        <c:axId val="-1161791280"/>
        <c:axId val="-1161790736"/>
      </c:barChart>
      <c:catAx>
        <c:axId val="-1161791280"/>
        <c:scaling>
          <c:orientation val="minMax"/>
        </c:scaling>
        <c:delete val="0"/>
        <c:axPos val="b"/>
        <c:numFmt formatCode="General" sourceLinked="0"/>
        <c:majorTickMark val="out"/>
        <c:minorTickMark val="none"/>
        <c:tickLblPos val="nextTo"/>
        <c:crossAx val="-1161790736"/>
        <c:crosses val="autoZero"/>
        <c:auto val="1"/>
        <c:lblAlgn val="ctr"/>
        <c:lblOffset val="100"/>
        <c:noMultiLvlLbl val="0"/>
      </c:catAx>
      <c:valAx>
        <c:axId val="-1161790736"/>
        <c:scaling>
          <c:orientation val="minMax"/>
        </c:scaling>
        <c:delete val="0"/>
        <c:axPos val="l"/>
        <c:majorGridlines/>
        <c:numFmt formatCode="General" sourceLinked="1"/>
        <c:majorTickMark val="out"/>
        <c:minorTickMark val="none"/>
        <c:tickLblPos val="nextTo"/>
        <c:crossAx val="-1161791280"/>
        <c:crosses val="autoZero"/>
        <c:crossBetween val="between"/>
      </c:valAx>
    </c:plotArea>
    <c:legend>
      <c:legendPos val="r"/>
      <c:layout>
        <c:manualLayout>
          <c:xMode val="edge"/>
          <c:yMode val="edge"/>
          <c:x val="0.83681709925148262"/>
          <c:y val="0.42211790065451282"/>
          <c:w val="0.15392364148925841"/>
          <c:h val="0.19224240233514944"/>
        </c:manualLayout>
      </c:layout>
      <c:overlay val="0"/>
    </c:legend>
    <c:plotVisOnly val="1"/>
    <c:dispBlanksAs val="gap"/>
    <c:showDLblsOverMax val="0"/>
  </c:chart>
  <c:txPr>
    <a:bodyPr/>
    <a:lstStyle/>
    <a:p>
      <a:pPr>
        <a:defRPr sz="1800"/>
      </a:pPr>
      <a:endParaRPr lang="el-G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l-GR" dirty="0" smtClean="0"/>
              <a:t>Νέα  Περιστατικά </a:t>
            </a:r>
            <a:r>
              <a:rPr lang="el-GR" baseline="0" dirty="0" smtClean="0"/>
              <a:t> </a:t>
            </a:r>
            <a:r>
              <a:rPr lang="el-GR" baseline="0" dirty="0" err="1" smtClean="0"/>
              <a:t>ΒσΣ</a:t>
            </a:r>
            <a:r>
              <a:rPr lang="el-GR" baseline="0" dirty="0" smtClean="0"/>
              <a:t>  2017</a:t>
            </a:r>
            <a:endParaRPr lang="el-GR" dirty="0"/>
          </a:p>
        </c:rich>
      </c:tx>
      <c:layout/>
      <c:overlay val="0"/>
    </c:title>
    <c:autoTitleDeleted val="0"/>
    <c:plotArea>
      <c:layout/>
      <c:pieChart>
        <c:varyColors val="1"/>
        <c:ser>
          <c:idx val="0"/>
          <c:order val="0"/>
          <c:tx>
            <c:strRef>
              <c:f>Φύλλο1!$B$1</c:f>
              <c:strCache>
                <c:ptCount val="1"/>
                <c:pt idx="0">
                  <c:v>Ωφελούμενοι</c:v>
                </c:pt>
              </c:strCache>
            </c:strRef>
          </c:tx>
          <c:explosion val="1"/>
          <c:dLbls>
            <c:dLbl>
              <c:idx val="0"/>
              <c:layout/>
              <c:tx>
                <c:rich>
                  <a:bodyPr/>
                  <a:lstStyle/>
                  <a:p>
                    <a:r>
                      <a:rPr lang="en-US" dirty="0" smtClean="0"/>
                      <a:t>49</a:t>
                    </a:r>
                    <a:endParaRPr lang="en-US" baseline="0" dirty="0" smtClean="0"/>
                  </a:p>
                </c:rich>
              </c:tx>
              <c:dLblPos val="ctr"/>
              <c:showLegendKey val="0"/>
              <c:showVal val="1"/>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baseline="0" dirty="0" smtClean="0"/>
                      <a:t>15</a:t>
                    </a:r>
                  </a:p>
                </c:rich>
              </c:tx>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ctr"/>
            <c:showLegendKey val="0"/>
            <c:showVal val="1"/>
            <c:showCatName val="0"/>
            <c:showSerName val="0"/>
            <c:showPercent val="1"/>
            <c:showBubbleSize val="0"/>
            <c:showLeaderLines val="0"/>
            <c:extLst>
              <c:ext xmlns:c15="http://schemas.microsoft.com/office/drawing/2012/chart" uri="{CE6537A1-D6FC-4f65-9D91-7224C49458BB}"/>
            </c:extLst>
          </c:dLbls>
          <c:cat>
            <c:strRef>
              <c:f>Φύλλο1!$A$2:$A$3</c:f>
              <c:strCache>
                <c:ptCount val="2"/>
                <c:pt idx="0">
                  <c:v>Κέντρο</c:v>
                </c:pt>
                <c:pt idx="1">
                  <c:v>Περιφέρεια</c:v>
                </c:pt>
              </c:strCache>
            </c:strRef>
          </c:cat>
          <c:val>
            <c:numRef>
              <c:f>Φύλλο1!$B$2:$B$3</c:f>
              <c:numCache>
                <c:formatCode>General</c:formatCode>
                <c:ptCount val="2"/>
                <c:pt idx="0">
                  <c:v>49</c:v>
                </c:pt>
                <c:pt idx="1">
                  <c:v>15</c:v>
                </c:pt>
              </c:numCache>
            </c:numRef>
          </c:val>
        </c:ser>
        <c:dLbls>
          <c:showLegendKey val="0"/>
          <c:showVal val="0"/>
          <c:showCatName val="0"/>
          <c:showSerName val="0"/>
          <c:showPercent val="0"/>
          <c:showBubbleSize val="0"/>
          <c:showLeaderLines val="0"/>
        </c:dLbls>
        <c:firstSliceAng val="0"/>
      </c:pieChart>
    </c:plotArea>
    <c:legend>
      <c:legendPos val="r"/>
      <c:layout/>
      <c:overlay val="0"/>
    </c:legend>
    <c:plotVisOnly val="1"/>
    <c:dispBlanksAs val="zero"/>
    <c:showDLblsOverMax val="0"/>
  </c:chart>
  <c:txPr>
    <a:bodyPr/>
    <a:lstStyle/>
    <a:p>
      <a:pPr>
        <a:defRPr sz="1800"/>
      </a:pPr>
      <a:endParaRPr lang="el-G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Φύλλο1!$B$1</c:f>
              <c:strCache>
                <c:ptCount val="1"/>
                <c:pt idx="0">
                  <c:v>Ωφελούμενοι 358</c:v>
                </c:pt>
              </c:strCache>
            </c:strRef>
          </c:tx>
          <c:explosion val="3"/>
          <c:dLbls>
            <c:dLbl>
              <c:idx val="0"/>
              <c:layout>
                <c:manualLayout>
                  <c:x val="-0.17054598128064191"/>
                  <c:y val="8.5995621263364269E-2"/>
                </c:manualLayout>
              </c:layout>
              <c:tx>
                <c:rich>
                  <a:bodyPr wrap="square" lIns="38100" tIns="19050" rIns="38100" bIns="19050" anchor="ctr">
                    <a:noAutofit/>
                  </a:bodyPr>
                  <a:lstStyle/>
                  <a:p>
                    <a:pPr>
                      <a:defRPr/>
                    </a:pPr>
                    <a:r>
                      <a:rPr lang="en-US" baseline="0" dirty="0" smtClean="0"/>
                      <a:t>33%</a:t>
                    </a:r>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layout/>
                </c:ext>
              </c:extLst>
            </c:dLbl>
            <c:spPr>
              <a:noFill/>
              <a:ln>
                <a:noFill/>
              </a:ln>
              <a:effectLst/>
            </c:spPr>
            <c:dLblPos val="ct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Φύλλο1!$A$2:$A$3</c:f>
              <c:strCache>
                <c:ptCount val="2"/>
                <c:pt idx="0">
                  <c:v>Άτεκνοι</c:v>
                </c:pt>
                <c:pt idx="1">
                  <c:v>Με  παιδιά</c:v>
                </c:pt>
              </c:strCache>
            </c:strRef>
          </c:cat>
          <c:val>
            <c:numRef>
              <c:f>Φύλλο1!$B$2:$B$3</c:f>
              <c:numCache>
                <c:formatCode>General</c:formatCode>
                <c:ptCount val="2"/>
                <c:pt idx="0">
                  <c:v>110</c:v>
                </c:pt>
                <c:pt idx="1">
                  <c:v>228</c:v>
                </c:pt>
              </c:numCache>
            </c:numRef>
          </c:val>
        </c:ser>
        <c:dLbls>
          <c:showLegendKey val="0"/>
          <c:showVal val="0"/>
          <c:showCatName val="0"/>
          <c:showSerName val="0"/>
          <c:showPercent val="0"/>
          <c:showBubbleSize val="0"/>
          <c:showLeaderLines val="0"/>
        </c:dLbls>
        <c:firstSliceAng val="0"/>
      </c:pieChart>
    </c:plotArea>
    <c:legend>
      <c:legendPos val="r"/>
      <c:layout/>
      <c:overlay val="0"/>
    </c:legend>
    <c:plotVisOnly val="1"/>
    <c:dispBlanksAs val="zero"/>
    <c:showDLblsOverMax val="0"/>
  </c:chart>
  <c:txPr>
    <a:bodyPr/>
    <a:lstStyle/>
    <a:p>
      <a:pPr>
        <a:defRPr sz="1800"/>
      </a:pPr>
      <a:endParaRPr lang="el-G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Φύλλο1!$B$1</c:f>
              <c:strCache>
                <c:ptCount val="1"/>
                <c:pt idx="0">
                  <c:v>Άτεκνοι  110</c:v>
                </c:pt>
              </c:strCache>
            </c:strRef>
          </c:tx>
          <c:dLbls>
            <c:dLbl>
              <c:idx val="0"/>
              <c:layout/>
              <c:tx>
                <c:rich>
                  <a:bodyPr/>
                  <a:lstStyle/>
                  <a:p>
                    <a:r>
                      <a:rPr lang="en-US" baseline="0" dirty="0" smtClean="0"/>
                      <a:t>46</a:t>
                    </a:r>
                  </a:p>
                </c:rich>
              </c:tx>
              <c:dLblPos val="ctr"/>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baseline="0" dirty="0" smtClean="0"/>
                      <a:t>64</a:t>
                    </a:r>
                    <a:endParaRPr lang="en-US" dirty="0"/>
                  </a:p>
                </c:rich>
              </c:tx>
              <c:dLblPos val="ctr"/>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Φύλλο1!$A$2:$A$3</c:f>
              <c:strCache>
                <c:ptCount val="2"/>
                <c:pt idx="0">
                  <c:v>Περιφέρεια</c:v>
                </c:pt>
                <c:pt idx="1">
                  <c:v>Κέντρο</c:v>
                </c:pt>
              </c:strCache>
            </c:strRef>
          </c:cat>
          <c:val>
            <c:numRef>
              <c:f>Φύλλο1!$B$2:$B$3</c:f>
              <c:numCache>
                <c:formatCode>General</c:formatCode>
                <c:ptCount val="2"/>
                <c:pt idx="0">
                  <c:v>46</c:v>
                </c:pt>
                <c:pt idx="1">
                  <c:v>64</c:v>
                </c:pt>
              </c:numCache>
            </c:numRef>
          </c:val>
        </c:ser>
        <c:ser>
          <c:idx val="1"/>
          <c:order val="1"/>
          <c:tx>
            <c:strRef>
              <c:f>Φύλλο1!$C$1</c:f>
              <c:strCache>
                <c:ptCount val="1"/>
                <c:pt idx="0">
                  <c:v>Σειρά 2</c:v>
                </c:pt>
              </c:strCache>
            </c:strRef>
          </c:tx>
          <c:cat>
            <c:strRef>
              <c:f>Φύλλο1!$A$2:$A$3</c:f>
              <c:strCache>
                <c:ptCount val="2"/>
                <c:pt idx="0">
                  <c:v>Περιφέρεια</c:v>
                </c:pt>
                <c:pt idx="1">
                  <c:v>Κέντρο</c:v>
                </c:pt>
              </c:strCache>
            </c:strRef>
          </c:cat>
          <c:val>
            <c:numRef>
              <c:f>Φύλλο1!$C$2:$C$3</c:f>
            </c:numRef>
          </c:val>
        </c:ser>
        <c:ser>
          <c:idx val="2"/>
          <c:order val="2"/>
          <c:tx>
            <c:strRef>
              <c:f>Φύλλο1!$D$1</c:f>
              <c:strCache>
                <c:ptCount val="1"/>
                <c:pt idx="0">
                  <c:v>Σειρά 3</c:v>
                </c:pt>
              </c:strCache>
            </c:strRef>
          </c:tx>
          <c:cat>
            <c:strRef>
              <c:f>Φύλλο1!$A$2:$A$3</c:f>
              <c:strCache>
                <c:ptCount val="2"/>
                <c:pt idx="0">
                  <c:v>Περιφέρεια</c:v>
                </c:pt>
                <c:pt idx="1">
                  <c:v>Κέντρο</c:v>
                </c:pt>
              </c:strCache>
            </c:strRef>
          </c:cat>
          <c:val>
            <c:numRef>
              <c:f>Φύλλο1!$D$2:$D$3</c:f>
            </c:numRef>
          </c:val>
        </c:ser>
        <c:dLbls>
          <c:showLegendKey val="0"/>
          <c:showVal val="0"/>
          <c:showCatName val="0"/>
          <c:showSerName val="0"/>
          <c:showPercent val="0"/>
          <c:showBubbleSize val="0"/>
          <c:showLeaderLines val="0"/>
        </c:dLbls>
        <c:firstSliceAng val="0"/>
      </c:pieChart>
    </c:plotArea>
    <c:legend>
      <c:legendPos val="r"/>
      <c:layout/>
      <c:overlay val="0"/>
    </c:legend>
    <c:plotVisOnly val="1"/>
    <c:dispBlanksAs val="zero"/>
    <c:showDLblsOverMax val="0"/>
  </c:chart>
  <c:txPr>
    <a:bodyPr/>
    <a:lstStyle/>
    <a:p>
      <a:pPr>
        <a:defRPr sz="1800"/>
      </a:pPr>
      <a:endParaRPr lang="el-G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Φύλλο1!$B$1</c:f>
              <c:strCache>
                <c:ptCount val="1"/>
                <c:pt idx="0">
                  <c:v>Ωφελούμενοι 358</c:v>
                </c:pt>
              </c:strCache>
            </c:strRef>
          </c:tx>
          <c:dLbls>
            <c:spPr>
              <a:noFill/>
              <a:ln>
                <a:noFill/>
              </a:ln>
              <a:effectLst/>
            </c:spPr>
            <c:dLblPos val="ct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Φύλλο1!$A$2:$A$3</c:f>
              <c:strCache>
                <c:ptCount val="2"/>
                <c:pt idx="0">
                  <c:v>Β.Π.</c:v>
                </c:pt>
                <c:pt idx="1">
                  <c:v>ΔΙΑΧ. ΠΕΡ.</c:v>
                </c:pt>
              </c:strCache>
            </c:strRef>
          </c:cat>
          <c:val>
            <c:numRef>
              <c:f>Φύλλο1!$B$2:$B$3</c:f>
              <c:numCache>
                <c:formatCode>General</c:formatCode>
                <c:ptCount val="2"/>
                <c:pt idx="0">
                  <c:v>39</c:v>
                </c:pt>
                <c:pt idx="1">
                  <c:v>319</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zero"/>
    <c:showDLblsOverMax val="0"/>
  </c:chart>
  <c:txPr>
    <a:bodyPr/>
    <a:lstStyle/>
    <a:p>
      <a:pPr>
        <a:defRPr sz="1800"/>
      </a:pPr>
      <a:endParaRPr lang="el-G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pieChart>
        <c:varyColors val="1"/>
        <c:ser>
          <c:idx val="0"/>
          <c:order val="0"/>
          <c:tx>
            <c:strRef>
              <c:f>Φύλλο1!$B$1</c:f>
              <c:strCache>
                <c:ptCount val="1"/>
                <c:pt idx="0">
                  <c:v>Ωφελούμενοι 358</c:v>
                </c:pt>
              </c:strCache>
            </c:strRef>
          </c:tx>
          <c:dLbls>
            <c:spPr>
              <a:noFill/>
              <a:ln>
                <a:noFill/>
              </a:ln>
              <a:effectLst/>
            </c:spPr>
            <c:dLblPos val="ct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Φύλλο1!$A$2:$A$4</c:f>
              <c:strCache>
                <c:ptCount val="3"/>
                <c:pt idx="0">
                  <c:v>Άτεκνοι</c:v>
                </c:pt>
                <c:pt idx="1">
                  <c:v>ΠΕΠ</c:v>
                </c:pt>
                <c:pt idx="2">
                  <c:v>ΠΜΠ</c:v>
                </c:pt>
              </c:strCache>
            </c:strRef>
          </c:cat>
          <c:val>
            <c:numRef>
              <c:f>Φύλλο1!$B$2:$B$4</c:f>
              <c:numCache>
                <c:formatCode>General</c:formatCode>
                <c:ptCount val="3"/>
                <c:pt idx="0">
                  <c:v>110</c:v>
                </c:pt>
                <c:pt idx="1">
                  <c:v>140</c:v>
                </c:pt>
                <c:pt idx="2">
                  <c:v>118</c:v>
                </c:pt>
              </c:numCache>
            </c:numRef>
          </c:val>
        </c:ser>
        <c:ser>
          <c:idx val="1"/>
          <c:order val="1"/>
          <c:tx>
            <c:strRef>
              <c:f>Φύλλο1!$C$1</c:f>
              <c:strCache>
                <c:ptCount val="1"/>
                <c:pt idx="0">
                  <c:v>Σειρά 2</c:v>
                </c:pt>
              </c:strCache>
            </c:strRef>
          </c:tx>
          <c:cat>
            <c:strRef>
              <c:f>Φύλλο1!$A$2:$A$4</c:f>
              <c:strCache>
                <c:ptCount val="3"/>
                <c:pt idx="0">
                  <c:v>Άτεκνοι</c:v>
                </c:pt>
                <c:pt idx="1">
                  <c:v>ΠΕΠ</c:v>
                </c:pt>
                <c:pt idx="2">
                  <c:v>ΠΜΠ</c:v>
                </c:pt>
              </c:strCache>
            </c:strRef>
          </c:cat>
          <c:val>
            <c:numRef>
              <c:f>Φύλλο1!$C$2:$C$4</c:f>
            </c:numRef>
          </c:val>
        </c:ser>
        <c:ser>
          <c:idx val="2"/>
          <c:order val="2"/>
          <c:tx>
            <c:strRef>
              <c:f>Φύλλο1!$D$1</c:f>
              <c:strCache>
                <c:ptCount val="1"/>
                <c:pt idx="0">
                  <c:v>Σειρά 3</c:v>
                </c:pt>
              </c:strCache>
            </c:strRef>
          </c:tx>
          <c:cat>
            <c:strRef>
              <c:f>Φύλλο1!$A$2:$A$4</c:f>
              <c:strCache>
                <c:ptCount val="3"/>
                <c:pt idx="0">
                  <c:v>Άτεκνοι</c:v>
                </c:pt>
                <c:pt idx="1">
                  <c:v>ΠΕΠ</c:v>
                </c:pt>
                <c:pt idx="2">
                  <c:v>ΠΜΠ</c:v>
                </c:pt>
              </c:strCache>
            </c:strRef>
          </c:cat>
          <c:val>
            <c:numRef>
              <c:f>Φύλλο1!$D$2:$D$4</c:f>
            </c:numRef>
          </c:val>
        </c:ser>
        <c:dLbls>
          <c:showLegendKey val="0"/>
          <c:showVal val="0"/>
          <c:showCatName val="0"/>
          <c:showSerName val="0"/>
          <c:showPercent val="0"/>
          <c:showBubbleSize val="0"/>
          <c:showLeaderLines val="0"/>
        </c:dLbls>
        <c:firstSliceAng val="0"/>
      </c:pieChart>
    </c:plotArea>
    <c:legend>
      <c:legendPos val="r"/>
      <c:layout/>
      <c:overlay val="0"/>
    </c:legend>
    <c:plotVisOnly val="1"/>
    <c:dispBlanksAs val="zero"/>
    <c:showDLblsOverMax val="0"/>
  </c:chart>
  <c:txPr>
    <a:bodyPr/>
    <a:lstStyle/>
    <a:p>
      <a:pPr>
        <a:defRPr sz="1800"/>
      </a:pPr>
      <a:endParaRPr lang="el-G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barChart>
        <c:barDir val="col"/>
        <c:grouping val="clustered"/>
        <c:varyColors val="0"/>
        <c:ser>
          <c:idx val="0"/>
          <c:order val="0"/>
          <c:tx>
            <c:strRef>
              <c:f>Φύλλο1!$B$1</c:f>
              <c:strCache>
                <c:ptCount val="1"/>
                <c:pt idx="0">
                  <c:v>ΑΣΤΙΚΑ</c:v>
                </c:pt>
              </c:strCache>
            </c:strRef>
          </c:tx>
          <c:spPr>
            <a:solidFill>
              <a:schemeClr val="accent1"/>
            </a:solidFill>
            <a:ln>
              <a:noFill/>
            </a:ln>
            <a:effectLst/>
          </c:spPr>
          <c:invertIfNegative val="0"/>
          <c:cat>
            <c:numRef>
              <c:f>Φύλλο1!$A$2:$A$6</c:f>
              <c:numCache>
                <c:formatCode>General</c:formatCode>
                <c:ptCount val="5"/>
                <c:pt idx="0">
                  <c:v>2014</c:v>
                </c:pt>
                <c:pt idx="1">
                  <c:v>2015</c:v>
                </c:pt>
                <c:pt idx="2">
                  <c:v>2016</c:v>
                </c:pt>
                <c:pt idx="3">
                  <c:v>2017</c:v>
                </c:pt>
                <c:pt idx="4">
                  <c:v>2018</c:v>
                </c:pt>
              </c:numCache>
            </c:numRef>
          </c:cat>
          <c:val>
            <c:numRef>
              <c:f>Φύλλο1!$B$2:$B$6</c:f>
              <c:numCache>
                <c:formatCode>General</c:formatCode>
                <c:ptCount val="5"/>
                <c:pt idx="0">
                  <c:v>1</c:v>
                </c:pt>
                <c:pt idx="1">
                  <c:v>3</c:v>
                </c:pt>
                <c:pt idx="2">
                  <c:v>4</c:v>
                </c:pt>
                <c:pt idx="3">
                  <c:v>6</c:v>
                </c:pt>
                <c:pt idx="4">
                  <c:v>8</c:v>
                </c:pt>
              </c:numCache>
            </c:numRef>
          </c:val>
        </c:ser>
        <c:ser>
          <c:idx val="1"/>
          <c:order val="1"/>
          <c:tx>
            <c:strRef>
              <c:f>Φύλλο1!$C$1</c:f>
              <c:strCache>
                <c:ptCount val="1"/>
                <c:pt idx="0">
                  <c:v>Σειρά 2</c:v>
                </c:pt>
              </c:strCache>
            </c:strRef>
          </c:tx>
          <c:spPr>
            <a:solidFill>
              <a:schemeClr val="accent2"/>
            </a:solidFill>
            <a:ln>
              <a:noFill/>
            </a:ln>
            <a:effectLst/>
          </c:spPr>
          <c:invertIfNegative val="0"/>
          <c:cat>
            <c:numRef>
              <c:f>Φύλλο1!$A$2:$A$6</c:f>
              <c:numCache>
                <c:formatCode>General</c:formatCode>
                <c:ptCount val="5"/>
                <c:pt idx="0">
                  <c:v>2014</c:v>
                </c:pt>
                <c:pt idx="1">
                  <c:v>2015</c:v>
                </c:pt>
                <c:pt idx="2">
                  <c:v>2016</c:v>
                </c:pt>
                <c:pt idx="3">
                  <c:v>2017</c:v>
                </c:pt>
                <c:pt idx="4">
                  <c:v>2018</c:v>
                </c:pt>
              </c:numCache>
            </c:numRef>
          </c:cat>
          <c:val>
            <c:numRef>
              <c:f>Φύλλο1!$C$2:$C$6</c:f>
            </c:numRef>
          </c:val>
        </c:ser>
        <c:ser>
          <c:idx val="2"/>
          <c:order val="2"/>
          <c:tx>
            <c:strRef>
              <c:f>Φύλλο1!$D$1</c:f>
              <c:strCache>
                <c:ptCount val="1"/>
                <c:pt idx="0">
                  <c:v>Σειρά 3</c:v>
                </c:pt>
              </c:strCache>
            </c:strRef>
          </c:tx>
          <c:spPr>
            <a:solidFill>
              <a:schemeClr val="accent3"/>
            </a:solidFill>
            <a:ln>
              <a:noFill/>
            </a:ln>
            <a:effectLst/>
          </c:spPr>
          <c:invertIfNegative val="0"/>
          <c:cat>
            <c:numRef>
              <c:f>Φύλλο1!$A$2:$A$6</c:f>
              <c:numCache>
                <c:formatCode>General</c:formatCode>
                <c:ptCount val="5"/>
                <c:pt idx="0">
                  <c:v>2014</c:v>
                </c:pt>
                <c:pt idx="1">
                  <c:v>2015</c:v>
                </c:pt>
                <c:pt idx="2">
                  <c:v>2016</c:v>
                </c:pt>
                <c:pt idx="3">
                  <c:v>2017</c:v>
                </c:pt>
                <c:pt idx="4">
                  <c:v>2018</c:v>
                </c:pt>
              </c:numCache>
            </c:numRef>
          </c:cat>
          <c:val>
            <c:numRef>
              <c:f>Φύλλο1!$D$2:$D$6</c:f>
            </c:numRef>
          </c:val>
        </c:ser>
        <c:dLbls>
          <c:showLegendKey val="0"/>
          <c:showVal val="0"/>
          <c:showCatName val="0"/>
          <c:showSerName val="0"/>
          <c:showPercent val="0"/>
          <c:showBubbleSize val="0"/>
        </c:dLbls>
        <c:gapWidth val="219"/>
        <c:overlap val="-27"/>
        <c:axId val="-1161786928"/>
        <c:axId val="-1161785840"/>
      </c:barChart>
      <c:catAx>
        <c:axId val="-116178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161785840"/>
        <c:crosses val="autoZero"/>
        <c:auto val="1"/>
        <c:lblAlgn val="ctr"/>
        <c:lblOffset val="100"/>
        <c:noMultiLvlLbl val="0"/>
      </c:catAx>
      <c:valAx>
        <c:axId val="-1161785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161786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pieChart>
        <c:varyColors val="1"/>
        <c:ser>
          <c:idx val="0"/>
          <c:order val="0"/>
          <c:tx>
            <c:strRef>
              <c:f>Φύλλο1!$B$1</c:f>
              <c:strCache>
                <c:ptCount val="1"/>
                <c:pt idx="0">
                  <c:v>Εισαγωγές</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dLbl>
              <c:idx val="0"/>
              <c:layout/>
              <c:tx>
                <c:rich>
                  <a:bodyPr/>
                  <a:lstStyle/>
                  <a:p>
                    <a:r>
                      <a:rPr lang="en-US" sz="2000" dirty="0" smtClean="0"/>
                      <a:t>11</a:t>
                    </a:r>
                    <a:endParaRPr lang="en-US" dirty="0"/>
                  </a:p>
                </c:rich>
              </c:tx>
              <c:dLblPos val="ct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2264858880071255"/>
                  <c:y val="0.13024942752844149"/>
                </c:manualLayout>
              </c:layout>
              <c:tx>
                <c:rich>
                  <a:bodyPr/>
                  <a:lstStyle/>
                  <a:p>
                    <a:r>
                      <a:rPr lang="en-US" dirty="0" smtClean="0"/>
                      <a:t>5</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l-GR"/>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Φύλλο1!$A$2:$A$3</c:f>
              <c:strCache>
                <c:ptCount val="2"/>
                <c:pt idx="0">
                  <c:v>ΑΣΤΙΚΑ</c:v>
                </c:pt>
                <c:pt idx="1">
                  <c:v>ΠΕΡΙΦ.</c:v>
                </c:pt>
              </c:strCache>
            </c:strRef>
          </c:cat>
          <c:val>
            <c:numRef>
              <c:f>Φύλλο1!$B$2:$B$3</c:f>
              <c:numCache>
                <c:formatCode>General</c:formatCode>
                <c:ptCount val="2"/>
                <c:pt idx="0">
                  <c:v>11</c:v>
                </c:pt>
                <c:pt idx="1">
                  <c:v>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zero"/>
    <c:showDLblsOverMax val="0"/>
  </c:chart>
  <c:spPr>
    <a:noFill/>
    <a:ln>
      <a:noFill/>
    </a:ln>
    <a:effectLst/>
  </c:spPr>
  <c:txPr>
    <a:bodyPr/>
    <a:lstStyle/>
    <a:p>
      <a:pPr>
        <a:defRPr/>
      </a:pPr>
      <a:endParaRPr lang="el-G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l-GR" dirty="0" smtClean="0"/>
              <a:t>11/18</a:t>
            </a:r>
            <a:endParaRPr lang="el-GR"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l-GR"/>
        </a:p>
      </c:txPr>
    </c:title>
    <c:autoTitleDeleted val="0"/>
    <c:plotArea>
      <c:layout/>
      <c:barChart>
        <c:barDir val="col"/>
        <c:grouping val="clustered"/>
        <c:varyColors val="0"/>
        <c:ser>
          <c:idx val="0"/>
          <c:order val="0"/>
          <c:tx>
            <c:strRef>
              <c:f>Φύλλο1!$B$1</c:f>
              <c:strCache>
                <c:ptCount val="1"/>
                <c:pt idx="0">
                  <c:v>Νοε-18</c:v>
                </c:pt>
              </c:strCache>
            </c:strRef>
          </c:tx>
          <c:spPr>
            <a:solidFill>
              <a:schemeClr val="accent1"/>
            </a:solidFill>
            <a:ln>
              <a:noFill/>
            </a:ln>
            <a:effectLst/>
          </c:spPr>
          <c:invertIfNegative val="0"/>
          <c:dPt>
            <c:idx val="1"/>
            <c:invertIfNegative val="0"/>
            <c:bubble3D val="0"/>
            <c:spPr>
              <a:solidFill>
                <a:schemeClr val="accent4">
                  <a:lumMod val="75000"/>
                </a:schemeClr>
              </a:solidFill>
              <a:ln>
                <a:noFill/>
              </a:ln>
              <a:effectLst/>
            </c:spPr>
          </c:dPt>
          <c:dPt>
            <c:idx val="2"/>
            <c:invertIfNegative val="0"/>
            <c:bubble3D val="0"/>
            <c:spPr>
              <a:solidFill>
                <a:srgbClr val="FF000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l-G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Φύλλο1!$A$2:$A$4</c:f>
              <c:strCache>
                <c:ptCount val="3"/>
                <c:pt idx="0">
                  <c:v>ΙΔΑΧ</c:v>
                </c:pt>
                <c:pt idx="1">
                  <c:v>ΙΔΟΧ</c:v>
                </c:pt>
                <c:pt idx="2">
                  <c:v>8μηνα ΟΑΕΔ</c:v>
                </c:pt>
              </c:strCache>
            </c:strRef>
          </c:cat>
          <c:val>
            <c:numRef>
              <c:f>Φύλλο1!$B$2:$B$4</c:f>
              <c:numCache>
                <c:formatCode>General</c:formatCode>
                <c:ptCount val="3"/>
                <c:pt idx="0">
                  <c:v>13</c:v>
                </c:pt>
                <c:pt idx="1">
                  <c:v>16</c:v>
                </c:pt>
                <c:pt idx="2">
                  <c:v>23</c:v>
                </c:pt>
              </c:numCache>
            </c:numRef>
          </c:val>
        </c:ser>
        <c:dLbls>
          <c:showLegendKey val="0"/>
          <c:showVal val="0"/>
          <c:showCatName val="0"/>
          <c:showSerName val="0"/>
          <c:showPercent val="0"/>
          <c:showBubbleSize val="0"/>
        </c:dLbls>
        <c:gapWidth val="219"/>
        <c:overlap val="-27"/>
        <c:axId val="-1161779856"/>
        <c:axId val="-1161782576"/>
      </c:barChart>
      <c:catAx>
        <c:axId val="-116177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161782576"/>
        <c:crosses val="autoZero"/>
        <c:auto val="1"/>
        <c:lblAlgn val="ctr"/>
        <c:lblOffset val="100"/>
        <c:noMultiLvlLbl val="0"/>
      </c:catAx>
      <c:valAx>
        <c:axId val="-1161782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crossAx val="-11617798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Φύλλο1!$B$1</c:f>
              <c:strCache>
                <c:ptCount val="1"/>
                <c:pt idx="0">
                  <c:v>65+  έτη</c:v>
                </c:pt>
              </c:strCache>
            </c:strRef>
          </c:tx>
          <c:spPr>
            <a:solidFill>
              <a:srgbClr val="9BBB59">
                <a:lumMod val="75000"/>
              </a:srgbClr>
            </a:solidFill>
          </c:spPr>
          <c:invertIfNegative val="0"/>
          <c:cat>
            <c:strRef>
              <c:f>Φύλλο1!$A$2:$A$5</c:f>
              <c:strCache>
                <c:ptCount val="4"/>
                <c:pt idx="0">
                  <c:v>2  εκατ. (2000)</c:v>
                </c:pt>
                <c:pt idx="1">
                  <c:v>2,3 εκατ (2020)</c:v>
                </c:pt>
                <c:pt idx="2">
                  <c:v>2,7 εκατ (2030)</c:v>
                </c:pt>
                <c:pt idx="3">
                  <c:v>3,4 εκατ( 2050)</c:v>
                </c:pt>
              </c:strCache>
            </c:strRef>
          </c:cat>
          <c:val>
            <c:numRef>
              <c:f>Φύλλο1!$B$2:$B$5</c:f>
              <c:numCache>
                <c:formatCode>General</c:formatCode>
                <c:ptCount val="4"/>
                <c:pt idx="0">
                  <c:v>2000</c:v>
                </c:pt>
                <c:pt idx="1">
                  <c:v>2020</c:v>
                </c:pt>
                <c:pt idx="2">
                  <c:v>2030</c:v>
                </c:pt>
                <c:pt idx="3">
                  <c:v>2050</c:v>
                </c:pt>
              </c:numCache>
            </c:numRef>
          </c:val>
        </c:ser>
        <c:ser>
          <c:idx val="1"/>
          <c:order val="1"/>
          <c:tx>
            <c:strRef>
              <c:f>Φύλλο1!$C$1</c:f>
              <c:strCache>
                <c:ptCount val="1"/>
                <c:pt idx="0">
                  <c:v>Στήλη1</c:v>
                </c:pt>
              </c:strCache>
            </c:strRef>
          </c:tx>
          <c:invertIfNegative val="0"/>
          <c:cat>
            <c:strRef>
              <c:f>Φύλλο1!$A$2:$A$5</c:f>
              <c:strCache>
                <c:ptCount val="4"/>
                <c:pt idx="0">
                  <c:v>2  εκατ. (2000)</c:v>
                </c:pt>
                <c:pt idx="1">
                  <c:v>2,3 εκατ (2020)</c:v>
                </c:pt>
                <c:pt idx="2">
                  <c:v>2,7 εκατ (2030)</c:v>
                </c:pt>
                <c:pt idx="3">
                  <c:v>3,4 εκατ( 2050)</c:v>
                </c:pt>
              </c:strCache>
            </c:strRef>
          </c:cat>
          <c:val>
            <c:numRef>
              <c:f>Φύλλο1!$C$2:$C$5</c:f>
              <c:numCache>
                <c:formatCode>General</c:formatCode>
                <c:ptCount val="4"/>
              </c:numCache>
            </c:numRef>
          </c:val>
        </c:ser>
        <c:ser>
          <c:idx val="2"/>
          <c:order val="2"/>
          <c:tx>
            <c:strRef>
              <c:f>Φύλλο1!$D$1</c:f>
              <c:strCache>
                <c:ptCount val="1"/>
                <c:pt idx="0">
                  <c:v>Σειρά 3</c:v>
                </c:pt>
              </c:strCache>
            </c:strRef>
          </c:tx>
          <c:invertIfNegative val="0"/>
          <c:cat>
            <c:strRef>
              <c:f>Φύλλο1!$A$2:$A$5</c:f>
              <c:strCache>
                <c:ptCount val="4"/>
                <c:pt idx="0">
                  <c:v>2  εκατ. (2000)</c:v>
                </c:pt>
                <c:pt idx="1">
                  <c:v>2,3 εκατ (2020)</c:v>
                </c:pt>
                <c:pt idx="2">
                  <c:v>2,7 εκατ (2030)</c:v>
                </c:pt>
                <c:pt idx="3">
                  <c:v>3,4 εκατ( 2050)</c:v>
                </c:pt>
              </c:strCache>
            </c:strRef>
          </c:cat>
          <c:val>
            <c:numRef>
              <c:f>Φύλλο1!$D$2:$D$5</c:f>
              <c:numCache>
                <c:formatCode>General</c:formatCode>
                <c:ptCount val="4"/>
              </c:numCache>
            </c:numRef>
          </c:val>
        </c:ser>
        <c:dLbls>
          <c:showLegendKey val="0"/>
          <c:showVal val="0"/>
          <c:showCatName val="0"/>
          <c:showSerName val="0"/>
          <c:showPercent val="0"/>
          <c:showBubbleSize val="0"/>
        </c:dLbls>
        <c:gapWidth val="150"/>
        <c:axId val="-1230895264"/>
        <c:axId val="-1230894176"/>
      </c:barChart>
      <c:catAx>
        <c:axId val="-1230895264"/>
        <c:scaling>
          <c:orientation val="minMax"/>
        </c:scaling>
        <c:delete val="0"/>
        <c:axPos val="b"/>
        <c:numFmt formatCode="General" sourceLinked="1"/>
        <c:majorTickMark val="out"/>
        <c:minorTickMark val="none"/>
        <c:tickLblPos val="nextTo"/>
        <c:txPr>
          <a:bodyPr/>
          <a:lstStyle/>
          <a:p>
            <a:pPr>
              <a:defRPr>
                <a:solidFill>
                  <a:srgbClr val="FF0000"/>
                </a:solidFill>
              </a:defRPr>
            </a:pPr>
            <a:endParaRPr lang="el-GR"/>
          </a:p>
        </c:txPr>
        <c:crossAx val="-1230894176"/>
        <c:crosses val="autoZero"/>
        <c:auto val="1"/>
        <c:lblAlgn val="ctr"/>
        <c:lblOffset val="100"/>
        <c:noMultiLvlLbl val="0"/>
      </c:catAx>
      <c:valAx>
        <c:axId val="-1230894176"/>
        <c:scaling>
          <c:orientation val="minMax"/>
        </c:scaling>
        <c:delete val="1"/>
        <c:axPos val="l"/>
        <c:majorGridlines/>
        <c:numFmt formatCode="General" sourceLinked="1"/>
        <c:majorTickMark val="out"/>
        <c:minorTickMark val="none"/>
        <c:tickLblPos val="none"/>
        <c:crossAx val="-1230895264"/>
        <c:crosses val="autoZero"/>
        <c:crossBetween val="between"/>
      </c:valAx>
    </c:plotArea>
    <c:legend>
      <c:legendPos val="r"/>
      <c:legendEntry>
        <c:idx val="1"/>
        <c:delete val="1"/>
      </c:legendEntry>
      <c:legendEntry>
        <c:idx val="2"/>
        <c:delete val="1"/>
      </c:legendEntry>
      <c:layout>
        <c:manualLayout>
          <c:xMode val="edge"/>
          <c:yMode val="edge"/>
          <c:x val="0.86768129678234662"/>
          <c:y val="0.32425033081357491"/>
          <c:w val="0.13231870321765335"/>
          <c:h val="7.7881988871760552E-2"/>
        </c:manualLayout>
      </c:layout>
      <c:overlay val="0"/>
    </c:legend>
    <c:plotVisOnly val="1"/>
    <c:dispBlanksAs val="gap"/>
    <c:showDLblsOverMax val="0"/>
  </c:chart>
  <c:txPr>
    <a:bodyPr/>
    <a:lstStyle/>
    <a:p>
      <a:pPr>
        <a:defRPr sz="1800"/>
      </a:pPr>
      <a:endParaRPr lang="el-G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Φύλλο1!$B$1</c:f>
              <c:strCache>
                <c:ptCount val="1"/>
                <c:pt idx="0">
                  <c:v>ως    65</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Φύλλο1!$A$2:$A$6</c:f>
              <c:numCache>
                <c:formatCode>General</c:formatCode>
                <c:ptCount val="5"/>
                <c:pt idx="0">
                  <c:v>2014</c:v>
                </c:pt>
                <c:pt idx="1">
                  <c:v>2015</c:v>
                </c:pt>
                <c:pt idx="2">
                  <c:v>2016</c:v>
                </c:pt>
                <c:pt idx="3">
                  <c:v>2017</c:v>
                </c:pt>
                <c:pt idx="4">
                  <c:v>2018</c:v>
                </c:pt>
              </c:numCache>
            </c:numRef>
          </c:cat>
          <c:val>
            <c:numRef>
              <c:f>Φύλλο1!$B$2:$B$6</c:f>
              <c:numCache>
                <c:formatCode>General</c:formatCode>
                <c:ptCount val="5"/>
                <c:pt idx="0">
                  <c:v>31</c:v>
                </c:pt>
                <c:pt idx="1">
                  <c:v>190</c:v>
                </c:pt>
                <c:pt idx="2">
                  <c:v>145</c:v>
                </c:pt>
                <c:pt idx="3">
                  <c:v>92</c:v>
                </c:pt>
                <c:pt idx="4">
                  <c:v>93</c:v>
                </c:pt>
              </c:numCache>
            </c:numRef>
          </c:val>
        </c:ser>
        <c:ser>
          <c:idx val="1"/>
          <c:order val="1"/>
          <c:tx>
            <c:strRef>
              <c:f>Φύλλο1!$C$1</c:f>
              <c:strCache>
                <c:ptCount val="1"/>
                <c:pt idx="0">
                  <c:v>Σύνολο</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Φύλλο1!$A$2:$A$6</c:f>
              <c:numCache>
                <c:formatCode>General</c:formatCode>
                <c:ptCount val="5"/>
                <c:pt idx="0">
                  <c:v>2014</c:v>
                </c:pt>
                <c:pt idx="1">
                  <c:v>2015</c:v>
                </c:pt>
                <c:pt idx="2">
                  <c:v>2016</c:v>
                </c:pt>
                <c:pt idx="3">
                  <c:v>2017</c:v>
                </c:pt>
                <c:pt idx="4">
                  <c:v>2018</c:v>
                </c:pt>
              </c:numCache>
            </c:numRef>
          </c:cat>
          <c:val>
            <c:numRef>
              <c:f>Φύλλο1!$C$2:$C$6</c:f>
              <c:numCache>
                <c:formatCode>General</c:formatCode>
                <c:ptCount val="5"/>
                <c:pt idx="0">
                  <c:v>447</c:v>
                </c:pt>
                <c:pt idx="1">
                  <c:v>535</c:v>
                </c:pt>
                <c:pt idx="2">
                  <c:v>310</c:v>
                </c:pt>
                <c:pt idx="3">
                  <c:v>295</c:v>
                </c:pt>
                <c:pt idx="4">
                  <c:v>265</c:v>
                </c:pt>
              </c:numCache>
            </c:numRef>
          </c:val>
        </c:ser>
        <c:ser>
          <c:idx val="2"/>
          <c:order val="2"/>
          <c:tx>
            <c:strRef>
              <c:f>Φύλλο1!$D$1</c:f>
              <c:strCache>
                <c:ptCount val="1"/>
                <c:pt idx="0">
                  <c:v>Στήλη1</c:v>
                </c:pt>
              </c:strCache>
            </c:strRef>
          </c:tx>
          <c:invertIfNegative val="0"/>
          <c:cat>
            <c:numRef>
              <c:f>Φύλλο1!$A$2:$A$6</c:f>
              <c:numCache>
                <c:formatCode>General</c:formatCode>
                <c:ptCount val="5"/>
                <c:pt idx="0">
                  <c:v>2014</c:v>
                </c:pt>
                <c:pt idx="1">
                  <c:v>2015</c:v>
                </c:pt>
                <c:pt idx="2">
                  <c:v>2016</c:v>
                </c:pt>
                <c:pt idx="3">
                  <c:v>2017</c:v>
                </c:pt>
                <c:pt idx="4">
                  <c:v>2018</c:v>
                </c:pt>
              </c:numCache>
            </c:numRef>
          </c:cat>
          <c:val>
            <c:numRef>
              <c:f>Φύλλο1!$D$2:$D$6</c:f>
              <c:numCache>
                <c:formatCode>General</c:formatCode>
                <c:ptCount val="5"/>
              </c:numCache>
            </c:numRef>
          </c:val>
        </c:ser>
        <c:dLbls>
          <c:showLegendKey val="0"/>
          <c:showVal val="0"/>
          <c:showCatName val="0"/>
          <c:showSerName val="0"/>
          <c:showPercent val="0"/>
          <c:showBubbleSize val="0"/>
        </c:dLbls>
        <c:gapWidth val="150"/>
        <c:axId val="-1230908864"/>
        <c:axId val="-1230909408"/>
      </c:barChart>
      <c:catAx>
        <c:axId val="-1230908864"/>
        <c:scaling>
          <c:orientation val="minMax"/>
        </c:scaling>
        <c:delete val="0"/>
        <c:axPos val="b"/>
        <c:numFmt formatCode="General" sourceLinked="1"/>
        <c:majorTickMark val="out"/>
        <c:minorTickMark val="none"/>
        <c:tickLblPos val="nextTo"/>
        <c:crossAx val="-1230909408"/>
        <c:crosses val="autoZero"/>
        <c:auto val="1"/>
        <c:lblAlgn val="ctr"/>
        <c:lblOffset val="100"/>
        <c:noMultiLvlLbl val="0"/>
      </c:catAx>
      <c:valAx>
        <c:axId val="-1230909408"/>
        <c:scaling>
          <c:orientation val="minMax"/>
        </c:scaling>
        <c:delete val="0"/>
        <c:axPos val="l"/>
        <c:majorGridlines/>
        <c:numFmt formatCode="General" sourceLinked="1"/>
        <c:majorTickMark val="out"/>
        <c:minorTickMark val="none"/>
        <c:tickLblPos val="nextTo"/>
        <c:crossAx val="-1230908864"/>
        <c:crosses val="autoZero"/>
        <c:crossBetween val="between"/>
      </c:valAx>
    </c:plotArea>
    <c:legend>
      <c:legendPos val="r"/>
      <c:legendEntry>
        <c:idx val="2"/>
        <c:delete val="1"/>
      </c:legendEntry>
      <c:layout>
        <c:manualLayout>
          <c:xMode val="edge"/>
          <c:yMode val="edge"/>
          <c:x val="0.8364236414892583"/>
          <c:y val="0.3719528860487839"/>
          <c:w val="0.15431709925148379"/>
          <c:h val="0.15576397774352121"/>
        </c:manualLayout>
      </c:layout>
      <c:overlay val="0"/>
    </c:legend>
    <c:plotVisOnly val="1"/>
    <c:dispBlanksAs val="gap"/>
    <c:showDLblsOverMax val="0"/>
  </c:chart>
  <c:txPr>
    <a:bodyPr/>
    <a:lstStyle/>
    <a:p>
      <a:pPr>
        <a:defRPr sz="1800"/>
      </a:pPr>
      <a:endParaRPr lang="el-G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Φύλλο1!$B$1</c:f>
              <c:strCache>
                <c:ptCount val="1"/>
                <c:pt idx="0">
                  <c:v>2014</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Φύλλο1!$A$2:$A$7</c:f>
              <c:strCache>
                <c:ptCount val="6"/>
                <c:pt idx="0">
                  <c:v>ΓΥΜΝ/ΚΗ</c:v>
                </c:pt>
                <c:pt idx="1">
                  <c:v>ΧΟΡΩΔΙΑ</c:v>
                </c:pt>
                <c:pt idx="2">
                  <c:v>ΧΟΡΟΣ</c:v>
                </c:pt>
                <c:pt idx="3">
                  <c:v>ΧΕΙΡ/ΝIA</c:v>
                </c:pt>
                <c:pt idx="4">
                  <c:v>Η/Υ</c:v>
                </c:pt>
                <c:pt idx="5">
                  <c:v>ΤΡΑΓ/ΔΙ</c:v>
                </c:pt>
              </c:strCache>
            </c:strRef>
          </c:cat>
          <c:val>
            <c:numRef>
              <c:f>Φύλλο1!$B$2:$B$7</c:f>
              <c:numCache>
                <c:formatCode>General</c:formatCode>
                <c:ptCount val="6"/>
                <c:pt idx="0">
                  <c:v>95</c:v>
                </c:pt>
                <c:pt idx="1">
                  <c:v>60</c:v>
                </c:pt>
                <c:pt idx="2" formatCode="#,##0">
                  <c:v>105</c:v>
                </c:pt>
                <c:pt idx="3">
                  <c:v>0</c:v>
                </c:pt>
                <c:pt idx="4">
                  <c:v>30</c:v>
                </c:pt>
                <c:pt idx="5">
                  <c:v>55</c:v>
                </c:pt>
              </c:numCache>
            </c:numRef>
          </c:val>
        </c:ser>
        <c:ser>
          <c:idx val="1"/>
          <c:order val="1"/>
          <c:tx>
            <c:strRef>
              <c:f>Φύλλο1!$C$1</c:f>
              <c:strCache>
                <c:ptCount val="1"/>
                <c:pt idx="0">
                  <c:v>2017</c:v>
                </c:pt>
              </c:strCache>
            </c:strRef>
          </c:tx>
          <c:spPr>
            <a:solidFill>
              <a:srgbClr val="FFFF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Φύλλο1!$A$2:$A$7</c:f>
              <c:strCache>
                <c:ptCount val="6"/>
                <c:pt idx="0">
                  <c:v>ΓΥΜΝ/ΚΗ</c:v>
                </c:pt>
                <c:pt idx="1">
                  <c:v>ΧΟΡΩΔΙΑ</c:v>
                </c:pt>
                <c:pt idx="2">
                  <c:v>ΧΟΡΟΣ</c:v>
                </c:pt>
                <c:pt idx="3">
                  <c:v>ΧΕΙΡ/ΝIA</c:v>
                </c:pt>
                <c:pt idx="4">
                  <c:v>Η/Υ</c:v>
                </c:pt>
                <c:pt idx="5">
                  <c:v>ΤΡΑΓ/ΔΙ</c:v>
                </c:pt>
              </c:strCache>
            </c:strRef>
          </c:cat>
          <c:val>
            <c:numRef>
              <c:f>Φύλλο1!$C$2:$C$7</c:f>
              <c:numCache>
                <c:formatCode>General</c:formatCode>
                <c:ptCount val="6"/>
                <c:pt idx="0">
                  <c:v>150</c:v>
                </c:pt>
                <c:pt idx="1">
                  <c:v>120</c:v>
                </c:pt>
                <c:pt idx="2">
                  <c:v>135</c:v>
                </c:pt>
                <c:pt idx="3">
                  <c:v>20</c:v>
                </c:pt>
                <c:pt idx="4">
                  <c:v>40</c:v>
                </c:pt>
                <c:pt idx="5">
                  <c:v>65</c:v>
                </c:pt>
              </c:numCache>
            </c:numRef>
          </c:val>
        </c:ser>
        <c:dLbls>
          <c:showLegendKey val="0"/>
          <c:showVal val="0"/>
          <c:showCatName val="0"/>
          <c:showSerName val="0"/>
          <c:showPercent val="0"/>
          <c:showBubbleSize val="0"/>
        </c:dLbls>
        <c:gapWidth val="150"/>
        <c:axId val="-1433768880"/>
        <c:axId val="-1161786384"/>
      </c:barChart>
      <c:catAx>
        <c:axId val="-1433768880"/>
        <c:scaling>
          <c:orientation val="minMax"/>
        </c:scaling>
        <c:delete val="0"/>
        <c:axPos val="b"/>
        <c:numFmt formatCode="General" sourceLinked="0"/>
        <c:majorTickMark val="out"/>
        <c:minorTickMark val="none"/>
        <c:tickLblPos val="nextTo"/>
        <c:crossAx val="-1161786384"/>
        <c:crosses val="autoZero"/>
        <c:auto val="1"/>
        <c:lblAlgn val="ctr"/>
        <c:lblOffset val="100"/>
        <c:noMultiLvlLbl val="0"/>
      </c:catAx>
      <c:valAx>
        <c:axId val="-1161786384"/>
        <c:scaling>
          <c:orientation val="minMax"/>
        </c:scaling>
        <c:delete val="0"/>
        <c:axPos val="l"/>
        <c:majorGridlines/>
        <c:numFmt formatCode="General" sourceLinked="1"/>
        <c:majorTickMark val="out"/>
        <c:minorTickMark val="none"/>
        <c:tickLblPos val="nextTo"/>
        <c:crossAx val="-1433768880"/>
        <c:crosses val="autoZero"/>
        <c:crossBetween val="between"/>
      </c:valAx>
    </c:plotArea>
    <c:legend>
      <c:legendPos val="r"/>
      <c:layout/>
      <c:overlay val="0"/>
    </c:legend>
    <c:plotVisOnly val="1"/>
    <c:dispBlanksAs val="gap"/>
    <c:showDLblsOverMax val="0"/>
  </c:chart>
  <c:txPr>
    <a:bodyPr/>
    <a:lstStyle/>
    <a:p>
      <a:pPr>
        <a:defRPr sz="1800"/>
      </a:pPr>
      <a:endParaRPr lang="el-G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Φύλλο1!$B$1</c:f>
              <c:strCache>
                <c:ptCount val="1"/>
                <c:pt idx="0">
                  <c:v>2014</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Φύλλο1!$A$2:$A$3</c:f>
              <c:strCache>
                <c:ptCount val="2"/>
                <c:pt idx="0">
                  <c:v>ΕΠΙΚ/ΝΙΑΣ</c:v>
                </c:pt>
                <c:pt idx="1">
                  <c:v>ΝΟΗΤ.ΕΝΔ.</c:v>
                </c:pt>
              </c:strCache>
            </c:strRef>
          </c:cat>
          <c:val>
            <c:numRef>
              <c:f>Φύλλο1!$B$2:$B$3</c:f>
              <c:numCache>
                <c:formatCode>General</c:formatCode>
                <c:ptCount val="2"/>
                <c:pt idx="0">
                  <c:v>115</c:v>
                </c:pt>
                <c:pt idx="1">
                  <c:v>45</c:v>
                </c:pt>
              </c:numCache>
            </c:numRef>
          </c:val>
        </c:ser>
        <c:ser>
          <c:idx val="1"/>
          <c:order val="1"/>
          <c:tx>
            <c:strRef>
              <c:f>Φύλλο1!$C$1</c:f>
              <c:strCache>
                <c:ptCount val="1"/>
                <c:pt idx="0">
                  <c:v>2017</c:v>
                </c:pt>
              </c:strCache>
            </c:strRef>
          </c:tx>
          <c:spPr>
            <a:solidFill>
              <a:srgbClr val="7030A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Φύλλο1!$A$2:$A$3</c:f>
              <c:strCache>
                <c:ptCount val="2"/>
                <c:pt idx="0">
                  <c:v>ΕΠΙΚ/ΝΙΑΣ</c:v>
                </c:pt>
                <c:pt idx="1">
                  <c:v>ΝΟΗΤ.ΕΝΔ.</c:v>
                </c:pt>
              </c:strCache>
            </c:strRef>
          </c:cat>
          <c:val>
            <c:numRef>
              <c:f>Φύλλο1!$C$2:$C$3</c:f>
              <c:numCache>
                <c:formatCode>General</c:formatCode>
                <c:ptCount val="2"/>
                <c:pt idx="0">
                  <c:v>165</c:v>
                </c:pt>
                <c:pt idx="1">
                  <c:v>70</c:v>
                </c:pt>
              </c:numCache>
            </c:numRef>
          </c:val>
        </c:ser>
        <c:dLbls>
          <c:showLegendKey val="0"/>
          <c:showVal val="0"/>
          <c:showCatName val="0"/>
          <c:showSerName val="0"/>
          <c:showPercent val="0"/>
          <c:showBubbleSize val="0"/>
        </c:dLbls>
        <c:gapWidth val="150"/>
        <c:axId val="-1161787472"/>
        <c:axId val="-1161789104"/>
      </c:barChart>
      <c:catAx>
        <c:axId val="-1161787472"/>
        <c:scaling>
          <c:orientation val="minMax"/>
        </c:scaling>
        <c:delete val="0"/>
        <c:axPos val="b"/>
        <c:numFmt formatCode="General" sourceLinked="1"/>
        <c:majorTickMark val="out"/>
        <c:minorTickMark val="none"/>
        <c:tickLblPos val="nextTo"/>
        <c:crossAx val="-1161789104"/>
        <c:crosses val="autoZero"/>
        <c:auto val="1"/>
        <c:lblAlgn val="ctr"/>
        <c:lblOffset val="100"/>
        <c:noMultiLvlLbl val="0"/>
      </c:catAx>
      <c:valAx>
        <c:axId val="-1161789104"/>
        <c:scaling>
          <c:orientation val="minMax"/>
        </c:scaling>
        <c:delete val="0"/>
        <c:axPos val="l"/>
        <c:majorGridlines/>
        <c:numFmt formatCode="General" sourceLinked="1"/>
        <c:majorTickMark val="out"/>
        <c:minorTickMark val="none"/>
        <c:tickLblPos val="nextTo"/>
        <c:crossAx val="-1161787472"/>
        <c:crosses val="autoZero"/>
        <c:crossBetween val="between"/>
      </c:valAx>
    </c:plotArea>
    <c:legend>
      <c:legendPos val="r"/>
      <c:layout/>
      <c:overlay val="0"/>
    </c:legend>
    <c:plotVisOnly val="1"/>
    <c:dispBlanksAs val="gap"/>
    <c:showDLblsOverMax val="0"/>
  </c:chart>
  <c:txPr>
    <a:bodyPr/>
    <a:lstStyle/>
    <a:p>
      <a:pPr>
        <a:defRPr sz="1800"/>
      </a:pPr>
      <a:endParaRPr lang="el-G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Φύλλο1!$B$1</c:f>
              <c:strCache>
                <c:ptCount val="1"/>
                <c:pt idx="0">
                  <c:v>2014</c:v>
                </c:pt>
              </c:strCache>
            </c:strRef>
          </c:tx>
          <c:spPr>
            <a:solidFill>
              <a:srgbClr val="00B0F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Φύλλο1!$A$2:$A$3</c:f>
              <c:strCache>
                <c:ptCount val="2"/>
                <c:pt idx="0">
                  <c:v>ΦΥΣ/ΕΙΑ</c:v>
                </c:pt>
                <c:pt idx="1">
                  <c:v>ΝΟΣ.ΥΠ</c:v>
                </c:pt>
              </c:strCache>
            </c:strRef>
          </c:cat>
          <c:val>
            <c:numRef>
              <c:f>Φύλλο1!$B$2:$B$3</c:f>
              <c:numCache>
                <c:formatCode>General</c:formatCode>
                <c:ptCount val="2"/>
                <c:pt idx="0">
                  <c:v>270</c:v>
                </c:pt>
                <c:pt idx="1">
                  <c:v>710</c:v>
                </c:pt>
              </c:numCache>
            </c:numRef>
          </c:val>
        </c:ser>
        <c:ser>
          <c:idx val="1"/>
          <c:order val="1"/>
          <c:tx>
            <c:strRef>
              <c:f>Φύλλο1!$C$1</c:f>
              <c:strCache>
                <c:ptCount val="1"/>
                <c:pt idx="0">
                  <c:v>2017</c:v>
                </c:pt>
              </c:strCache>
            </c:strRef>
          </c:tx>
          <c:spPr>
            <a:solidFill>
              <a:srgbClr val="FF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Φύλλο1!$A$2:$A$3</c:f>
              <c:strCache>
                <c:ptCount val="2"/>
                <c:pt idx="0">
                  <c:v>ΦΥΣ/ΕΙΑ</c:v>
                </c:pt>
                <c:pt idx="1">
                  <c:v>ΝΟΣ.ΥΠ</c:v>
                </c:pt>
              </c:strCache>
            </c:strRef>
          </c:cat>
          <c:val>
            <c:numRef>
              <c:f>Φύλλο1!$C$2:$C$3</c:f>
              <c:numCache>
                <c:formatCode>General</c:formatCode>
                <c:ptCount val="2"/>
                <c:pt idx="0">
                  <c:v>380</c:v>
                </c:pt>
                <c:pt idx="1">
                  <c:v>820</c:v>
                </c:pt>
              </c:numCache>
            </c:numRef>
          </c:val>
        </c:ser>
        <c:ser>
          <c:idx val="2"/>
          <c:order val="2"/>
          <c:tx>
            <c:strRef>
              <c:f>Φύλλο1!$D$1</c:f>
              <c:strCache>
                <c:ptCount val="1"/>
                <c:pt idx="0">
                  <c:v>Σειρά 3</c:v>
                </c:pt>
              </c:strCache>
            </c:strRef>
          </c:tx>
          <c:invertIfNegative val="0"/>
          <c:cat>
            <c:strRef>
              <c:f>Φύλλο1!$A$2:$A$3</c:f>
              <c:strCache>
                <c:ptCount val="2"/>
                <c:pt idx="0">
                  <c:v>ΦΥΣ/ΕΙΑ</c:v>
                </c:pt>
                <c:pt idx="1">
                  <c:v>ΝΟΣ.ΥΠ</c:v>
                </c:pt>
              </c:strCache>
            </c:strRef>
          </c:cat>
          <c:val>
            <c:numRef>
              <c:f>Φύλλο1!$D$2:$D$3</c:f>
            </c:numRef>
          </c:val>
        </c:ser>
        <c:dLbls>
          <c:showLegendKey val="0"/>
          <c:showVal val="0"/>
          <c:showCatName val="0"/>
          <c:showSerName val="0"/>
          <c:showPercent val="0"/>
          <c:showBubbleSize val="0"/>
        </c:dLbls>
        <c:gapWidth val="150"/>
        <c:axId val="-1161781488"/>
        <c:axId val="-1161788560"/>
      </c:barChart>
      <c:catAx>
        <c:axId val="-1161781488"/>
        <c:scaling>
          <c:orientation val="minMax"/>
        </c:scaling>
        <c:delete val="0"/>
        <c:axPos val="b"/>
        <c:numFmt formatCode="General" sourceLinked="0"/>
        <c:majorTickMark val="out"/>
        <c:minorTickMark val="none"/>
        <c:tickLblPos val="nextTo"/>
        <c:crossAx val="-1161788560"/>
        <c:crosses val="autoZero"/>
        <c:auto val="1"/>
        <c:lblAlgn val="ctr"/>
        <c:lblOffset val="100"/>
        <c:noMultiLvlLbl val="0"/>
      </c:catAx>
      <c:valAx>
        <c:axId val="-1161788560"/>
        <c:scaling>
          <c:orientation val="minMax"/>
        </c:scaling>
        <c:delete val="0"/>
        <c:axPos val="l"/>
        <c:majorGridlines/>
        <c:numFmt formatCode="General" sourceLinked="1"/>
        <c:majorTickMark val="out"/>
        <c:minorTickMark val="none"/>
        <c:tickLblPos val="nextTo"/>
        <c:crossAx val="-1161781488"/>
        <c:crosses val="autoZero"/>
        <c:crossBetween val="between"/>
      </c:valAx>
    </c:plotArea>
    <c:legend>
      <c:legendPos val="r"/>
      <c:layout/>
      <c:overlay val="0"/>
    </c:legend>
    <c:plotVisOnly val="1"/>
    <c:dispBlanksAs val="gap"/>
    <c:showDLblsOverMax val="0"/>
  </c:chart>
  <c:txPr>
    <a:bodyPr/>
    <a:lstStyle/>
    <a:p>
      <a:pPr>
        <a:defRPr sz="1800"/>
      </a:pPr>
      <a:endParaRPr lang="el-G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Φύλλο1!$B$1</c:f>
              <c:strCache>
                <c:ptCount val="1"/>
                <c:pt idx="0">
                  <c:v>2014</c:v>
                </c:pt>
              </c:strCache>
            </c:strRef>
          </c:tx>
          <c:spPr>
            <a:solidFill>
              <a:srgbClr val="7030A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Φύλλο1!$A$2</c:f>
              <c:strCache>
                <c:ptCount val="1"/>
                <c:pt idx="0">
                  <c:v>Ραντεβού</c:v>
                </c:pt>
              </c:strCache>
            </c:strRef>
          </c:cat>
          <c:val>
            <c:numRef>
              <c:f>Φύλλο1!$B$2</c:f>
              <c:numCache>
                <c:formatCode>#,##0</c:formatCode>
                <c:ptCount val="1"/>
                <c:pt idx="0">
                  <c:v>12000</c:v>
                </c:pt>
              </c:numCache>
            </c:numRef>
          </c:val>
        </c:ser>
        <c:ser>
          <c:idx val="1"/>
          <c:order val="1"/>
          <c:tx>
            <c:strRef>
              <c:f>Φύλλο1!$C$1</c:f>
              <c:strCache>
                <c:ptCount val="1"/>
                <c:pt idx="0">
                  <c:v>2017</c:v>
                </c:pt>
              </c:strCache>
            </c:strRef>
          </c:tx>
          <c:spPr>
            <a:solidFill>
              <a:schemeClr val="accent6">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Φύλλο1!$A$2</c:f>
              <c:strCache>
                <c:ptCount val="1"/>
                <c:pt idx="0">
                  <c:v>Ραντεβού</c:v>
                </c:pt>
              </c:strCache>
            </c:strRef>
          </c:cat>
          <c:val>
            <c:numRef>
              <c:f>Φύλλο1!$C$2</c:f>
              <c:numCache>
                <c:formatCode>#,##0</c:formatCode>
                <c:ptCount val="1"/>
                <c:pt idx="0">
                  <c:v>4000</c:v>
                </c:pt>
              </c:numCache>
            </c:numRef>
          </c:val>
        </c:ser>
        <c:ser>
          <c:idx val="2"/>
          <c:order val="2"/>
          <c:tx>
            <c:strRef>
              <c:f>Φύλλο1!$D$1</c:f>
              <c:strCache>
                <c:ptCount val="1"/>
                <c:pt idx="0">
                  <c:v>Σειρά 3</c:v>
                </c:pt>
              </c:strCache>
            </c:strRef>
          </c:tx>
          <c:invertIfNegative val="0"/>
          <c:cat>
            <c:strRef>
              <c:f>Φύλλο1!$A$2</c:f>
              <c:strCache>
                <c:ptCount val="1"/>
                <c:pt idx="0">
                  <c:v>Ραντεβού</c:v>
                </c:pt>
              </c:strCache>
            </c:strRef>
          </c:cat>
          <c:val>
            <c:numRef>
              <c:f>Φύλλο1!$D$2</c:f>
            </c:numRef>
          </c:val>
        </c:ser>
        <c:dLbls>
          <c:showLegendKey val="0"/>
          <c:showVal val="0"/>
          <c:showCatName val="0"/>
          <c:showSerName val="0"/>
          <c:showPercent val="0"/>
          <c:showBubbleSize val="0"/>
        </c:dLbls>
        <c:gapWidth val="150"/>
        <c:axId val="-1161788016"/>
        <c:axId val="-1161782032"/>
      </c:barChart>
      <c:catAx>
        <c:axId val="-1161788016"/>
        <c:scaling>
          <c:orientation val="minMax"/>
        </c:scaling>
        <c:delete val="0"/>
        <c:axPos val="b"/>
        <c:numFmt formatCode="General" sourceLinked="0"/>
        <c:majorTickMark val="out"/>
        <c:minorTickMark val="none"/>
        <c:tickLblPos val="nextTo"/>
        <c:crossAx val="-1161782032"/>
        <c:crosses val="autoZero"/>
        <c:auto val="1"/>
        <c:lblAlgn val="ctr"/>
        <c:lblOffset val="100"/>
        <c:noMultiLvlLbl val="0"/>
      </c:catAx>
      <c:valAx>
        <c:axId val="-1161782032"/>
        <c:scaling>
          <c:orientation val="minMax"/>
        </c:scaling>
        <c:delete val="0"/>
        <c:axPos val="l"/>
        <c:majorGridlines/>
        <c:numFmt formatCode="#,##0" sourceLinked="1"/>
        <c:majorTickMark val="out"/>
        <c:minorTickMark val="none"/>
        <c:tickLblPos val="nextTo"/>
        <c:crossAx val="-1161788016"/>
        <c:crosses val="autoZero"/>
        <c:crossBetween val="between"/>
      </c:valAx>
    </c:plotArea>
    <c:legend>
      <c:legendPos val="r"/>
      <c:layout/>
      <c:overlay val="0"/>
    </c:legend>
    <c:plotVisOnly val="1"/>
    <c:dispBlanksAs val="gap"/>
    <c:showDLblsOverMax val="0"/>
  </c:chart>
  <c:txPr>
    <a:bodyPr/>
    <a:lstStyle/>
    <a:p>
      <a:pPr>
        <a:defRPr sz="1800"/>
      </a:pPr>
      <a:endParaRPr lang="el-G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Φύλλο1!$B$1</c:f>
              <c:strCache>
                <c:ptCount val="1"/>
                <c:pt idx="0">
                  <c:v>Ωφελούμενοι</c:v>
                </c:pt>
              </c:strCache>
            </c:strRef>
          </c:tx>
          <c:spPr>
            <a:solidFill>
              <a:srgbClr val="00B0F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trendlineType val="linear"/>
            <c:dispRSqr val="0"/>
            <c:dispEq val="0"/>
          </c:trendline>
          <c:cat>
            <c:numRef>
              <c:f>Φύλλο1!$A$2:$A$6</c:f>
              <c:numCache>
                <c:formatCode>General</c:formatCode>
                <c:ptCount val="5"/>
                <c:pt idx="0">
                  <c:v>2014</c:v>
                </c:pt>
                <c:pt idx="1">
                  <c:v>2015</c:v>
                </c:pt>
                <c:pt idx="2">
                  <c:v>2016</c:v>
                </c:pt>
                <c:pt idx="3">
                  <c:v>2017</c:v>
                </c:pt>
                <c:pt idx="4">
                  <c:v>2018</c:v>
                </c:pt>
              </c:numCache>
            </c:numRef>
          </c:cat>
          <c:val>
            <c:numRef>
              <c:f>Φύλλο1!$B$2:$B$6</c:f>
              <c:numCache>
                <c:formatCode>General</c:formatCode>
                <c:ptCount val="5"/>
                <c:pt idx="0">
                  <c:v>330</c:v>
                </c:pt>
                <c:pt idx="1">
                  <c:v>333</c:v>
                </c:pt>
                <c:pt idx="2">
                  <c:v>370</c:v>
                </c:pt>
                <c:pt idx="3">
                  <c:v>364</c:v>
                </c:pt>
                <c:pt idx="4">
                  <c:v>364</c:v>
                </c:pt>
              </c:numCache>
            </c:numRef>
          </c:val>
        </c:ser>
        <c:ser>
          <c:idx val="1"/>
          <c:order val="1"/>
          <c:tx>
            <c:strRef>
              <c:f>Φύλλο1!$C$1</c:f>
              <c:strCache>
                <c:ptCount val="1"/>
                <c:pt idx="0">
                  <c:v>Στήλη1</c:v>
                </c:pt>
              </c:strCache>
            </c:strRef>
          </c:tx>
          <c:invertIfNegative val="0"/>
          <c:cat>
            <c:numRef>
              <c:f>Φύλλο1!$A$2:$A$6</c:f>
              <c:numCache>
                <c:formatCode>General</c:formatCode>
                <c:ptCount val="5"/>
                <c:pt idx="0">
                  <c:v>2014</c:v>
                </c:pt>
                <c:pt idx="1">
                  <c:v>2015</c:v>
                </c:pt>
                <c:pt idx="2">
                  <c:v>2016</c:v>
                </c:pt>
                <c:pt idx="3">
                  <c:v>2017</c:v>
                </c:pt>
                <c:pt idx="4">
                  <c:v>2018</c:v>
                </c:pt>
              </c:numCache>
            </c:numRef>
          </c:cat>
          <c:val>
            <c:numRef>
              <c:f>Φύλλο1!$C$2:$C$6</c:f>
            </c:numRef>
          </c:val>
        </c:ser>
        <c:ser>
          <c:idx val="2"/>
          <c:order val="2"/>
          <c:tx>
            <c:strRef>
              <c:f>Φύλλο1!$D$1</c:f>
              <c:strCache>
                <c:ptCount val="1"/>
                <c:pt idx="0">
                  <c:v>Στήλη2</c:v>
                </c:pt>
              </c:strCache>
            </c:strRef>
          </c:tx>
          <c:invertIfNegative val="0"/>
          <c:cat>
            <c:numRef>
              <c:f>Φύλλο1!$A$2:$A$6</c:f>
              <c:numCache>
                <c:formatCode>General</c:formatCode>
                <c:ptCount val="5"/>
                <c:pt idx="0">
                  <c:v>2014</c:v>
                </c:pt>
                <c:pt idx="1">
                  <c:v>2015</c:v>
                </c:pt>
                <c:pt idx="2">
                  <c:v>2016</c:v>
                </c:pt>
                <c:pt idx="3">
                  <c:v>2017</c:v>
                </c:pt>
                <c:pt idx="4">
                  <c:v>2018</c:v>
                </c:pt>
              </c:numCache>
            </c:numRef>
          </c:cat>
          <c:val>
            <c:numRef>
              <c:f>Φύλλο1!$D$2:$D$6</c:f>
            </c:numRef>
          </c:val>
        </c:ser>
        <c:dLbls>
          <c:showLegendKey val="0"/>
          <c:showVal val="0"/>
          <c:showCatName val="0"/>
          <c:showSerName val="0"/>
          <c:showPercent val="0"/>
          <c:showBubbleSize val="0"/>
        </c:dLbls>
        <c:gapWidth val="150"/>
        <c:axId val="-1161791824"/>
        <c:axId val="-1161780944"/>
      </c:barChart>
      <c:catAx>
        <c:axId val="-1161791824"/>
        <c:scaling>
          <c:orientation val="minMax"/>
        </c:scaling>
        <c:delete val="0"/>
        <c:axPos val="b"/>
        <c:numFmt formatCode="General" sourceLinked="1"/>
        <c:majorTickMark val="out"/>
        <c:minorTickMark val="none"/>
        <c:tickLblPos val="nextTo"/>
        <c:crossAx val="-1161780944"/>
        <c:crosses val="autoZero"/>
        <c:auto val="1"/>
        <c:lblAlgn val="ctr"/>
        <c:lblOffset val="100"/>
        <c:noMultiLvlLbl val="0"/>
      </c:catAx>
      <c:valAx>
        <c:axId val="-1161780944"/>
        <c:scaling>
          <c:orientation val="minMax"/>
        </c:scaling>
        <c:delete val="0"/>
        <c:axPos val="l"/>
        <c:majorGridlines/>
        <c:numFmt formatCode="General" sourceLinked="1"/>
        <c:majorTickMark val="out"/>
        <c:minorTickMark val="none"/>
        <c:tickLblPos val="nextTo"/>
        <c:spPr>
          <a:ln>
            <a:noFill/>
          </a:ln>
        </c:spPr>
        <c:crossAx val="-1161791824"/>
        <c:crosses val="autoZero"/>
        <c:crossBetween val="between"/>
      </c:valAx>
    </c:plotArea>
    <c:legend>
      <c:legendPos val="r"/>
      <c:legendEntry>
        <c:idx val="1"/>
        <c:delete val="1"/>
      </c:legendEntry>
      <c:layout/>
      <c:overlay val="0"/>
    </c:legend>
    <c:plotVisOnly val="1"/>
    <c:dispBlanksAs val="gap"/>
    <c:showDLblsOverMax val="0"/>
  </c:chart>
  <c:txPr>
    <a:bodyPr/>
    <a:lstStyle/>
    <a:p>
      <a:pPr>
        <a:defRPr sz="1800"/>
      </a:pPr>
      <a:endParaRPr lang="el-G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Φύλλο1!$B$1</c:f>
              <c:strCache>
                <c:ptCount val="1"/>
                <c:pt idx="0">
                  <c:v>ΑΣΤΙΚΑ</c:v>
                </c:pt>
              </c:strCache>
            </c:strRef>
          </c:tx>
          <c:spPr>
            <a:solidFill>
              <a:srgbClr val="00B0F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Φύλλο1!$A$2:$A$6</c:f>
              <c:strCache>
                <c:ptCount val="5"/>
                <c:pt idx="0">
                  <c:v>2014(47)</c:v>
                </c:pt>
                <c:pt idx="1">
                  <c:v>2015(84)</c:v>
                </c:pt>
                <c:pt idx="2">
                  <c:v>2016(75)</c:v>
                </c:pt>
                <c:pt idx="3">
                  <c:v>2017(64)</c:v>
                </c:pt>
                <c:pt idx="4">
                  <c:v>2018(50)</c:v>
                </c:pt>
              </c:strCache>
            </c:strRef>
          </c:cat>
          <c:val>
            <c:numRef>
              <c:f>Φύλλο1!$B$2:$B$6</c:f>
              <c:numCache>
                <c:formatCode>General</c:formatCode>
                <c:ptCount val="5"/>
                <c:pt idx="0">
                  <c:v>26</c:v>
                </c:pt>
                <c:pt idx="1">
                  <c:v>41</c:v>
                </c:pt>
                <c:pt idx="2">
                  <c:v>40</c:v>
                </c:pt>
                <c:pt idx="3">
                  <c:v>49</c:v>
                </c:pt>
                <c:pt idx="4">
                  <c:v>31</c:v>
                </c:pt>
              </c:numCache>
            </c:numRef>
          </c:val>
        </c:ser>
        <c:ser>
          <c:idx val="1"/>
          <c:order val="1"/>
          <c:tx>
            <c:strRef>
              <c:f>Φύλλο1!$C$1</c:f>
              <c:strCache>
                <c:ptCount val="1"/>
                <c:pt idx="0">
                  <c:v>ΠΕΡΙΦ/ΚΑ</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Φύλλο1!$A$2:$A$6</c:f>
              <c:strCache>
                <c:ptCount val="5"/>
                <c:pt idx="0">
                  <c:v>2014(47)</c:v>
                </c:pt>
                <c:pt idx="1">
                  <c:v>2015(84)</c:v>
                </c:pt>
                <c:pt idx="2">
                  <c:v>2016(75)</c:v>
                </c:pt>
                <c:pt idx="3">
                  <c:v>2017(64)</c:v>
                </c:pt>
                <c:pt idx="4">
                  <c:v>2018(50)</c:v>
                </c:pt>
              </c:strCache>
            </c:strRef>
          </c:cat>
          <c:val>
            <c:numRef>
              <c:f>Φύλλο1!$C$2:$C$6</c:f>
              <c:numCache>
                <c:formatCode>General</c:formatCode>
                <c:ptCount val="5"/>
                <c:pt idx="0">
                  <c:v>21</c:v>
                </c:pt>
                <c:pt idx="1">
                  <c:v>43</c:v>
                </c:pt>
                <c:pt idx="2">
                  <c:v>35</c:v>
                </c:pt>
                <c:pt idx="3">
                  <c:v>15</c:v>
                </c:pt>
                <c:pt idx="4">
                  <c:v>19</c:v>
                </c:pt>
              </c:numCache>
            </c:numRef>
          </c:val>
        </c:ser>
        <c:ser>
          <c:idx val="2"/>
          <c:order val="2"/>
          <c:tx>
            <c:strRef>
              <c:f>Φύλλο1!$D$1</c:f>
              <c:strCache>
                <c:ptCount val="1"/>
                <c:pt idx="0">
                  <c:v>Στήλη1</c:v>
                </c:pt>
              </c:strCache>
            </c:strRef>
          </c:tx>
          <c:invertIfNegative val="0"/>
          <c:cat>
            <c:strRef>
              <c:f>Φύλλο1!$A$2:$A$6</c:f>
              <c:strCache>
                <c:ptCount val="5"/>
                <c:pt idx="0">
                  <c:v>2014(47)</c:v>
                </c:pt>
                <c:pt idx="1">
                  <c:v>2015(84)</c:v>
                </c:pt>
                <c:pt idx="2">
                  <c:v>2016(75)</c:v>
                </c:pt>
                <c:pt idx="3">
                  <c:v>2017(64)</c:v>
                </c:pt>
                <c:pt idx="4">
                  <c:v>2018(50)</c:v>
                </c:pt>
              </c:strCache>
            </c:strRef>
          </c:cat>
          <c:val>
            <c:numRef>
              <c:f>Φύλλο1!$D$2:$D$6</c:f>
              <c:numCache>
                <c:formatCode>General</c:formatCode>
                <c:ptCount val="5"/>
              </c:numCache>
            </c:numRef>
          </c:val>
        </c:ser>
        <c:dLbls>
          <c:showLegendKey val="0"/>
          <c:showVal val="0"/>
          <c:showCatName val="0"/>
          <c:showSerName val="0"/>
          <c:showPercent val="0"/>
          <c:showBubbleSize val="0"/>
        </c:dLbls>
        <c:gapWidth val="150"/>
        <c:axId val="-1161784752"/>
        <c:axId val="-1161784208"/>
      </c:barChart>
      <c:catAx>
        <c:axId val="-1161784752"/>
        <c:scaling>
          <c:orientation val="minMax"/>
        </c:scaling>
        <c:delete val="0"/>
        <c:axPos val="b"/>
        <c:numFmt formatCode="General" sourceLinked="1"/>
        <c:majorTickMark val="out"/>
        <c:minorTickMark val="none"/>
        <c:tickLblPos val="nextTo"/>
        <c:crossAx val="-1161784208"/>
        <c:crosses val="autoZero"/>
        <c:auto val="1"/>
        <c:lblAlgn val="ctr"/>
        <c:lblOffset val="100"/>
        <c:noMultiLvlLbl val="0"/>
      </c:catAx>
      <c:valAx>
        <c:axId val="-1161784208"/>
        <c:scaling>
          <c:orientation val="minMax"/>
        </c:scaling>
        <c:delete val="0"/>
        <c:axPos val="l"/>
        <c:majorGridlines/>
        <c:numFmt formatCode="General" sourceLinked="1"/>
        <c:majorTickMark val="out"/>
        <c:minorTickMark val="none"/>
        <c:tickLblPos val="nextTo"/>
        <c:crossAx val="-1161784752"/>
        <c:crosses val="autoZero"/>
        <c:crossBetween val="between"/>
      </c:valAx>
    </c:plotArea>
    <c:legend>
      <c:legendPos val="r"/>
      <c:legendEntry>
        <c:idx val="2"/>
        <c:delete val="1"/>
      </c:legendEntry>
      <c:layout>
        <c:manualLayout>
          <c:xMode val="edge"/>
          <c:yMode val="edge"/>
          <c:x val="0.8364236414892583"/>
          <c:y val="0.37195288604878346"/>
          <c:w val="0.15431709925148357"/>
          <c:h val="0.15576397774352121"/>
        </c:manualLayout>
      </c:layout>
      <c:overlay val="0"/>
    </c:legend>
    <c:plotVisOnly val="1"/>
    <c:dispBlanksAs val="gap"/>
    <c:showDLblsOverMax val="0"/>
  </c:chart>
  <c:txPr>
    <a:bodyPr/>
    <a:lstStyle/>
    <a:p>
      <a:pPr>
        <a:defRPr sz="1800"/>
      </a:pPr>
      <a:endParaRPr lang="el-G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3C9850-55BF-4B0D-AFE8-9E7E6C995DDC}"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l-GR"/>
        </a:p>
      </dgm:t>
    </dgm:pt>
    <dgm:pt modelId="{9CB3D279-7733-4E79-8358-2F3EC97370D5}">
      <dgm:prSet phldrT="[Κείμενο]" custT="1"/>
      <dgm:spPr/>
      <dgm:t>
        <a:bodyPr/>
        <a:lstStyle/>
        <a:p>
          <a:r>
            <a:rPr lang="el-GR" sz="1600" b="0" dirty="0" smtClean="0"/>
            <a:t>ΔΙΟΙΚΗΤΙΚΟ</a:t>
          </a:r>
          <a:r>
            <a:rPr lang="en-US" sz="1600" b="0" dirty="0" smtClean="0"/>
            <a:t> </a:t>
          </a:r>
          <a:r>
            <a:rPr lang="el-GR" sz="1600" b="0" dirty="0" smtClean="0"/>
            <a:t>ΟΙΚΟΝΟΜΙΚΟ</a:t>
          </a:r>
          <a:r>
            <a:rPr lang="en-US" sz="1600" b="0" dirty="0" smtClean="0"/>
            <a:t> </a:t>
          </a:r>
          <a:r>
            <a:rPr lang="en-US" sz="1600" b="1" dirty="0" smtClean="0"/>
            <a:t>(2)</a:t>
          </a:r>
          <a:endParaRPr lang="el-GR" sz="1600" b="1" dirty="0"/>
        </a:p>
      </dgm:t>
    </dgm:pt>
    <dgm:pt modelId="{2308246E-8ACA-48D6-8220-A211D3AE4D64}" type="parTrans" cxnId="{F6AD4951-A82F-44EB-AD45-EAF9FCBF02F0}">
      <dgm:prSet/>
      <dgm:spPr/>
      <dgm:t>
        <a:bodyPr/>
        <a:lstStyle/>
        <a:p>
          <a:endParaRPr lang="el-GR"/>
        </a:p>
      </dgm:t>
    </dgm:pt>
    <dgm:pt modelId="{037D4732-5934-477A-80A6-902A507B23F6}" type="sibTrans" cxnId="{F6AD4951-A82F-44EB-AD45-EAF9FCBF02F0}">
      <dgm:prSet/>
      <dgm:spPr/>
      <dgm:t>
        <a:bodyPr/>
        <a:lstStyle/>
        <a:p>
          <a:endParaRPr lang="el-GR"/>
        </a:p>
      </dgm:t>
    </dgm:pt>
    <dgm:pt modelId="{0BEAB170-8B0B-4BDD-8C14-189534A97BD3}">
      <dgm:prSet phldrT="[Κείμενο]" custT="1"/>
      <dgm:spPr/>
      <dgm:t>
        <a:bodyPr/>
        <a:lstStyle/>
        <a:p>
          <a:r>
            <a:rPr lang="el-GR" sz="1800" b="1" dirty="0" smtClean="0"/>
            <a:t>ΤΜΗΜΑ ΤΡΙΤΗΣ ΗΛΙΚΙΑΣ  </a:t>
          </a:r>
          <a:r>
            <a:rPr lang="el-GR" sz="1600" dirty="0" smtClean="0"/>
            <a:t>(1</a:t>
          </a:r>
          <a:r>
            <a:rPr lang="en-US" sz="1600" dirty="0" smtClean="0"/>
            <a:t>0</a:t>
          </a:r>
          <a:r>
            <a:rPr lang="el-GR" sz="1600" dirty="0" smtClean="0"/>
            <a:t>)</a:t>
          </a:r>
          <a:endParaRPr lang="el-GR" sz="1600" dirty="0"/>
        </a:p>
      </dgm:t>
    </dgm:pt>
    <dgm:pt modelId="{04EB7CC5-2D09-477D-8CEA-37C12C648AF4}" type="parTrans" cxnId="{D4A90CDD-D989-41E0-8054-C2D614AB6BDF}">
      <dgm:prSet/>
      <dgm:spPr/>
      <dgm:t>
        <a:bodyPr/>
        <a:lstStyle/>
        <a:p>
          <a:endParaRPr lang="el-GR"/>
        </a:p>
      </dgm:t>
    </dgm:pt>
    <dgm:pt modelId="{810F2D3A-6B3E-4513-950E-2E0EAE930809}" type="sibTrans" cxnId="{D4A90CDD-D989-41E0-8054-C2D614AB6BDF}">
      <dgm:prSet/>
      <dgm:spPr/>
      <dgm:t>
        <a:bodyPr/>
        <a:lstStyle/>
        <a:p>
          <a:endParaRPr lang="el-GR"/>
        </a:p>
      </dgm:t>
    </dgm:pt>
    <dgm:pt modelId="{7650AAD0-5AB0-488E-834F-EF210C68F364}">
      <dgm:prSet phldrT="[Κείμενο]" custT="1"/>
      <dgm:spPr/>
      <dgm:t>
        <a:bodyPr/>
        <a:lstStyle/>
        <a:p>
          <a:r>
            <a:rPr lang="el-GR" sz="1600" b="1" smtClean="0"/>
            <a:t>ΤΜΗΜΑ  </a:t>
          </a:r>
          <a:r>
            <a:rPr lang="el-GR" sz="1600" b="1" smtClean="0"/>
            <a:t>ΚΔΑΠ,</a:t>
          </a:r>
          <a:endParaRPr lang="en-US" sz="1600" b="1" smtClean="0"/>
        </a:p>
        <a:p>
          <a:r>
            <a:rPr lang="el-GR" sz="1600" b="1" smtClean="0"/>
            <a:t>ΚΔΑΠ </a:t>
          </a:r>
          <a:r>
            <a:rPr lang="el-GR" sz="1600" b="1" dirty="0" smtClean="0"/>
            <a:t>ΜΕΑ,</a:t>
          </a:r>
        </a:p>
        <a:p>
          <a:r>
            <a:rPr lang="el-GR" sz="1600" b="1" dirty="0" smtClean="0"/>
            <a:t>ΘΕΡΙΝΑ ΚΔΑΠ (8)</a:t>
          </a:r>
          <a:endParaRPr lang="el-GR" sz="1600" b="1" dirty="0"/>
        </a:p>
      </dgm:t>
    </dgm:pt>
    <dgm:pt modelId="{688745D0-3625-4CBB-89F6-6C3792905973}" type="parTrans" cxnId="{EB17795E-13DC-44AC-B612-D33E4830A581}">
      <dgm:prSet/>
      <dgm:spPr/>
      <dgm:t>
        <a:bodyPr/>
        <a:lstStyle/>
        <a:p>
          <a:endParaRPr lang="el-GR"/>
        </a:p>
      </dgm:t>
    </dgm:pt>
    <dgm:pt modelId="{FDD20A8E-3CFF-4382-8299-68EB0A09100B}" type="sibTrans" cxnId="{EB17795E-13DC-44AC-B612-D33E4830A581}">
      <dgm:prSet/>
      <dgm:spPr/>
      <dgm:t>
        <a:bodyPr/>
        <a:lstStyle/>
        <a:p>
          <a:endParaRPr lang="el-GR"/>
        </a:p>
      </dgm:t>
    </dgm:pt>
    <dgm:pt modelId="{0FA8E474-06DA-46C1-9596-4C359AD7B958}">
      <dgm:prSet phldrT="[Κείμενο]" custT="1"/>
      <dgm:spPr/>
      <dgm:t>
        <a:bodyPr/>
        <a:lstStyle/>
        <a:p>
          <a:r>
            <a:rPr lang="el-GR" sz="1600" b="1" dirty="0" smtClean="0"/>
            <a:t>ΤΜΗΜΑ ΒΡΕΦΟΝΗΠΙΑΚΩΝ ΣΤΑΘΜΩΝ (16)</a:t>
          </a:r>
          <a:endParaRPr lang="el-GR" sz="1600" b="1" dirty="0"/>
        </a:p>
      </dgm:t>
    </dgm:pt>
    <dgm:pt modelId="{64F7705C-1788-40FD-BBDA-7764CB45D017}" type="parTrans" cxnId="{51D68ABB-31D2-44C9-8A20-4CFC624DEBE3}">
      <dgm:prSet/>
      <dgm:spPr/>
      <dgm:t>
        <a:bodyPr/>
        <a:lstStyle/>
        <a:p>
          <a:endParaRPr lang="el-GR"/>
        </a:p>
      </dgm:t>
    </dgm:pt>
    <dgm:pt modelId="{F3B33CF9-916D-48C3-99B2-7B858B9FF60C}" type="sibTrans" cxnId="{51D68ABB-31D2-44C9-8A20-4CFC624DEBE3}">
      <dgm:prSet/>
      <dgm:spPr/>
      <dgm:t>
        <a:bodyPr/>
        <a:lstStyle/>
        <a:p>
          <a:endParaRPr lang="el-GR"/>
        </a:p>
      </dgm:t>
    </dgm:pt>
    <dgm:pt modelId="{215BDB40-FD90-4BC7-9D29-75A17F915E0D}">
      <dgm:prSet phldrT="[Κείμενο]" custT="1"/>
      <dgm:spPr/>
      <dgm:t>
        <a:bodyPr/>
        <a:lstStyle/>
        <a:p>
          <a:r>
            <a:rPr lang="el-GR" sz="1600" b="1" dirty="0" smtClean="0"/>
            <a:t>ΤΜΗΜΑ ΕΥΠΑΘΩΝ ΟΜΑΔΩΝ (</a:t>
          </a:r>
          <a:r>
            <a:rPr lang="en-US" sz="1600" b="1" dirty="0" smtClean="0"/>
            <a:t>6</a:t>
          </a:r>
          <a:r>
            <a:rPr lang="el-GR" sz="1600" b="1" dirty="0" smtClean="0"/>
            <a:t>)</a:t>
          </a:r>
          <a:endParaRPr lang="el-GR" sz="1600" b="1" dirty="0"/>
        </a:p>
      </dgm:t>
    </dgm:pt>
    <dgm:pt modelId="{E0EFFA4E-D946-48DF-9ACA-C7A0215F8417}" type="parTrans" cxnId="{05F4C82C-0D82-4C65-8300-F892575633F7}">
      <dgm:prSet/>
      <dgm:spPr/>
      <dgm:t>
        <a:bodyPr/>
        <a:lstStyle/>
        <a:p>
          <a:endParaRPr lang="el-GR"/>
        </a:p>
      </dgm:t>
    </dgm:pt>
    <dgm:pt modelId="{6CCDF373-866E-47D9-80FB-28D73695677A}" type="sibTrans" cxnId="{05F4C82C-0D82-4C65-8300-F892575633F7}">
      <dgm:prSet/>
      <dgm:spPr/>
      <dgm:t>
        <a:bodyPr/>
        <a:lstStyle/>
        <a:p>
          <a:endParaRPr lang="el-GR"/>
        </a:p>
      </dgm:t>
    </dgm:pt>
    <dgm:pt modelId="{729A2812-2FF0-4ABD-BB8C-765C9DAB3A49}" type="pres">
      <dgm:prSet presAssocID="{4B3C9850-55BF-4B0D-AFE8-9E7E6C995DDC}" presName="Name0" presStyleCnt="0">
        <dgm:presLayoutVars>
          <dgm:chMax val="1"/>
          <dgm:dir/>
          <dgm:animLvl val="ctr"/>
          <dgm:resizeHandles val="exact"/>
        </dgm:presLayoutVars>
      </dgm:prSet>
      <dgm:spPr/>
      <dgm:t>
        <a:bodyPr/>
        <a:lstStyle/>
        <a:p>
          <a:endParaRPr lang="el-GR"/>
        </a:p>
      </dgm:t>
    </dgm:pt>
    <dgm:pt modelId="{01090030-BBAA-4E66-8A70-7F900025F62F}" type="pres">
      <dgm:prSet presAssocID="{9CB3D279-7733-4E79-8358-2F3EC97370D5}" presName="centerShape" presStyleLbl="node0" presStyleIdx="0" presStyleCnt="1" custScaleX="107060"/>
      <dgm:spPr/>
      <dgm:t>
        <a:bodyPr/>
        <a:lstStyle/>
        <a:p>
          <a:endParaRPr lang="el-GR"/>
        </a:p>
      </dgm:t>
    </dgm:pt>
    <dgm:pt modelId="{86EB0798-3EA2-4816-87AC-B9EAA3372070}" type="pres">
      <dgm:prSet presAssocID="{0BEAB170-8B0B-4BDD-8C14-189534A97BD3}" presName="node" presStyleLbl="node1" presStyleIdx="0" presStyleCnt="4" custScaleX="137205" custScaleY="143144">
        <dgm:presLayoutVars>
          <dgm:bulletEnabled val="1"/>
        </dgm:presLayoutVars>
      </dgm:prSet>
      <dgm:spPr/>
      <dgm:t>
        <a:bodyPr/>
        <a:lstStyle/>
        <a:p>
          <a:endParaRPr lang="el-GR"/>
        </a:p>
      </dgm:t>
    </dgm:pt>
    <dgm:pt modelId="{571B5D1D-060E-4C92-8E77-D6573A5D2891}" type="pres">
      <dgm:prSet presAssocID="{0BEAB170-8B0B-4BDD-8C14-189534A97BD3}" presName="dummy" presStyleCnt="0"/>
      <dgm:spPr/>
    </dgm:pt>
    <dgm:pt modelId="{E0BD2D4B-0916-4553-AD46-682358A1B821}" type="pres">
      <dgm:prSet presAssocID="{810F2D3A-6B3E-4513-950E-2E0EAE930809}" presName="sibTrans" presStyleLbl="sibTrans2D1" presStyleIdx="0" presStyleCnt="4"/>
      <dgm:spPr/>
      <dgm:t>
        <a:bodyPr/>
        <a:lstStyle/>
        <a:p>
          <a:endParaRPr lang="el-GR"/>
        </a:p>
      </dgm:t>
    </dgm:pt>
    <dgm:pt modelId="{EC0E6AC9-F93D-46BE-A1A0-EE1672B36765}" type="pres">
      <dgm:prSet presAssocID="{7650AAD0-5AB0-488E-834F-EF210C68F364}" presName="node" presStyleLbl="node1" presStyleIdx="1" presStyleCnt="4" custScaleX="129266" custScaleY="179214">
        <dgm:presLayoutVars>
          <dgm:bulletEnabled val="1"/>
        </dgm:presLayoutVars>
      </dgm:prSet>
      <dgm:spPr/>
      <dgm:t>
        <a:bodyPr/>
        <a:lstStyle/>
        <a:p>
          <a:endParaRPr lang="el-GR"/>
        </a:p>
      </dgm:t>
    </dgm:pt>
    <dgm:pt modelId="{180167D4-3E75-4934-BB6D-24B3585C367B}" type="pres">
      <dgm:prSet presAssocID="{7650AAD0-5AB0-488E-834F-EF210C68F364}" presName="dummy" presStyleCnt="0"/>
      <dgm:spPr/>
    </dgm:pt>
    <dgm:pt modelId="{AE0C96DE-33AB-40AF-91FB-F25679D15180}" type="pres">
      <dgm:prSet presAssocID="{FDD20A8E-3CFF-4382-8299-68EB0A09100B}" presName="sibTrans" presStyleLbl="sibTrans2D1" presStyleIdx="1" presStyleCnt="4"/>
      <dgm:spPr/>
      <dgm:t>
        <a:bodyPr/>
        <a:lstStyle/>
        <a:p>
          <a:endParaRPr lang="el-GR"/>
        </a:p>
      </dgm:t>
    </dgm:pt>
    <dgm:pt modelId="{6CC978CA-64EF-42B0-84FF-FD320FA31733}" type="pres">
      <dgm:prSet presAssocID="{0FA8E474-06DA-46C1-9596-4C359AD7B958}" presName="node" presStyleLbl="node1" presStyleIdx="2" presStyleCnt="4" custScaleX="204270" custScaleY="138569">
        <dgm:presLayoutVars>
          <dgm:bulletEnabled val="1"/>
        </dgm:presLayoutVars>
      </dgm:prSet>
      <dgm:spPr/>
      <dgm:t>
        <a:bodyPr/>
        <a:lstStyle/>
        <a:p>
          <a:endParaRPr lang="el-GR"/>
        </a:p>
      </dgm:t>
    </dgm:pt>
    <dgm:pt modelId="{F19FB30C-045C-4EE1-9212-B0ED97B16D39}" type="pres">
      <dgm:prSet presAssocID="{0FA8E474-06DA-46C1-9596-4C359AD7B958}" presName="dummy" presStyleCnt="0"/>
      <dgm:spPr/>
    </dgm:pt>
    <dgm:pt modelId="{BD7DB796-4FCC-4FE0-AB54-4E4FC8C40E03}" type="pres">
      <dgm:prSet presAssocID="{F3B33CF9-916D-48C3-99B2-7B858B9FF60C}" presName="sibTrans" presStyleLbl="sibTrans2D1" presStyleIdx="2" presStyleCnt="4"/>
      <dgm:spPr/>
      <dgm:t>
        <a:bodyPr/>
        <a:lstStyle/>
        <a:p>
          <a:endParaRPr lang="el-GR"/>
        </a:p>
      </dgm:t>
    </dgm:pt>
    <dgm:pt modelId="{19EBC243-9D89-45AD-A5BB-62D2906D0385}" type="pres">
      <dgm:prSet presAssocID="{215BDB40-FD90-4BC7-9D29-75A17F915E0D}" presName="node" presStyleLbl="node1" presStyleIdx="3" presStyleCnt="4" custScaleX="119109" custScaleY="179214">
        <dgm:presLayoutVars>
          <dgm:bulletEnabled val="1"/>
        </dgm:presLayoutVars>
      </dgm:prSet>
      <dgm:spPr/>
      <dgm:t>
        <a:bodyPr/>
        <a:lstStyle/>
        <a:p>
          <a:endParaRPr lang="el-GR"/>
        </a:p>
      </dgm:t>
    </dgm:pt>
    <dgm:pt modelId="{0B752C5B-0FC8-4440-B2A6-8D81E9DD72BA}" type="pres">
      <dgm:prSet presAssocID="{215BDB40-FD90-4BC7-9D29-75A17F915E0D}" presName="dummy" presStyleCnt="0"/>
      <dgm:spPr/>
    </dgm:pt>
    <dgm:pt modelId="{0A5E34D1-70BF-4B24-9806-2BA558D32040}" type="pres">
      <dgm:prSet presAssocID="{6CCDF373-866E-47D9-80FB-28D73695677A}" presName="sibTrans" presStyleLbl="sibTrans2D1" presStyleIdx="3" presStyleCnt="4"/>
      <dgm:spPr/>
      <dgm:t>
        <a:bodyPr/>
        <a:lstStyle/>
        <a:p>
          <a:endParaRPr lang="el-GR"/>
        </a:p>
      </dgm:t>
    </dgm:pt>
  </dgm:ptLst>
  <dgm:cxnLst>
    <dgm:cxn modelId="{97F81DE8-C936-4D0D-8367-E449B3546C34}" type="presOf" srcId="{F3B33CF9-916D-48C3-99B2-7B858B9FF60C}" destId="{BD7DB796-4FCC-4FE0-AB54-4E4FC8C40E03}" srcOrd="0" destOrd="0" presId="urn:microsoft.com/office/officeart/2005/8/layout/radial6"/>
    <dgm:cxn modelId="{E0B074D3-AF33-4DD0-81F0-5201403DF8B3}" type="presOf" srcId="{7650AAD0-5AB0-488E-834F-EF210C68F364}" destId="{EC0E6AC9-F93D-46BE-A1A0-EE1672B36765}" srcOrd="0" destOrd="0" presId="urn:microsoft.com/office/officeart/2005/8/layout/radial6"/>
    <dgm:cxn modelId="{796285D2-135C-4499-A7C4-B1B7CA2AAF30}" type="presOf" srcId="{FDD20A8E-3CFF-4382-8299-68EB0A09100B}" destId="{AE0C96DE-33AB-40AF-91FB-F25679D15180}" srcOrd="0" destOrd="0" presId="urn:microsoft.com/office/officeart/2005/8/layout/radial6"/>
    <dgm:cxn modelId="{05F4C82C-0D82-4C65-8300-F892575633F7}" srcId="{9CB3D279-7733-4E79-8358-2F3EC97370D5}" destId="{215BDB40-FD90-4BC7-9D29-75A17F915E0D}" srcOrd="3" destOrd="0" parTransId="{E0EFFA4E-D946-48DF-9ACA-C7A0215F8417}" sibTransId="{6CCDF373-866E-47D9-80FB-28D73695677A}"/>
    <dgm:cxn modelId="{F4911BF9-4678-4E43-AC31-FB696E42CB8E}" type="presOf" srcId="{9CB3D279-7733-4E79-8358-2F3EC97370D5}" destId="{01090030-BBAA-4E66-8A70-7F900025F62F}" srcOrd="0" destOrd="0" presId="urn:microsoft.com/office/officeart/2005/8/layout/radial6"/>
    <dgm:cxn modelId="{29C0553C-586C-463E-ABEC-11F7A114D01A}" type="presOf" srcId="{4B3C9850-55BF-4B0D-AFE8-9E7E6C995DDC}" destId="{729A2812-2FF0-4ABD-BB8C-765C9DAB3A49}" srcOrd="0" destOrd="0" presId="urn:microsoft.com/office/officeart/2005/8/layout/radial6"/>
    <dgm:cxn modelId="{FC8CFDE7-F132-492A-B108-C3400A548E08}" type="presOf" srcId="{0BEAB170-8B0B-4BDD-8C14-189534A97BD3}" destId="{86EB0798-3EA2-4816-87AC-B9EAA3372070}" srcOrd="0" destOrd="0" presId="urn:microsoft.com/office/officeart/2005/8/layout/radial6"/>
    <dgm:cxn modelId="{51D68ABB-31D2-44C9-8A20-4CFC624DEBE3}" srcId="{9CB3D279-7733-4E79-8358-2F3EC97370D5}" destId="{0FA8E474-06DA-46C1-9596-4C359AD7B958}" srcOrd="2" destOrd="0" parTransId="{64F7705C-1788-40FD-BBDA-7764CB45D017}" sibTransId="{F3B33CF9-916D-48C3-99B2-7B858B9FF60C}"/>
    <dgm:cxn modelId="{E1F312A7-5E58-4ECA-8E88-6CF29A72CD3F}" type="presOf" srcId="{215BDB40-FD90-4BC7-9D29-75A17F915E0D}" destId="{19EBC243-9D89-45AD-A5BB-62D2906D0385}" srcOrd="0" destOrd="0" presId="urn:microsoft.com/office/officeart/2005/8/layout/radial6"/>
    <dgm:cxn modelId="{F6AD4951-A82F-44EB-AD45-EAF9FCBF02F0}" srcId="{4B3C9850-55BF-4B0D-AFE8-9E7E6C995DDC}" destId="{9CB3D279-7733-4E79-8358-2F3EC97370D5}" srcOrd="0" destOrd="0" parTransId="{2308246E-8ACA-48D6-8220-A211D3AE4D64}" sibTransId="{037D4732-5934-477A-80A6-902A507B23F6}"/>
    <dgm:cxn modelId="{D7D75374-9616-4BE4-907C-B2F5B79D1D97}" type="presOf" srcId="{0FA8E474-06DA-46C1-9596-4C359AD7B958}" destId="{6CC978CA-64EF-42B0-84FF-FD320FA31733}" srcOrd="0" destOrd="0" presId="urn:microsoft.com/office/officeart/2005/8/layout/radial6"/>
    <dgm:cxn modelId="{0CB8B86C-3511-4202-AAC9-B8F77D0A7A81}" type="presOf" srcId="{810F2D3A-6B3E-4513-950E-2E0EAE930809}" destId="{E0BD2D4B-0916-4553-AD46-682358A1B821}" srcOrd="0" destOrd="0" presId="urn:microsoft.com/office/officeart/2005/8/layout/radial6"/>
    <dgm:cxn modelId="{D4A90CDD-D989-41E0-8054-C2D614AB6BDF}" srcId="{9CB3D279-7733-4E79-8358-2F3EC97370D5}" destId="{0BEAB170-8B0B-4BDD-8C14-189534A97BD3}" srcOrd="0" destOrd="0" parTransId="{04EB7CC5-2D09-477D-8CEA-37C12C648AF4}" sibTransId="{810F2D3A-6B3E-4513-950E-2E0EAE930809}"/>
    <dgm:cxn modelId="{EB17795E-13DC-44AC-B612-D33E4830A581}" srcId="{9CB3D279-7733-4E79-8358-2F3EC97370D5}" destId="{7650AAD0-5AB0-488E-834F-EF210C68F364}" srcOrd="1" destOrd="0" parTransId="{688745D0-3625-4CBB-89F6-6C3792905973}" sibTransId="{FDD20A8E-3CFF-4382-8299-68EB0A09100B}"/>
    <dgm:cxn modelId="{C09ED277-63E3-4381-99C0-9E02269741A1}" type="presOf" srcId="{6CCDF373-866E-47D9-80FB-28D73695677A}" destId="{0A5E34D1-70BF-4B24-9806-2BA558D32040}" srcOrd="0" destOrd="0" presId="urn:microsoft.com/office/officeart/2005/8/layout/radial6"/>
    <dgm:cxn modelId="{D3E0C359-1F53-4B4C-8996-019D68C2E02E}" type="presParOf" srcId="{729A2812-2FF0-4ABD-BB8C-765C9DAB3A49}" destId="{01090030-BBAA-4E66-8A70-7F900025F62F}" srcOrd="0" destOrd="0" presId="urn:microsoft.com/office/officeart/2005/8/layout/radial6"/>
    <dgm:cxn modelId="{F2FC1E81-D137-4F87-91EA-0AF83DAFDA11}" type="presParOf" srcId="{729A2812-2FF0-4ABD-BB8C-765C9DAB3A49}" destId="{86EB0798-3EA2-4816-87AC-B9EAA3372070}" srcOrd="1" destOrd="0" presId="urn:microsoft.com/office/officeart/2005/8/layout/radial6"/>
    <dgm:cxn modelId="{96EBDB90-10B9-46A1-A6E6-E27CAC0C7BF0}" type="presParOf" srcId="{729A2812-2FF0-4ABD-BB8C-765C9DAB3A49}" destId="{571B5D1D-060E-4C92-8E77-D6573A5D2891}" srcOrd="2" destOrd="0" presId="urn:microsoft.com/office/officeart/2005/8/layout/radial6"/>
    <dgm:cxn modelId="{606D4C04-A206-4AF4-AA81-B6E277D0F765}" type="presParOf" srcId="{729A2812-2FF0-4ABD-BB8C-765C9DAB3A49}" destId="{E0BD2D4B-0916-4553-AD46-682358A1B821}" srcOrd="3" destOrd="0" presId="urn:microsoft.com/office/officeart/2005/8/layout/radial6"/>
    <dgm:cxn modelId="{CB3B8394-AB64-4904-8310-EA1B3C905177}" type="presParOf" srcId="{729A2812-2FF0-4ABD-BB8C-765C9DAB3A49}" destId="{EC0E6AC9-F93D-46BE-A1A0-EE1672B36765}" srcOrd="4" destOrd="0" presId="urn:microsoft.com/office/officeart/2005/8/layout/radial6"/>
    <dgm:cxn modelId="{EB77BDA4-37DA-4E0A-B5B4-868569BE6144}" type="presParOf" srcId="{729A2812-2FF0-4ABD-BB8C-765C9DAB3A49}" destId="{180167D4-3E75-4934-BB6D-24B3585C367B}" srcOrd="5" destOrd="0" presId="urn:microsoft.com/office/officeart/2005/8/layout/radial6"/>
    <dgm:cxn modelId="{7C53D93A-2EDB-45CB-9DF8-C99EC53611A3}" type="presParOf" srcId="{729A2812-2FF0-4ABD-BB8C-765C9DAB3A49}" destId="{AE0C96DE-33AB-40AF-91FB-F25679D15180}" srcOrd="6" destOrd="0" presId="urn:microsoft.com/office/officeart/2005/8/layout/radial6"/>
    <dgm:cxn modelId="{A6760224-0995-4EDF-92AC-8F62BE699C48}" type="presParOf" srcId="{729A2812-2FF0-4ABD-BB8C-765C9DAB3A49}" destId="{6CC978CA-64EF-42B0-84FF-FD320FA31733}" srcOrd="7" destOrd="0" presId="urn:microsoft.com/office/officeart/2005/8/layout/radial6"/>
    <dgm:cxn modelId="{2BEF189F-8768-44B4-9ED2-158939AEF22D}" type="presParOf" srcId="{729A2812-2FF0-4ABD-BB8C-765C9DAB3A49}" destId="{F19FB30C-045C-4EE1-9212-B0ED97B16D39}" srcOrd="8" destOrd="0" presId="urn:microsoft.com/office/officeart/2005/8/layout/radial6"/>
    <dgm:cxn modelId="{E15E488D-8879-4303-9043-83E81BA8E808}" type="presParOf" srcId="{729A2812-2FF0-4ABD-BB8C-765C9DAB3A49}" destId="{BD7DB796-4FCC-4FE0-AB54-4E4FC8C40E03}" srcOrd="9" destOrd="0" presId="urn:microsoft.com/office/officeart/2005/8/layout/radial6"/>
    <dgm:cxn modelId="{A0C3F98E-6B8E-474A-B0DC-F50FA6680387}" type="presParOf" srcId="{729A2812-2FF0-4ABD-BB8C-765C9DAB3A49}" destId="{19EBC243-9D89-45AD-A5BB-62D2906D0385}" srcOrd="10" destOrd="0" presId="urn:microsoft.com/office/officeart/2005/8/layout/radial6"/>
    <dgm:cxn modelId="{8F28BA71-61E8-4D16-88DB-5DC2663B6710}" type="presParOf" srcId="{729A2812-2FF0-4ABD-BB8C-765C9DAB3A49}" destId="{0B752C5B-0FC8-4440-B2A6-8D81E9DD72BA}" srcOrd="11" destOrd="0" presId="urn:microsoft.com/office/officeart/2005/8/layout/radial6"/>
    <dgm:cxn modelId="{A45CEAF1-815A-47B1-A4F0-8789489748E1}" type="presParOf" srcId="{729A2812-2FF0-4ABD-BB8C-765C9DAB3A49}" destId="{0A5E34D1-70BF-4B24-9806-2BA558D32040}" srcOrd="12" destOrd="0" presId="urn:microsoft.com/office/officeart/2005/8/layout/radial6"/>
  </dgm:cxnLst>
  <dgm:bg>
    <a:solidFill>
      <a:schemeClr val="accent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FDA1B2-043E-486E-9D83-209C9AE77E97}"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l-GR"/>
        </a:p>
      </dgm:t>
    </dgm:pt>
    <dgm:pt modelId="{D1E84D53-BFFA-45E4-AA67-E5F1AFBB8185}">
      <dgm:prSet phldrT="[Κείμενο]" custT="1"/>
      <dgm:spPr/>
      <dgm:t>
        <a:bodyPr/>
        <a:lstStyle/>
        <a:p>
          <a:r>
            <a:rPr lang="el-GR" sz="1600" dirty="0" smtClean="0"/>
            <a:t>ΓΡΑΦΕΙΟ   ΚΟΙΝΩΝΙΚΗΣ ΥΠΗΡΕΣΙΑΣ Α΄ΚΑΠΗ</a:t>
          </a:r>
          <a:endParaRPr lang="el-GR" sz="1600" dirty="0"/>
        </a:p>
      </dgm:t>
    </dgm:pt>
    <dgm:pt modelId="{2DAA82F6-A47B-4AC0-AA93-CCCFBC2A8E18}" type="parTrans" cxnId="{63F26137-8FB5-4AAF-8475-267DB5A01A1F}">
      <dgm:prSet/>
      <dgm:spPr/>
      <dgm:t>
        <a:bodyPr/>
        <a:lstStyle/>
        <a:p>
          <a:endParaRPr lang="el-GR"/>
        </a:p>
      </dgm:t>
    </dgm:pt>
    <dgm:pt modelId="{50CCF389-476B-4250-9D58-2C77A8728A24}" type="sibTrans" cxnId="{63F26137-8FB5-4AAF-8475-267DB5A01A1F}">
      <dgm:prSet/>
      <dgm:spPr/>
      <dgm:t>
        <a:bodyPr/>
        <a:lstStyle/>
        <a:p>
          <a:endParaRPr lang="el-GR"/>
        </a:p>
      </dgm:t>
    </dgm:pt>
    <dgm:pt modelId="{51A522ED-4CAC-41F1-98D4-530D36F45FA6}">
      <dgm:prSet phldrT="[Κείμενο]" custT="1"/>
      <dgm:spPr/>
      <dgm:t>
        <a:bodyPr/>
        <a:lstStyle/>
        <a:p>
          <a:r>
            <a:rPr lang="el-GR" sz="1600" dirty="0" smtClean="0"/>
            <a:t>ΓΡΑΦΕΙΟ ΚΟΙΝΩΝΙΚΗΣ ΥΠΗΡΕΣΙΑΣ  Β΄ΚΑΠΗ </a:t>
          </a:r>
          <a:endParaRPr lang="el-GR" sz="1600" dirty="0"/>
        </a:p>
      </dgm:t>
    </dgm:pt>
    <dgm:pt modelId="{D549EDE1-AF82-436D-B0B5-1CBB4F1F6724}" type="parTrans" cxnId="{69566782-2F4C-4CC5-B58A-ECFA70D0BAEC}">
      <dgm:prSet/>
      <dgm:spPr/>
      <dgm:t>
        <a:bodyPr/>
        <a:lstStyle/>
        <a:p>
          <a:endParaRPr lang="el-GR"/>
        </a:p>
      </dgm:t>
    </dgm:pt>
    <dgm:pt modelId="{B1B9EEF9-8896-4CC4-8C9F-C7D2A8D9BF55}" type="sibTrans" cxnId="{69566782-2F4C-4CC5-B58A-ECFA70D0BAEC}">
      <dgm:prSet/>
      <dgm:spPr/>
      <dgm:t>
        <a:bodyPr/>
        <a:lstStyle/>
        <a:p>
          <a:endParaRPr lang="el-GR"/>
        </a:p>
      </dgm:t>
    </dgm:pt>
    <dgm:pt modelId="{DABA3633-8DF2-4447-A7A3-88C64A4114EE}">
      <dgm:prSet phldrT="[Κείμενο]" custT="1"/>
      <dgm:spPr/>
      <dgm:t>
        <a:bodyPr/>
        <a:lstStyle/>
        <a:p>
          <a:r>
            <a:rPr lang="el-GR" sz="1600" dirty="0" smtClean="0"/>
            <a:t>ΓΡΑΦΕΙΟ ΚΟΙΝΩΝΙΚΗΣ ΥΠΗΡΕΣΙΑΣ Γ΄ΚΑΠΗ </a:t>
          </a:r>
          <a:endParaRPr lang="el-GR" sz="1600" dirty="0"/>
        </a:p>
      </dgm:t>
    </dgm:pt>
    <dgm:pt modelId="{68D11A20-C5BA-44E7-BC35-72410CB325EC}" type="parTrans" cxnId="{4E6A9054-FAA6-4A1F-B14A-1985A2BE22BE}">
      <dgm:prSet/>
      <dgm:spPr/>
      <dgm:t>
        <a:bodyPr/>
        <a:lstStyle/>
        <a:p>
          <a:endParaRPr lang="el-GR"/>
        </a:p>
      </dgm:t>
    </dgm:pt>
    <dgm:pt modelId="{E3717D10-7043-416D-819D-40AFC61974A8}" type="sibTrans" cxnId="{4E6A9054-FAA6-4A1F-B14A-1985A2BE22BE}">
      <dgm:prSet/>
      <dgm:spPr/>
      <dgm:t>
        <a:bodyPr/>
        <a:lstStyle/>
        <a:p>
          <a:endParaRPr lang="el-GR"/>
        </a:p>
      </dgm:t>
    </dgm:pt>
    <dgm:pt modelId="{E11205A6-732E-4058-A7BC-C8A4D0718DFF}">
      <dgm:prSet phldrT="[Κείμενο]" custT="1"/>
      <dgm:spPr/>
      <dgm:t>
        <a:bodyPr/>
        <a:lstStyle/>
        <a:p>
          <a:r>
            <a:rPr lang="el-GR" sz="1400" dirty="0" smtClean="0"/>
            <a:t>ΓΡΑΦΕΙΟ ΥΓΕΙΟΝΟΜΙΚΗΣ ΥΠΗΡΕΣΙΑΣ/ΔΗΜΟΤΙΚΑ ΙΑΤΡΕΙΑ</a:t>
          </a:r>
          <a:endParaRPr lang="el-GR" sz="1400" dirty="0"/>
        </a:p>
      </dgm:t>
    </dgm:pt>
    <dgm:pt modelId="{0271005A-4D94-4BF8-B27B-EFC5D23A65E7}" type="parTrans" cxnId="{2AFD10E1-B70D-4B6F-B548-DB0B966D4DD1}">
      <dgm:prSet/>
      <dgm:spPr/>
      <dgm:t>
        <a:bodyPr/>
        <a:lstStyle/>
        <a:p>
          <a:endParaRPr lang="el-GR"/>
        </a:p>
      </dgm:t>
    </dgm:pt>
    <dgm:pt modelId="{88028592-905F-4BA2-95E8-C2F153AF8143}" type="sibTrans" cxnId="{2AFD10E1-B70D-4B6F-B548-DB0B966D4DD1}">
      <dgm:prSet/>
      <dgm:spPr/>
      <dgm:t>
        <a:bodyPr/>
        <a:lstStyle/>
        <a:p>
          <a:endParaRPr lang="el-GR"/>
        </a:p>
      </dgm:t>
    </dgm:pt>
    <dgm:pt modelId="{EE290D87-5401-41A6-B6F2-223981825711}">
      <dgm:prSet phldrT="[Κείμενο]" custT="1"/>
      <dgm:spPr/>
      <dgm:t>
        <a:bodyPr/>
        <a:lstStyle/>
        <a:p>
          <a:r>
            <a:rPr lang="el-GR" sz="1800" dirty="0" smtClean="0"/>
            <a:t>ΓΡΑΦΕΙΟ  ΥΠΗΡΕΣΙΩΝ ΚΑΤ  ΟΙΚΟΝ</a:t>
          </a:r>
          <a:endParaRPr lang="el-GR" sz="1800" dirty="0"/>
        </a:p>
      </dgm:t>
    </dgm:pt>
    <dgm:pt modelId="{7F0E7CEB-F490-4F24-A2CD-665A9DE77A11}" type="parTrans" cxnId="{759B9E10-1AC8-4814-BF04-02E480D2B279}">
      <dgm:prSet/>
      <dgm:spPr/>
      <dgm:t>
        <a:bodyPr/>
        <a:lstStyle/>
        <a:p>
          <a:endParaRPr lang="el-GR"/>
        </a:p>
      </dgm:t>
    </dgm:pt>
    <dgm:pt modelId="{56750B18-E7DB-4823-929F-BEF285FEFDA5}" type="sibTrans" cxnId="{759B9E10-1AC8-4814-BF04-02E480D2B279}">
      <dgm:prSet/>
      <dgm:spPr/>
      <dgm:t>
        <a:bodyPr/>
        <a:lstStyle/>
        <a:p>
          <a:endParaRPr lang="el-GR"/>
        </a:p>
      </dgm:t>
    </dgm:pt>
    <dgm:pt modelId="{617908B1-6CB6-4C57-8FE5-675C2469BDB9}" type="pres">
      <dgm:prSet presAssocID="{78FDA1B2-043E-486E-9D83-209C9AE77E97}" presName="cycle" presStyleCnt="0">
        <dgm:presLayoutVars>
          <dgm:dir/>
          <dgm:resizeHandles val="exact"/>
        </dgm:presLayoutVars>
      </dgm:prSet>
      <dgm:spPr/>
      <dgm:t>
        <a:bodyPr/>
        <a:lstStyle/>
        <a:p>
          <a:endParaRPr lang="el-GR"/>
        </a:p>
      </dgm:t>
    </dgm:pt>
    <dgm:pt modelId="{55883CE2-A581-49FB-A4E6-2511C65CBD5D}" type="pres">
      <dgm:prSet presAssocID="{D1E84D53-BFFA-45E4-AA67-E5F1AFBB8185}" presName="node" presStyleLbl="node1" presStyleIdx="0" presStyleCnt="5">
        <dgm:presLayoutVars>
          <dgm:bulletEnabled val="1"/>
        </dgm:presLayoutVars>
      </dgm:prSet>
      <dgm:spPr/>
      <dgm:t>
        <a:bodyPr/>
        <a:lstStyle/>
        <a:p>
          <a:endParaRPr lang="el-GR"/>
        </a:p>
      </dgm:t>
    </dgm:pt>
    <dgm:pt modelId="{862D3013-6975-408F-927F-FE88FFC2F3B4}" type="pres">
      <dgm:prSet presAssocID="{D1E84D53-BFFA-45E4-AA67-E5F1AFBB8185}" presName="spNode" presStyleCnt="0"/>
      <dgm:spPr/>
    </dgm:pt>
    <dgm:pt modelId="{79AF726A-0B90-4D8C-835D-C082750CC589}" type="pres">
      <dgm:prSet presAssocID="{50CCF389-476B-4250-9D58-2C77A8728A24}" presName="sibTrans" presStyleLbl="sibTrans1D1" presStyleIdx="0" presStyleCnt="5"/>
      <dgm:spPr/>
      <dgm:t>
        <a:bodyPr/>
        <a:lstStyle/>
        <a:p>
          <a:endParaRPr lang="el-GR"/>
        </a:p>
      </dgm:t>
    </dgm:pt>
    <dgm:pt modelId="{0E5760BF-0420-4A88-884E-ABB795A82A23}" type="pres">
      <dgm:prSet presAssocID="{51A522ED-4CAC-41F1-98D4-530D36F45FA6}" presName="node" presStyleLbl="node1" presStyleIdx="1" presStyleCnt="5">
        <dgm:presLayoutVars>
          <dgm:bulletEnabled val="1"/>
        </dgm:presLayoutVars>
      </dgm:prSet>
      <dgm:spPr/>
      <dgm:t>
        <a:bodyPr/>
        <a:lstStyle/>
        <a:p>
          <a:endParaRPr lang="el-GR"/>
        </a:p>
      </dgm:t>
    </dgm:pt>
    <dgm:pt modelId="{876661A3-4AE0-4F64-A7A9-B0558D918D77}" type="pres">
      <dgm:prSet presAssocID="{51A522ED-4CAC-41F1-98D4-530D36F45FA6}" presName="spNode" presStyleCnt="0"/>
      <dgm:spPr/>
    </dgm:pt>
    <dgm:pt modelId="{632EEA7C-09EE-4EC4-B370-22C53C1B3E89}" type="pres">
      <dgm:prSet presAssocID="{B1B9EEF9-8896-4CC4-8C9F-C7D2A8D9BF55}" presName="sibTrans" presStyleLbl="sibTrans1D1" presStyleIdx="1" presStyleCnt="5"/>
      <dgm:spPr/>
      <dgm:t>
        <a:bodyPr/>
        <a:lstStyle/>
        <a:p>
          <a:endParaRPr lang="el-GR"/>
        </a:p>
      </dgm:t>
    </dgm:pt>
    <dgm:pt modelId="{ACE69DDC-8D78-4C35-9D3A-526AFB9D521B}" type="pres">
      <dgm:prSet presAssocID="{DABA3633-8DF2-4447-A7A3-88C64A4114EE}" presName="node" presStyleLbl="node1" presStyleIdx="2" presStyleCnt="5">
        <dgm:presLayoutVars>
          <dgm:bulletEnabled val="1"/>
        </dgm:presLayoutVars>
      </dgm:prSet>
      <dgm:spPr/>
      <dgm:t>
        <a:bodyPr/>
        <a:lstStyle/>
        <a:p>
          <a:endParaRPr lang="el-GR"/>
        </a:p>
      </dgm:t>
    </dgm:pt>
    <dgm:pt modelId="{DFD589E7-D4F8-4800-8963-4E53B87E8A9C}" type="pres">
      <dgm:prSet presAssocID="{DABA3633-8DF2-4447-A7A3-88C64A4114EE}" presName="spNode" presStyleCnt="0"/>
      <dgm:spPr/>
    </dgm:pt>
    <dgm:pt modelId="{E1D82E14-13D5-4C53-BE0D-80056C0EFB90}" type="pres">
      <dgm:prSet presAssocID="{E3717D10-7043-416D-819D-40AFC61974A8}" presName="sibTrans" presStyleLbl="sibTrans1D1" presStyleIdx="2" presStyleCnt="5"/>
      <dgm:spPr/>
      <dgm:t>
        <a:bodyPr/>
        <a:lstStyle/>
        <a:p>
          <a:endParaRPr lang="el-GR"/>
        </a:p>
      </dgm:t>
    </dgm:pt>
    <dgm:pt modelId="{05A34FC0-9C70-49B0-B357-0E3B90A1359D}" type="pres">
      <dgm:prSet presAssocID="{E11205A6-732E-4058-A7BC-C8A4D0718DFF}" presName="node" presStyleLbl="node1" presStyleIdx="3" presStyleCnt="5">
        <dgm:presLayoutVars>
          <dgm:bulletEnabled val="1"/>
        </dgm:presLayoutVars>
      </dgm:prSet>
      <dgm:spPr/>
      <dgm:t>
        <a:bodyPr/>
        <a:lstStyle/>
        <a:p>
          <a:endParaRPr lang="el-GR"/>
        </a:p>
      </dgm:t>
    </dgm:pt>
    <dgm:pt modelId="{3EC433F0-CE03-443B-A57A-2AC682E098F4}" type="pres">
      <dgm:prSet presAssocID="{E11205A6-732E-4058-A7BC-C8A4D0718DFF}" presName="spNode" presStyleCnt="0"/>
      <dgm:spPr/>
    </dgm:pt>
    <dgm:pt modelId="{8437184D-ED96-49C3-ADD9-F347DAF3FB8A}" type="pres">
      <dgm:prSet presAssocID="{88028592-905F-4BA2-95E8-C2F153AF8143}" presName="sibTrans" presStyleLbl="sibTrans1D1" presStyleIdx="3" presStyleCnt="5"/>
      <dgm:spPr/>
      <dgm:t>
        <a:bodyPr/>
        <a:lstStyle/>
        <a:p>
          <a:endParaRPr lang="el-GR"/>
        </a:p>
      </dgm:t>
    </dgm:pt>
    <dgm:pt modelId="{B3C3C886-2D1E-4554-BCA3-1D68BB0F770F}" type="pres">
      <dgm:prSet presAssocID="{EE290D87-5401-41A6-B6F2-223981825711}" presName="node" presStyleLbl="node1" presStyleIdx="4" presStyleCnt="5">
        <dgm:presLayoutVars>
          <dgm:bulletEnabled val="1"/>
        </dgm:presLayoutVars>
      </dgm:prSet>
      <dgm:spPr/>
      <dgm:t>
        <a:bodyPr/>
        <a:lstStyle/>
        <a:p>
          <a:endParaRPr lang="el-GR"/>
        </a:p>
      </dgm:t>
    </dgm:pt>
    <dgm:pt modelId="{F5D02501-7B45-4448-A13F-F05F57FA722E}" type="pres">
      <dgm:prSet presAssocID="{EE290D87-5401-41A6-B6F2-223981825711}" presName="spNode" presStyleCnt="0"/>
      <dgm:spPr/>
    </dgm:pt>
    <dgm:pt modelId="{9B9C9A4C-7043-41AA-84D5-529F17C9389D}" type="pres">
      <dgm:prSet presAssocID="{56750B18-E7DB-4823-929F-BEF285FEFDA5}" presName="sibTrans" presStyleLbl="sibTrans1D1" presStyleIdx="4" presStyleCnt="5"/>
      <dgm:spPr/>
      <dgm:t>
        <a:bodyPr/>
        <a:lstStyle/>
        <a:p>
          <a:endParaRPr lang="el-GR"/>
        </a:p>
      </dgm:t>
    </dgm:pt>
  </dgm:ptLst>
  <dgm:cxnLst>
    <dgm:cxn modelId="{516589D9-5C4C-4060-9584-5E246C958E7A}" type="presOf" srcId="{88028592-905F-4BA2-95E8-C2F153AF8143}" destId="{8437184D-ED96-49C3-ADD9-F347DAF3FB8A}" srcOrd="0" destOrd="0" presId="urn:microsoft.com/office/officeart/2005/8/layout/cycle6"/>
    <dgm:cxn modelId="{9B44B6DE-9ABB-4777-BEDD-CC5C8F5B89E5}" type="presOf" srcId="{DABA3633-8DF2-4447-A7A3-88C64A4114EE}" destId="{ACE69DDC-8D78-4C35-9D3A-526AFB9D521B}" srcOrd="0" destOrd="0" presId="urn:microsoft.com/office/officeart/2005/8/layout/cycle6"/>
    <dgm:cxn modelId="{2AFD10E1-B70D-4B6F-B548-DB0B966D4DD1}" srcId="{78FDA1B2-043E-486E-9D83-209C9AE77E97}" destId="{E11205A6-732E-4058-A7BC-C8A4D0718DFF}" srcOrd="3" destOrd="0" parTransId="{0271005A-4D94-4BF8-B27B-EFC5D23A65E7}" sibTransId="{88028592-905F-4BA2-95E8-C2F153AF8143}"/>
    <dgm:cxn modelId="{AA7CA179-95E2-467F-9B55-29F18D709E01}" type="presOf" srcId="{50CCF389-476B-4250-9D58-2C77A8728A24}" destId="{79AF726A-0B90-4D8C-835D-C082750CC589}" srcOrd="0" destOrd="0" presId="urn:microsoft.com/office/officeart/2005/8/layout/cycle6"/>
    <dgm:cxn modelId="{B442E235-BE92-4092-9A8C-95704F22E6B8}" type="presOf" srcId="{D1E84D53-BFFA-45E4-AA67-E5F1AFBB8185}" destId="{55883CE2-A581-49FB-A4E6-2511C65CBD5D}" srcOrd="0" destOrd="0" presId="urn:microsoft.com/office/officeart/2005/8/layout/cycle6"/>
    <dgm:cxn modelId="{4E6A9054-FAA6-4A1F-B14A-1985A2BE22BE}" srcId="{78FDA1B2-043E-486E-9D83-209C9AE77E97}" destId="{DABA3633-8DF2-4447-A7A3-88C64A4114EE}" srcOrd="2" destOrd="0" parTransId="{68D11A20-C5BA-44E7-BC35-72410CB325EC}" sibTransId="{E3717D10-7043-416D-819D-40AFC61974A8}"/>
    <dgm:cxn modelId="{1C57DBD4-602D-4FE5-858F-44EAB028736F}" type="presOf" srcId="{78FDA1B2-043E-486E-9D83-209C9AE77E97}" destId="{617908B1-6CB6-4C57-8FE5-675C2469BDB9}" srcOrd="0" destOrd="0" presId="urn:microsoft.com/office/officeart/2005/8/layout/cycle6"/>
    <dgm:cxn modelId="{317D14AF-0F29-421D-9EC3-DF9EF04EE8B1}" type="presOf" srcId="{EE290D87-5401-41A6-B6F2-223981825711}" destId="{B3C3C886-2D1E-4554-BCA3-1D68BB0F770F}" srcOrd="0" destOrd="0" presId="urn:microsoft.com/office/officeart/2005/8/layout/cycle6"/>
    <dgm:cxn modelId="{759B9E10-1AC8-4814-BF04-02E480D2B279}" srcId="{78FDA1B2-043E-486E-9D83-209C9AE77E97}" destId="{EE290D87-5401-41A6-B6F2-223981825711}" srcOrd="4" destOrd="0" parTransId="{7F0E7CEB-F490-4F24-A2CD-665A9DE77A11}" sibTransId="{56750B18-E7DB-4823-929F-BEF285FEFDA5}"/>
    <dgm:cxn modelId="{69566782-2F4C-4CC5-B58A-ECFA70D0BAEC}" srcId="{78FDA1B2-043E-486E-9D83-209C9AE77E97}" destId="{51A522ED-4CAC-41F1-98D4-530D36F45FA6}" srcOrd="1" destOrd="0" parTransId="{D549EDE1-AF82-436D-B0B5-1CBB4F1F6724}" sibTransId="{B1B9EEF9-8896-4CC4-8C9F-C7D2A8D9BF55}"/>
    <dgm:cxn modelId="{A44F2091-51F3-410F-B52D-19B4A2604E3E}" type="presOf" srcId="{56750B18-E7DB-4823-929F-BEF285FEFDA5}" destId="{9B9C9A4C-7043-41AA-84D5-529F17C9389D}" srcOrd="0" destOrd="0" presId="urn:microsoft.com/office/officeart/2005/8/layout/cycle6"/>
    <dgm:cxn modelId="{5B26B56F-6AB0-4080-8A83-17DF13DEA620}" type="presOf" srcId="{E3717D10-7043-416D-819D-40AFC61974A8}" destId="{E1D82E14-13D5-4C53-BE0D-80056C0EFB90}" srcOrd="0" destOrd="0" presId="urn:microsoft.com/office/officeart/2005/8/layout/cycle6"/>
    <dgm:cxn modelId="{B12A8B64-FF60-41B7-A1C8-521F01B971AC}" type="presOf" srcId="{51A522ED-4CAC-41F1-98D4-530D36F45FA6}" destId="{0E5760BF-0420-4A88-884E-ABB795A82A23}" srcOrd="0" destOrd="0" presId="urn:microsoft.com/office/officeart/2005/8/layout/cycle6"/>
    <dgm:cxn modelId="{63F26137-8FB5-4AAF-8475-267DB5A01A1F}" srcId="{78FDA1B2-043E-486E-9D83-209C9AE77E97}" destId="{D1E84D53-BFFA-45E4-AA67-E5F1AFBB8185}" srcOrd="0" destOrd="0" parTransId="{2DAA82F6-A47B-4AC0-AA93-CCCFBC2A8E18}" sibTransId="{50CCF389-476B-4250-9D58-2C77A8728A24}"/>
    <dgm:cxn modelId="{7FBC264F-1D1B-4826-ADB0-0FC49BD83C1C}" type="presOf" srcId="{B1B9EEF9-8896-4CC4-8C9F-C7D2A8D9BF55}" destId="{632EEA7C-09EE-4EC4-B370-22C53C1B3E89}" srcOrd="0" destOrd="0" presId="urn:microsoft.com/office/officeart/2005/8/layout/cycle6"/>
    <dgm:cxn modelId="{BDB08C8C-728B-4D90-BE2C-39FB5BF75384}" type="presOf" srcId="{E11205A6-732E-4058-A7BC-C8A4D0718DFF}" destId="{05A34FC0-9C70-49B0-B357-0E3B90A1359D}" srcOrd="0" destOrd="0" presId="urn:microsoft.com/office/officeart/2005/8/layout/cycle6"/>
    <dgm:cxn modelId="{0DD63AC0-59B7-4843-A3A9-934C7B79D883}" type="presParOf" srcId="{617908B1-6CB6-4C57-8FE5-675C2469BDB9}" destId="{55883CE2-A581-49FB-A4E6-2511C65CBD5D}" srcOrd="0" destOrd="0" presId="urn:microsoft.com/office/officeart/2005/8/layout/cycle6"/>
    <dgm:cxn modelId="{0423A333-0E4C-4214-845F-0EDDBD7DC16F}" type="presParOf" srcId="{617908B1-6CB6-4C57-8FE5-675C2469BDB9}" destId="{862D3013-6975-408F-927F-FE88FFC2F3B4}" srcOrd="1" destOrd="0" presId="urn:microsoft.com/office/officeart/2005/8/layout/cycle6"/>
    <dgm:cxn modelId="{A5C7E180-FCC3-490C-AFF3-225FCB09686D}" type="presParOf" srcId="{617908B1-6CB6-4C57-8FE5-675C2469BDB9}" destId="{79AF726A-0B90-4D8C-835D-C082750CC589}" srcOrd="2" destOrd="0" presId="urn:microsoft.com/office/officeart/2005/8/layout/cycle6"/>
    <dgm:cxn modelId="{39BC9B04-039B-4ECB-97A3-F340CC77C2EA}" type="presParOf" srcId="{617908B1-6CB6-4C57-8FE5-675C2469BDB9}" destId="{0E5760BF-0420-4A88-884E-ABB795A82A23}" srcOrd="3" destOrd="0" presId="urn:microsoft.com/office/officeart/2005/8/layout/cycle6"/>
    <dgm:cxn modelId="{6EB9B2E8-E04C-4E66-AA3D-6837ED46E117}" type="presParOf" srcId="{617908B1-6CB6-4C57-8FE5-675C2469BDB9}" destId="{876661A3-4AE0-4F64-A7A9-B0558D918D77}" srcOrd="4" destOrd="0" presId="urn:microsoft.com/office/officeart/2005/8/layout/cycle6"/>
    <dgm:cxn modelId="{F2845783-9269-4E7B-9D47-3ED0CE825AE5}" type="presParOf" srcId="{617908B1-6CB6-4C57-8FE5-675C2469BDB9}" destId="{632EEA7C-09EE-4EC4-B370-22C53C1B3E89}" srcOrd="5" destOrd="0" presId="urn:microsoft.com/office/officeart/2005/8/layout/cycle6"/>
    <dgm:cxn modelId="{AAE6BB40-18AE-4E55-8272-9F956B1D741C}" type="presParOf" srcId="{617908B1-6CB6-4C57-8FE5-675C2469BDB9}" destId="{ACE69DDC-8D78-4C35-9D3A-526AFB9D521B}" srcOrd="6" destOrd="0" presId="urn:microsoft.com/office/officeart/2005/8/layout/cycle6"/>
    <dgm:cxn modelId="{27DFE8E5-6C57-4664-A237-E3D45F35F897}" type="presParOf" srcId="{617908B1-6CB6-4C57-8FE5-675C2469BDB9}" destId="{DFD589E7-D4F8-4800-8963-4E53B87E8A9C}" srcOrd="7" destOrd="0" presId="urn:microsoft.com/office/officeart/2005/8/layout/cycle6"/>
    <dgm:cxn modelId="{266C7F26-48BC-4CF8-874F-FDBF126F612B}" type="presParOf" srcId="{617908B1-6CB6-4C57-8FE5-675C2469BDB9}" destId="{E1D82E14-13D5-4C53-BE0D-80056C0EFB90}" srcOrd="8" destOrd="0" presId="urn:microsoft.com/office/officeart/2005/8/layout/cycle6"/>
    <dgm:cxn modelId="{69D94B23-5045-46AD-A385-53A427310437}" type="presParOf" srcId="{617908B1-6CB6-4C57-8FE5-675C2469BDB9}" destId="{05A34FC0-9C70-49B0-B357-0E3B90A1359D}" srcOrd="9" destOrd="0" presId="urn:microsoft.com/office/officeart/2005/8/layout/cycle6"/>
    <dgm:cxn modelId="{D5052FFA-5C34-4DAC-AB5A-970DAD0738A7}" type="presParOf" srcId="{617908B1-6CB6-4C57-8FE5-675C2469BDB9}" destId="{3EC433F0-CE03-443B-A57A-2AC682E098F4}" srcOrd="10" destOrd="0" presId="urn:microsoft.com/office/officeart/2005/8/layout/cycle6"/>
    <dgm:cxn modelId="{B9D79110-9742-4010-8A89-BBAA2C565ECF}" type="presParOf" srcId="{617908B1-6CB6-4C57-8FE5-675C2469BDB9}" destId="{8437184D-ED96-49C3-ADD9-F347DAF3FB8A}" srcOrd="11" destOrd="0" presId="urn:microsoft.com/office/officeart/2005/8/layout/cycle6"/>
    <dgm:cxn modelId="{B6E62667-BDAD-4FB3-842A-33E0C5509497}" type="presParOf" srcId="{617908B1-6CB6-4C57-8FE5-675C2469BDB9}" destId="{B3C3C886-2D1E-4554-BCA3-1D68BB0F770F}" srcOrd="12" destOrd="0" presId="urn:microsoft.com/office/officeart/2005/8/layout/cycle6"/>
    <dgm:cxn modelId="{753CD3F3-F964-4A49-97B1-7AC48CDE24AE}" type="presParOf" srcId="{617908B1-6CB6-4C57-8FE5-675C2469BDB9}" destId="{F5D02501-7B45-4448-A13F-F05F57FA722E}" srcOrd="13" destOrd="0" presId="urn:microsoft.com/office/officeart/2005/8/layout/cycle6"/>
    <dgm:cxn modelId="{4B7C24B8-448D-4B35-B177-CB4E034D28E9}" type="presParOf" srcId="{617908B1-6CB6-4C57-8FE5-675C2469BDB9}" destId="{9B9C9A4C-7043-41AA-84D5-529F17C9389D}" srcOrd="14" destOrd="0" presId="urn:microsoft.com/office/officeart/2005/8/layout/cycle6"/>
  </dgm:cxnLst>
  <dgm:bg>
    <a:solidFill>
      <a:schemeClr val="accent2"/>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3451CB-630F-4F30-9B0F-FC8B9B1856B0}"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l-GR"/>
        </a:p>
      </dgm:t>
    </dgm:pt>
    <dgm:pt modelId="{EC0EF072-841E-4174-8C9F-38C6DE7DD1D6}">
      <dgm:prSet custT="1"/>
      <dgm:spPr>
        <a:ln>
          <a:solidFill>
            <a:srgbClr val="FF0000"/>
          </a:solidFill>
        </a:ln>
      </dgm:spPr>
      <dgm:t>
        <a:bodyPr/>
        <a:lstStyle/>
        <a:p>
          <a:pPr rtl="0"/>
          <a:r>
            <a:rPr lang="el-GR" sz="1800" b="1" dirty="0" smtClean="0">
              <a:solidFill>
                <a:schemeClr val="tx1"/>
              </a:solidFill>
            </a:rPr>
            <a:t>Εργαζόμενοι</a:t>
          </a:r>
          <a:r>
            <a:rPr lang="en-US" sz="1800" b="1" dirty="0" smtClean="0">
              <a:solidFill>
                <a:schemeClr val="tx1"/>
              </a:solidFill>
            </a:rPr>
            <a:t>   </a:t>
          </a:r>
          <a:r>
            <a:rPr lang="en-US" sz="1800" dirty="0" smtClean="0"/>
            <a:t>    </a:t>
          </a:r>
          <a:endParaRPr lang="el-GR" sz="1800" dirty="0"/>
        </a:p>
      </dgm:t>
    </dgm:pt>
    <dgm:pt modelId="{9ACFD9F6-1103-406E-A049-F8EEDEF2EAB8}" type="parTrans" cxnId="{C62F28F1-2E83-46BB-BC0F-AA2D965E9C24}">
      <dgm:prSet/>
      <dgm:spPr/>
      <dgm:t>
        <a:bodyPr/>
        <a:lstStyle/>
        <a:p>
          <a:endParaRPr lang="el-GR"/>
        </a:p>
      </dgm:t>
    </dgm:pt>
    <dgm:pt modelId="{72119D90-296A-45F9-8D00-C75DA570BD8F}" type="sibTrans" cxnId="{C62F28F1-2E83-46BB-BC0F-AA2D965E9C24}">
      <dgm:prSet/>
      <dgm:spPr/>
      <dgm:t>
        <a:bodyPr/>
        <a:lstStyle/>
        <a:p>
          <a:endParaRPr lang="el-GR"/>
        </a:p>
      </dgm:t>
    </dgm:pt>
    <dgm:pt modelId="{5BB57097-4CD6-40EB-A08B-3A7D50E19FBC}">
      <dgm:prSet custT="1"/>
      <dgm:spPr>
        <a:noFill/>
      </dgm:spPr>
      <dgm:t>
        <a:bodyPr/>
        <a:lstStyle/>
        <a:p>
          <a:r>
            <a:rPr lang="en-US" sz="1800" dirty="0" smtClean="0"/>
            <a:t> </a:t>
          </a:r>
          <a:r>
            <a:rPr lang="el-GR" sz="1800" b="1" dirty="0" smtClean="0">
              <a:solidFill>
                <a:srgbClr val="FF0000"/>
              </a:solidFill>
            </a:rPr>
            <a:t>Συνταξιούχοι</a:t>
          </a:r>
          <a:endParaRPr lang="el-GR" sz="1800" b="1" dirty="0">
            <a:solidFill>
              <a:srgbClr val="FF0000"/>
            </a:solidFill>
          </a:endParaRPr>
        </a:p>
      </dgm:t>
    </dgm:pt>
    <dgm:pt modelId="{D31DD33C-DC1A-4138-B6B9-DB6797F35D63}" type="parTrans" cxnId="{635CAD6E-1D09-4071-BFD1-BE990B752617}">
      <dgm:prSet/>
      <dgm:spPr/>
      <dgm:t>
        <a:bodyPr/>
        <a:lstStyle/>
        <a:p>
          <a:endParaRPr lang="el-GR"/>
        </a:p>
      </dgm:t>
    </dgm:pt>
    <dgm:pt modelId="{7D89D541-6AC0-4BB7-AAF1-089973EF017A}" type="sibTrans" cxnId="{635CAD6E-1D09-4071-BFD1-BE990B752617}">
      <dgm:prSet/>
      <dgm:spPr/>
      <dgm:t>
        <a:bodyPr/>
        <a:lstStyle/>
        <a:p>
          <a:endParaRPr lang="el-GR"/>
        </a:p>
      </dgm:t>
    </dgm:pt>
    <dgm:pt modelId="{1F564715-899F-4476-8396-D454E1990C80}" type="pres">
      <dgm:prSet presAssocID="{663451CB-630F-4F30-9B0F-FC8B9B1856B0}" presName="compositeShape" presStyleCnt="0">
        <dgm:presLayoutVars>
          <dgm:chMax val="2"/>
          <dgm:dir/>
          <dgm:resizeHandles val="exact"/>
        </dgm:presLayoutVars>
      </dgm:prSet>
      <dgm:spPr/>
      <dgm:t>
        <a:bodyPr/>
        <a:lstStyle/>
        <a:p>
          <a:endParaRPr lang="el-GR"/>
        </a:p>
      </dgm:t>
    </dgm:pt>
    <dgm:pt modelId="{BD8A618D-58EA-4C9F-B6B7-409BAE328182}" type="pres">
      <dgm:prSet presAssocID="{663451CB-630F-4F30-9B0F-FC8B9B1856B0}" presName="ribbon" presStyleLbl="node1" presStyleIdx="0" presStyleCnt="1"/>
      <dgm:spPr/>
    </dgm:pt>
    <dgm:pt modelId="{154CB6F2-1FFB-4B84-883C-E72523A6FDAC}" type="pres">
      <dgm:prSet presAssocID="{663451CB-630F-4F30-9B0F-FC8B9B1856B0}" presName="leftArrowText" presStyleLbl="node1" presStyleIdx="0" presStyleCnt="1">
        <dgm:presLayoutVars>
          <dgm:chMax val="0"/>
          <dgm:bulletEnabled val="1"/>
        </dgm:presLayoutVars>
      </dgm:prSet>
      <dgm:spPr/>
      <dgm:t>
        <a:bodyPr/>
        <a:lstStyle/>
        <a:p>
          <a:endParaRPr lang="el-GR"/>
        </a:p>
      </dgm:t>
    </dgm:pt>
    <dgm:pt modelId="{F8180D7D-86A7-4773-A400-0C9A6548556D}" type="pres">
      <dgm:prSet presAssocID="{663451CB-630F-4F30-9B0F-FC8B9B1856B0}" presName="rightArrowText" presStyleLbl="node1" presStyleIdx="0" presStyleCnt="1" custScaleY="113161">
        <dgm:presLayoutVars>
          <dgm:chMax val="0"/>
          <dgm:bulletEnabled val="1"/>
        </dgm:presLayoutVars>
      </dgm:prSet>
      <dgm:spPr/>
      <dgm:t>
        <a:bodyPr/>
        <a:lstStyle/>
        <a:p>
          <a:endParaRPr lang="el-GR"/>
        </a:p>
      </dgm:t>
    </dgm:pt>
  </dgm:ptLst>
  <dgm:cxnLst>
    <dgm:cxn modelId="{D636BA7C-8C5A-474F-8A9D-09DDF44660D4}" type="presOf" srcId="{EC0EF072-841E-4174-8C9F-38C6DE7DD1D6}" destId="{154CB6F2-1FFB-4B84-883C-E72523A6FDAC}" srcOrd="0" destOrd="0" presId="urn:microsoft.com/office/officeart/2005/8/layout/arrow6"/>
    <dgm:cxn modelId="{635CAD6E-1D09-4071-BFD1-BE990B752617}" srcId="{663451CB-630F-4F30-9B0F-FC8B9B1856B0}" destId="{5BB57097-4CD6-40EB-A08B-3A7D50E19FBC}" srcOrd="1" destOrd="0" parTransId="{D31DD33C-DC1A-4138-B6B9-DB6797F35D63}" sibTransId="{7D89D541-6AC0-4BB7-AAF1-089973EF017A}"/>
    <dgm:cxn modelId="{C62F28F1-2E83-46BB-BC0F-AA2D965E9C24}" srcId="{663451CB-630F-4F30-9B0F-FC8B9B1856B0}" destId="{EC0EF072-841E-4174-8C9F-38C6DE7DD1D6}" srcOrd="0" destOrd="0" parTransId="{9ACFD9F6-1103-406E-A049-F8EEDEF2EAB8}" sibTransId="{72119D90-296A-45F9-8D00-C75DA570BD8F}"/>
    <dgm:cxn modelId="{D1EAE5DF-51C5-4B53-BB17-91E3272E9CB8}" type="presOf" srcId="{663451CB-630F-4F30-9B0F-FC8B9B1856B0}" destId="{1F564715-899F-4476-8396-D454E1990C80}" srcOrd="0" destOrd="0" presId="urn:microsoft.com/office/officeart/2005/8/layout/arrow6"/>
    <dgm:cxn modelId="{BDEAEB8F-1DB0-4155-B5A7-EA290AAF72AF}" type="presOf" srcId="{5BB57097-4CD6-40EB-A08B-3A7D50E19FBC}" destId="{F8180D7D-86A7-4773-A400-0C9A6548556D}" srcOrd="0" destOrd="0" presId="urn:microsoft.com/office/officeart/2005/8/layout/arrow6"/>
    <dgm:cxn modelId="{47F10EB1-D637-4379-8E8F-16899BE98536}" type="presParOf" srcId="{1F564715-899F-4476-8396-D454E1990C80}" destId="{BD8A618D-58EA-4C9F-B6B7-409BAE328182}" srcOrd="0" destOrd="0" presId="urn:microsoft.com/office/officeart/2005/8/layout/arrow6"/>
    <dgm:cxn modelId="{BDC7BAD4-1F08-4A63-9516-F232768617E4}" type="presParOf" srcId="{1F564715-899F-4476-8396-D454E1990C80}" destId="{154CB6F2-1FFB-4B84-883C-E72523A6FDAC}" srcOrd="1" destOrd="0" presId="urn:microsoft.com/office/officeart/2005/8/layout/arrow6"/>
    <dgm:cxn modelId="{C9C044A2-B0E1-4783-AEEF-08D4748F7AFE}" type="presParOf" srcId="{1F564715-899F-4476-8396-D454E1990C80}" destId="{F8180D7D-86A7-4773-A400-0C9A6548556D}"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2817D9-1EB8-4E4C-828F-019363F97228}"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l-GR"/>
        </a:p>
      </dgm:t>
    </dgm:pt>
    <dgm:pt modelId="{4BA52664-1BE9-4D6D-B292-786E33113C43}">
      <dgm:prSet phldrT="[Κείμενο]" custT="1"/>
      <dgm:spPr>
        <a:solidFill>
          <a:srgbClr val="FF0000"/>
        </a:solidFill>
      </dgm:spPr>
      <dgm:t>
        <a:bodyPr/>
        <a:lstStyle/>
        <a:p>
          <a:r>
            <a:rPr lang="el-GR" sz="2000" dirty="0" smtClean="0"/>
            <a:t>Ρίο  2</a:t>
          </a:r>
          <a:endParaRPr lang="el-GR" sz="2000" dirty="0"/>
        </a:p>
      </dgm:t>
    </dgm:pt>
    <dgm:pt modelId="{6AF63C65-A007-4308-98F8-C1D6226DB1EB}" type="parTrans" cxnId="{B1A7B894-A984-4C80-AF37-D578D70193BB}">
      <dgm:prSet/>
      <dgm:spPr/>
      <dgm:t>
        <a:bodyPr/>
        <a:lstStyle/>
        <a:p>
          <a:endParaRPr lang="el-GR"/>
        </a:p>
      </dgm:t>
    </dgm:pt>
    <dgm:pt modelId="{D4ABE7AC-8315-447A-9D05-7EB5FCB207C1}" type="sibTrans" cxnId="{B1A7B894-A984-4C80-AF37-D578D70193BB}">
      <dgm:prSet/>
      <dgm:spPr/>
      <dgm:t>
        <a:bodyPr/>
        <a:lstStyle/>
        <a:p>
          <a:endParaRPr lang="el-GR"/>
        </a:p>
      </dgm:t>
    </dgm:pt>
    <dgm:pt modelId="{0A32DE62-3C76-4C90-8ED3-FF524DC4CCF6}">
      <dgm:prSet phldrT="[Κείμενο]" custT="1"/>
      <dgm:spPr/>
      <dgm:t>
        <a:bodyPr/>
        <a:lstStyle/>
        <a:p>
          <a:r>
            <a:rPr lang="el-GR" sz="2000" dirty="0" smtClean="0"/>
            <a:t>Κεντρικό  Δ.  3</a:t>
          </a:r>
          <a:endParaRPr lang="el-GR" sz="2000" dirty="0"/>
        </a:p>
      </dgm:t>
    </dgm:pt>
    <dgm:pt modelId="{0151E8FC-11C1-4FF6-BCB8-A93ED17819AE}" type="parTrans" cxnId="{787A4DDB-694E-4F1C-AA79-50CF4F901BDE}">
      <dgm:prSet/>
      <dgm:spPr/>
      <dgm:t>
        <a:bodyPr/>
        <a:lstStyle/>
        <a:p>
          <a:endParaRPr lang="el-GR"/>
        </a:p>
      </dgm:t>
    </dgm:pt>
    <dgm:pt modelId="{EFFBD5ED-2F4F-4267-99EC-49918C801DE8}" type="sibTrans" cxnId="{787A4DDB-694E-4F1C-AA79-50CF4F901BDE}">
      <dgm:prSet/>
      <dgm:spPr/>
      <dgm:t>
        <a:bodyPr/>
        <a:lstStyle/>
        <a:p>
          <a:endParaRPr lang="el-GR"/>
        </a:p>
      </dgm:t>
    </dgm:pt>
    <dgm:pt modelId="{64B7C11E-5EC3-403C-A315-46E6DB360FB7}">
      <dgm:prSet phldrT="[Κείμενο]" custT="1"/>
      <dgm:spPr/>
      <dgm:t>
        <a:bodyPr/>
        <a:lstStyle/>
        <a:p>
          <a:r>
            <a:rPr lang="el-GR" sz="2000" dirty="0" smtClean="0"/>
            <a:t>Νότιο Δ.  4</a:t>
          </a:r>
          <a:endParaRPr lang="el-GR" sz="2000" dirty="0"/>
        </a:p>
      </dgm:t>
    </dgm:pt>
    <dgm:pt modelId="{403954BA-D0F6-482D-9D4C-075B06D9ABFB}" type="parTrans" cxnId="{DC29F209-E65E-4AFC-BD9D-B0B7BB709D4F}">
      <dgm:prSet/>
      <dgm:spPr/>
      <dgm:t>
        <a:bodyPr/>
        <a:lstStyle/>
        <a:p>
          <a:endParaRPr lang="el-GR"/>
        </a:p>
      </dgm:t>
    </dgm:pt>
    <dgm:pt modelId="{4BA06382-688A-43F1-A80B-8DD4FA2E83F8}" type="sibTrans" cxnId="{DC29F209-E65E-4AFC-BD9D-B0B7BB709D4F}">
      <dgm:prSet/>
      <dgm:spPr/>
      <dgm:t>
        <a:bodyPr/>
        <a:lstStyle/>
        <a:p>
          <a:endParaRPr lang="el-GR"/>
        </a:p>
      </dgm:t>
    </dgm:pt>
    <dgm:pt modelId="{91E58083-CE73-44F5-A3E8-04EEAE0E0EC0}">
      <dgm:prSet phldrT="[Κείμενο]" custT="1"/>
      <dgm:spPr/>
      <dgm:t>
        <a:bodyPr/>
        <a:lstStyle/>
        <a:p>
          <a:r>
            <a:rPr lang="el-GR" sz="2000" dirty="0" smtClean="0"/>
            <a:t>Παραλία  3</a:t>
          </a:r>
          <a:endParaRPr lang="el-GR" sz="2000" dirty="0"/>
        </a:p>
      </dgm:t>
    </dgm:pt>
    <dgm:pt modelId="{CEAF804D-E7B4-46E7-80A1-C52D4F3E0EAA}" type="parTrans" cxnId="{190C3F3F-4F3D-4138-984A-9E82470BB70B}">
      <dgm:prSet/>
      <dgm:spPr/>
      <dgm:t>
        <a:bodyPr/>
        <a:lstStyle/>
        <a:p>
          <a:endParaRPr lang="el-GR"/>
        </a:p>
      </dgm:t>
    </dgm:pt>
    <dgm:pt modelId="{5A908433-8833-4E5C-AD91-63724014E20B}" type="sibTrans" cxnId="{190C3F3F-4F3D-4138-984A-9E82470BB70B}">
      <dgm:prSet/>
      <dgm:spPr/>
      <dgm:t>
        <a:bodyPr/>
        <a:lstStyle/>
        <a:p>
          <a:endParaRPr lang="el-GR"/>
        </a:p>
      </dgm:t>
    </dgm:pt>
    <dgm:pt modelId="{31255F91-D9C8-469D-8B4B-2F5D3D0D7F20}">
      <dgm:prSet phldrT="[Κείμενο]" custT="1"/>
      <dgm:spPr>
        <a:solidFill>
          <a:srgbClr val="FF0000"/>
        </a:solidFill>
      </dgm:spPr>
      <dgm:t>
        <a:bodyPr/>
        <a:lstStyle/>
        <a:p>
          <a:r>
            <a:rPr lang="el-GR" sz="2000" dirty="0" smtClean="0"/>
            <a:t>Μεσσάτιδα  2</a:t>
          </a:r>
          <a:endParaRPr lang="el-GR" sz="2000" dirty="0"/>
        </a:p>
      </dgm:t>
    </dgm:pt>
    <dgm:pt modelId="{989FC25C-97DF-457D-9ECB-7ED78BE7D69C}" type="parTrans" cxnId="{A89FFB3C-8D29-499B-A3D5-DB33A5A1CB76}">
      <dgm:prSet/>
      <dgm:spPr/>
      <dgm:t>
        <a:bodyPr/>
        <a:lstStyle/>
        <a:p>
          <a:endParaRPr lang="el-GR"/>
        </a:p>
      </dgm:t>
    </dgm:pt>
    <dgm:pt modelId="{B068F2E1-FC6F-4099-A793-202AF92ABDF0}" type="sibTrans" cxnId="{A89FFB3C-8D29-499B-A3D5-DB33A5A1CB76}">
      <dgm:prSet/>
      <dgm:spPr/>
      <dgm:t>
        <a:bodyPr/>
        <a:lstStyle/>
        <a:p>
          <a:endParaRPr lang="el-GR"/>
        </a:p>
      </dgm:t>
    </dgm:pt>
    <dgm:pt modelId="{EEF9BD5F-782D-47E2-B0A0-D6D367512B46}">
      <dgm:prSet phldrT="[Κείμενο]" custT="1"/>
      <dgm:spPr>
        <a:solidFill>
          <a:srgbClr val="FF0000"/>
        </a:solidFill>
      </dgm:spPr>
      <dgm:t>
        <a:bodyPr/>
        <a:lstStyle/>
        <a:p>
          <a:r>
            <a:rPr lang="el-GR" sz="2000" dirty="0" smtClean="0"/>
            <a:t>Βραχναίϊκα 2</a:t>
          </a:r>
          <a:endParaRPr lang="el-GR" sz="2000" dirty="0"/>
        </a:p>
      </dgm:t>
    </dgm:pt>
    <dgm:pt modelId="{ED3DB3AA-B830-4E05-A15B-35696E60D213}" type="parTrans" cxnId="{D0E76498-08A5-48A0-82B7-20F41A5DD14D}">
      <dgm:prSet/>
      <dgm:spPr/>
      <dgm:t>
        <a:bodyPr/>
        <a:lstStyle/>
        <a:p>
          <a:endParaRPr lang="el-GR"/>
        </a:p>
      </dgm:t>
    </dgm:pt>
    <dgm:pt modelId="{1E3422AD-88F2-4E44-A76A-244B6BC9C2D6}" type="sibTrans" cxnId="{D0E76498-08A5-48A0-82B7-20F41A5DD14D}">
      <dgm:prSet/>
      <dgm:spPr/>
      <dgm:t>
        <a:bodyPr/>
        <a:lstStyle/>
        <a:p>
          <a:endParaRPr lang="el-GR"/>
        </a:p>
      </dgm:t>
    </dgm:pt>
    <dgm:pt modelId="{F1C45FC7-3D35-4BCD-8498-EF7EF94676D7}" type="pres">
      <dgm:prSet presAssocID="{F22817D9-1EB8-4E4C-828F-019363F97228}" presName="cycle" presStyleCnt="0">
        <dgm:presLayoutVars>
          <dgm:dir/>
          <dgm:resizeHandles val="exact"/>
        </dgm:presLayoutVars>
      </dgm:prSet>
      <dgm:spPr/>
      <dgm:t>
        <a:bodyPr/>
        <a:lstStyle/>
        <a:p>
          <a:endParaRPr lang="el-GR"/>
        </a:p>
      </dgm:t>
    </dgm:pt>
    <dgm:pt modelId="{06DCB6DD-4709-42D8-AAD4-2588BEC7AA43}" type="pres">
      <dgm:prSet presAssocID="{4BA52664-1BE9-4D6D-B292-786E33113C43}" presName="node" presStyleLbl="node1" presStyleIdx="0" presStyleCnt="6" custScaleX="153034">
        <dgm:presLayoutVars>
          <dgm:bulletEnabled val="1"/>
        </dgm:presLayoutVars>
      </dgm:prSet>
      <dgm:spPr/>
      <dgm:t>
        <a:bodyPr/>
        <a:lstStyle/>
        <a:p>
          <a:endParaRPr lang="el-GR"/>
        </a:p>
      </dgm:t>
    </dgm:pt>
    <dgm:pt modelId="{6AEA7150-6B85-49FD-BA64-E0730C6671BD}" type="pres">
      <dgm:prSet presAssocID="{D4ABE7AC-8315-447A-9D05-7EB5FCB207C1}" presName="sibTrans" presStyleLbl="sibTrans2D1" presStyleIdx="0" presStyleCnt="6"/>
      <dgm:spPr/>
      <dgm:t>
        <a:bodyPr/>
        <a:lstStyle/>
        <a:p>
          <a:endParaRPr lang="el-GR"/>
        </a:p>
      </dgm:t>
    </dgm:pt>
    <dgm:pt modelId="{037ABC11-E7FF-4859-888A-A4B6CDE07692}" type="pres">
      <dgm:prSet presAssocID="{D4ABE7AC-8315-447A-9D05-7EB5FCB207C1}" presName="connectorText" presStyleLbl="sibTrans2D1" presStyleIdx="0" presStyleCnt="6"/>
      <dgm:spPr/>
      <dgm:t>
        <a:bodyPr/>
        <a:lstStyle/>
        <a:p>
          <a:endParaRPr lang="el-GR"/>
        </a:p>
      </dgm:t>
    </dgm:pt>
    <dgm:pt modelId="{3F1750F6-123F-4D03-B80F-B9F23838D727}" type="pres">
      <dgm:prSet presAssocID="{0A32DE62-3C76-4C90-8ED3-FF524DC4CCF6}" presName="node" presStyleLbl="node1" presStyleIdx="1" presStyleCnt="6" custScaleX="153034" custScaleY="105155">
        <dgm:presLayoutVars>
          <dgm:bulletEnabled val="1"/>
        </dgm:presLayoutVars>
      </dgm:prSet>
      <dgm:spPr/>
      <dgm:t>
        <a:bodyPr/>
        <a:lstStyle/>
        <a:p>
          <a:endParaRPr lang="el-GR"/>
        </a:p>
      </dgm:t>
    </dgm:pt>
    <dgm:pt modelId="{B482CAF4-18BE-4B43-807F-8D3010EB9E16}" type="pres">
      <dgm:prSet presAssocID="{EFFBD5ED-2F4F-4267-99EC-49918C801DE8}" presName="sibTrans" presStyleLbl="sibTrans2D1" presStyleIdx="1" presStyleCnt="6"/>
      <dgm:spPr/>
      <dgm:t>
        <a:bodyPr/>
        <a:lstStyle/>
        <a:p>
          <a:endParaRPr lang="el-GR"/>
        </a:p>
      </dgm:t>
    </dgm:pt>
    <dgm:pt modelId="{08CD8FB3-BB67-427E-8E6E-177200F56BF6}" type="pres">
      <dgm:prSet presAssocID="{EFFBD5ED-2F4F-4267-99EC-49918C801DE8}" presName="connectorText" presStyleLbl="sibTrans2D1" presStyleIdx="1" presStyleCnt="6"/>
      <dgm:spPr/>
      <dgm:t>
        <a:bodyPr/>
        <a:lstStyle/>
        <a:p>
          <a:endParaRPr lang="el-GR"/>
        </a:p>
      </dgm:t>
    </dgm:pt>
    <dgm:pt modelId="{049DDE4E-8EEB-4A87-8270-BE471D154275}" type="pres">
      <dgm:prSet presAssocID="{64B7C11E-5EC3-403C-A315-46E6DB360FB7}" presName="node" presStyleLbl="node1" presStyleIdx="2" presStyleCnt="6" custScaleX="153034">
        <dgm:presLayoutVars>
          <dgm:bulletEnabled val="1"/>
        </dgm:presLayoutVars>
      </dgm:prSet>
      <dgm:spPr/>
      <dgm:t>
        <a:bodyPr/>
        <a:lstStyle/>
        <a:p>
          <a:endParaRPr lang="el-GR"/>
        </a:p>
      </dgm:t>
    </dgm:pt>
    <dgm:pt modelId="{D1EDB1A1-F00E-420F-94D1-6DFDA9248631}" type="pres">
      <dgm:prSet presAssocID="{4BA06382-688A-43F1-A80B-8DD4FA2E83F8}" presName="sibTrans" presStyleLbl="sibTrans2D1" presStyleIdx="2" presStyleCnt="6"/>
      <dgm:spPr/>
      <dgm:t>
        <a:bodyPr/>
        <a:lstStyle/>
        <a:p>
          <a:endParaRPr lang="el-GR"/>
        </a:p>
      </dgm:t>
    </dgm:pt>
    <dgm:pt modelId="{844D7B49-DE44-49EB-8317-250C2CB948CB}" type="pres">
      <dgm:prSet presAssocID="{4BA06382-688A-43F1-A80B-8DD4FA2E83F8}" presName="connectorText" presStyleLbl="sibTrans2D1" presStyleIdx="2" presStyleCnt="6"/>
      <dgm:spPr/>
      <dgm:t>
        <a:bodyPr/>
        <a:lstStyle/>
        <a:p>
          <a:endParaRPr lang="el-GR"/>
        </a:p>
      </dgm:t>
    </dgm:pt>
    <dgm:pt modelId="{33898E3B-9613-4850-900E-A84281B00F75}" type="pres">
      <dgm:prSet presAssocID="{91E58083-CE73-44F5-A3E8-04EEAE0E0EC0}" presName="node" presStyleLbl="node1" presStyleIdx="3" presStyleCnt="6" custScaleX="153034">
        <dgm:presLayoutVars>
          <dgm:bulletEnabled val="1"/>
        </dgm:presLayoutVars>
      </dgm:prSet>
      <dgm:spPr/>
      <dgm:t>
        <a:bodyPr/>
        <a:lstStyle/>
        <a:p>
          <a:endParaRPr lang="el-GR"/>
        </a:p>
      </dgm:t>
    </dgm:pt>
    <dgm:pt modelId="{3DA0478B-9068-4A4C-81F5-022BF555A992}" type="pres">
      <dgm:prSet presAssocID="{5A908433-8833-4E5C-AD91-63724014E20B}" presName="sibTrans" presStyleLbl="sibTrans2D1" presStyleIdx="3" presStyleCnt="6"/>
      <dgm:spPr/>
      <dgm:t>
        <a:bodyPr/>
        <a:lstStyle/>
        <a:p>
          <a:endParaRPr lang="el-GR"/>
        </a:p>
      </dgm:t>
    </dgm:pt>
    <dgm:pt modelId="{1850FA15-F525-4920-A805-20CE40C8E8E3}" type="pres">
      <dgm:prSet presAssocID="{5A908433-8833-4E5C-AD91-63724014E20B}" presName="connectorText" presStyleLbl="sibTrans2D1" presStyleIdx="3" presStyleCnt="6"/>
      <dgm:spPr/>
      <dgm:t>
        <a:bodyPr/>
        <a:lstStyle/>
        <a:p>
          <a:endParaRPr lang="el-GR"/>
        </a:p>
      </dgm:t>
    </dgm:pt>
    <dgm:pt modelId="{80EB01BE-E15B-411D-A8DE-E21B3CA68BE8}" type="pres">
      <dgm:prSet presAssocID="{31255F91-D9C8-469D-8B4B-2F5D3D0D7F20}" presName="node" presStyleLbl="node1" presStyleIdx="4" presStyleCnt="6" custScaleX="156222" custScaleY="86915">
        <dgm:presLayoutVars>
          <dgm:bulletEnabled val="1"/>
        </dgm:presLayoutVars>
      </dgm:prSet>
      <dgm:spPr/>
      <dgm:t>
        <a:bodyPr/>
        <a:lstStyle/>
        <a:p>
          <a:endParaRPr lang="el-GR"/>
        </a:p>
      </dgm:t>
    </dgm:pt>
    <dgm:pt modelId="{954B54A9-0E32-4F99-A48A-7E8E4B0E6DF4}" type="pres">
      <dgm:prSet presAssocID="{B068F2E1-FC6F-4099-A793-202AF92ABDF0}" presName="sibTrans" presStyleLbl="sibTrans2D1" presStyleIdx="4" presStyleCnt="6"/>
      <dgm:spPr/>
      <dgm:t>
        <a:bodyPr/>
        <a:lstStyle/>
        <a:p>
          <a:endParaRPr lang="el-GR"/>
        </a:p>
      </dgm:t>
    </dgm:pt>
    <dgm:pt modelId="{8D81FC80-375F-4BA8-92CA-5707D1EC52BF}" type="pres">
      <dgm:prSet presAssocID="{B068F2E1-FC6F-4099-A793-202AF92ABDF0}" presName="connectorText" presStyleLbl="sibTrans2D1" presStyleIdx="4" presStyleCnt="6"/>
      <dgm:spPr/>
      <dgm:t>
        <a:bodyPr/>
        <a:lstStyle/>
        <a:p>
          <a:endParaRPr lang="el-GR"/>
        </a:p>
      </dgm:t>
    </dgm:pt>
    <dgm:pt modelId="{91D31206-4E0D-435C-81B6-9E739B4CC36F}" type="pres">
      <dgm:prSet presAssocID="{EEF9BD5F-782D-47E2-B0A0-D6D367512B46}" presName="node" presStyleLbl="node1" presStyleIdx="5" presStyleCnt="6" custScaleX="153034">
        <dgm:presLayoutVars>
          <dgm:bulletEnabled val="1"/>
        </dgm:presLayoutVars>
      </dgm:prSet>
      <dgm:spPr/>
      <dgm:t>
        <a:bodyPr/>
        <a:lstStyle/>
        <a:p>
          <a:endParaRPr lang="el-GR"/>
        </a:p>
      </dgm:t>
    </dgm:pt>
    <dgm:pt modelId="{52629271-1555-43FF-8F4C-E5E7F69DB633}" type="pres">
      <dgm:prSet presAssocID="{1E3422AD-88F2-4E44-A76A-244B6BC9C2D6}" presName="sibTrans" presStyleLbl="sibTrans2D1" presStyleIdx="5" presStyleCnt="6"/>
      <dgm:spPr/>
      <dgm:t>
        <a:bodyPr/>
        <a:lstStyle/>
        <a:p>
          <a:endParaRPr lang="el-GR"/>
        </a:p>
      </dgm:t>
    </dgm:pt>
    <dgm:pt modelId="{06447B01-83BD-4C45-9311-C24808E03274}" type="pres">
      <dgm:prSet presAssocID="{1E3422AD-88F2-4E44-A76A-244B6BC9C2D6}" presName="connectorText" presStyleLbl="sibTrans2D1" presStyleIdx="5" presStyleCnt="6"/>
      <dgm:spPr/>
      <dgm:t>
        <a:bodyPr/>
        <a:lstStyle/>
        <a:p>
          <a:endParaRPr lang="el-GR"/>
        </a:p>
      </dgm:t>
    </dgm:pt>
  </dgm:ptLst>
  <dgm:cxnLst>
    <dgm:cxn modelId="{DD993F84-305F-4B92-BD33-997869669EC4}" type="presOf" srcId="{1E3422AD-88F2-4E44-A76A-244B6BC9C2D6}" destId="{52629271-1555-43FF-8F4C-E5E7F69DB633}" srcOrd="0" destOrd="0" presId="urn:microsoft.com/office/officeart/2005/8/layout/cycle2"/>
    <dgm:cxn modelId="{6259CA89-ECBC-47FD-9D65-8EEFA6D72563}" type="presOf" srcId="{EEF9BD5F-782D-47E2-B0A0-D6D367512B46}" destId="{91D31206-4E0D-435C-81B6-9E739B4CC36F}" srcOrd="0" destOrd="0" presId="urn:microsoft.com/office/officeart/2005/8/layout/cycle2"/>
    <dgm:cxn modelId="{DC29F209-E65E-4AFC-BD9D-B0B7BB709D4F}" srcId="{F22817D9-1EB8-4E4C-828F-019363F97228}" destId="{64B7C11E-5EC3-403C-A315-46E6DB360FB7}" srcOrd="2" destOrd="0" parTransId="{403954BA-D0F6-482D-9D4C-075B06D9ABFB}" sibTransId="{4BA06382-688A-43F1-A80B-8DD4FA2E83F8}"/>
    <dgm:cxn modelId="{B1A7B894-A984-4C80-AF37-D578D70193BB}" srcId="{F22817D9-1EB8-4E4C-828F-019363F97228}" destId="{4BA52664-1BE9-4D6D-B292-786E33113C43}" srcOrd="0" destOrd="0" parTransId="{6AF63C65-A007-4308-98F8-C1D6226DB1EB}" sibTransId="{D4ABE7AC-8315-447A-9D05-7EB5FCB207C1}"/>
    <dgm:cxn modelId="{3D7F4CD4-4202-4368-AFF6-2FE05A6F9487}" type="presOf" srcId="{B068F2E1-FC6F-4099-A793-202AF92ABDF0}" destId="{954B54A9-0E32-4F99-A48A-7E8E4B0E6DF4}" srcOrd="0" destOrd="0" presId="urn:microsoft.com/office/officeart/2005/8/layout/cycle2"/>
    <dgm:cxn modelId="{006F9827-136F-4A54-B0A2-BE55516A3679}" type="presOf" srcId="{4BA06382-688A-43F1-A80B-8DD4FA2E83F8}" destId="{D1EDB1A1-F00E-420F-94D1-6DFDA9248631}" srcOrd="0" destOrd="0" presId="urn:microsoft.com/office/officeart/2005/8/layout/cycle2"/>
    <dgm:cxn modelId="{D0E76498-08A5-48A0-82B7-20F41A5DD14D}" srcId="{F22817D9-1EB8-4E4C-828F-019363F97228}" destId="{EEF9BD5F-782D-47E2-B0A0-D6D367512B46}" srcOrd="5" destOrd="0" parTransId="{ED3DB3AA-B830-4E05-A15B-35696E60D213}" sibTransId="{1E3422AD-88F2-4E44-A76A-244B6BC9C2D6}"/>
    <dgm:cxn modelId="{FDF272F4-C112-4E99-AAD6-FBD945653A77}" type="presOf" srcId="{31255F91-D9C8-469D-8B4B-2F5D3D0D7F20}" destId="{80EB01BE-E15B-411D-A8DE-E21B3CA68BE8}" srcOrd="0" destOrd="0" presId="urn:microsoft.com/office/officeart/2005/8/layout/cycle2"/>
    <dgm:cxn modelId="{742D43E4-161E-49B0-8BE7-10C5E8308866}" type="presOf" srcId="{5A908433-8833-4E5C-AD91-63724014E20B}" destId="{3DA0478B-9068-4A4C-81F5-022BF555A992}" srcOrd="0" destOrd="0" presId="urn:microsoft.com/office/officeart/2005/8/layout/cycle2"/>
    <dgm:cxn modelId="{A7AD92A5-B415-497D-8EE0-1EA66CA4195C}" type="presOf" srcId="{EFFBD5ED-2F4F-4267-99EC-49918C801DE8}" destId="{08CD8FB3-BB67-427E-8E6E-177200F56BF6}" srcOrd="1" destOrd="0" presId="urn:microsoft.com/office/officeart/2005/8/layout/cycle2"/>
    <dgm:cxn modelId="{477C331A-1088-4B2B-8912-ADCBA72354DA}" type="presOf" srcId="{D4ABE7AC-8315-447A-9D05-7EB5FCB207C1}" destId="{6AEA7150-6B85-49FD-BA64-E0730C6671BD}" srcOrd="0" destOrd="0" presId="urn:microsoft.com/office/officeart/2005/8/layout/cycle2"/>
    <dgm:cxn modelId="{AB2D7974-D4E5-4880-878A-89AAC59A3711}" type="presOf" srcId="{91E58083-CE73-44F5-A3E8-04EEAE0E0EC0}" destId="{33898E3B-9613-4850-900E-A84281B00F75}" srcOrd="0" destOrd="0" presId="urn:microsoft.com/office/officeart/2005/8/layout/cycle2"/>
    <dgm:cxn modelId="{D88F7C8C-D5E9-469D-A23E-FC5C37ECEC46}" type="presOf" srcId="{EFFBD5ED-2F4F-4267-99EC-49918C801DE8}" destId="{B482CAF4-18BE-4B43-807F-8D3010EB9E16}" srcOrd="0" destOrd="0" presId="urn:microsoft.com/office/officeart/2005/8/layout/cycle2"/>
    <dgm:cxn modelId="{3F96364D-D510-4096-8587-FC26A8121B54}" type="presOf" srcId="{0A32DE62-3C76-4C90-8ED3-FF524DC4CCF6}" destId="{3F1750F6-123F-4D03-B80F-B9F23838D727}" srcOrd="0" destOrd="0" presId="urn:microsoft.com/office/officeart/2005/8/layout/cycle2"/>
    <dgm:cxn modelId="{83BDA078-F1FE-4825-982E-B50DBEF0CD1C}" type="presOf" srcId="{4BA06382-688A-43F1-A80B-8DD4FA2E83F8}" destId="{844D7B49-DE44-49EB-8317-250C2CB948CB}" srcOrd="1" destOrd="0" presId="urn:microsoft.com/office/officeart/2005/8/layout/cycle2"/>
    <dgm:cxn modelId="{436C2E69-4F7F-49BA-AE6C-3B3888C258A0}" type="presOf" srcId="{1E3422AD-88F2-4E44-A76A-244B6BC9C2D6}" destId="{06447B01-83BD-4C45-9311-C24808E03274}" srcOrd="1" destOrd="0" presId="urn:microsoft.com/office/officeart/2005/8/layout/cycle2"/>
    <dgm:cxn modelId="{E0233622-5EDF-46C4-A530-C15087E6CB19}" type="presOf" srcId="{64B7C11E-5EC3-403C-A315-46E6DB360FB7}" destId="{049DDE4E-8EEB-4A87-8270-BE471D154275}" srcOrd="0" destOrd="0" presId="urn:microsoft.com/office/officeart/2005/8/layout/cycle2"/>
    <dgm:cxn modelId="{62D7B08C-DFC6-4102-BB01-AA3D03C03C89}" type="presOf" srcId="{5A908433-8833-4E5C-AD91-63724014E20B}" destId="{1850FA15-F525-4920-A805-20CE40C8E8E3}" srcOrd="1" destOrd="0" presId="urn:microsoft.com/office/officeart/2005/8/layout/cycle2"/>
    <dgm:cxn modelId="{A89FFB3C-8D29-499B-A3D5-DB33A5A1CB76}" srcId="{F22817D9-1EB8-4E4C-828F-019363F97228}" destId="{31255F91-D9C8-469D-8B4B-2F5D3D0D7F20}" srcOrd="4" destOrd="0" parTransId="{989FC25C-97DF-457D-9ECB-7ED78BE7D69C}" sibTransId="{B068F2E1-FC6F-4099-A793-202AF92ABDF0}"/>
    <dgm:cxn modelId="{82CD6F7B-322F-4170-BD58-F8B5FD8DAAE9}" type="presOf" srcId="{4BA52664-1BE9-4D6D-B292-786E33113C43}" destId="{06DCB6DD-4709-42D8-AAD4-2588BEC7AA43}" srcOrd="0" destOrd="0" presId="urn:microsoft.com/office/officeart/2005/8/layout/cycle2"/>
    <dgm:cxn modelId="{2B28C914-4F4E-4044-8383-629792E550D9}" type="presOf" srcId="{F22817D9-1EB8-4E4C-828F-019363F97228}" destId="{F1C45FC7-3D35-4BCD-8498-EF7EF94676D7}" srcOrd="0" destOrd="0" presId="urn:microsoft.com/office/officeart/2005/8/layout/cycle2"/>
    <dgm:cxn modelId="{DDDC8186-2CE2-483C-982A-571D1926DD26}" type="presOf" srcId="{B068F2E1-FC6F-4099-A793-202AF92ABDF0}" destId="{8D81FC80-375F-4BA8-92CA-5707D1EC52BF}" srcOrd="1" destOrd="0" presId="urn:microsoft.com/office/officeart/2005/8/layout/cycle2"/>
    <dgm:cxn modelId="{787A4DDB-694E-4F1C-AA79-50CF4F901BDE}" srcId="{F22817D9-1EB8-4E4C-828F-019363F97228}" destId="{0A32DE62-3C76-4C90-8ED3-FF524DC4CCF6}" srcOrd="1" destOrd="0" parTransId="{0151E8FC-11C1-4FF6-BCB8-A93ED17819AE}" sibTransId="{EFFBD5ED-2F4F-4267-99EC-49918C801DE8}"/>
    <dgm:cxn modelId="{F544D922-87FA-4861-88B7-4E2B674EDE99}" type="presOf" srcId="{D4ABE7AC-8315-447A-9D05-7EB5FCB207C1}" destId="{037ABC11-E7FF-4859-888A-A4B6CDE07692}" srcOrd="1" destOrd="0" presId="urn:microsoft.com/office/officeart/2005/8/layout/cycle2"/>
    <dgm:cxn modelId="{190C3F3F-4F3D-4138-984A-9E82470BB70B}" srcId="{F22817D9-1EB8-4E4C-828F-019363F97228}" destId="{91E58083-CE73-44F5-A3E8-04EEAE0E0EC0}" srcOrd="3" destOrd="0" parTransId="{CEAF804D-E7B4-46E7-80A1-C52D4F3E0EAA}" sibTransId="{5A908433-8833-4E5C-AD91-63724014E20B}"/>
    <dgm:cxn modelId="{760F1DFC-D741-47C8-B10C-F0F3F809ED31}" type="presParOf" srcId="{F1C45FC7-3D35-4BCD-8498-EF7EF94676D7}" destId="{06DCB6DD-4709-42D8-AAD4-2588BEC7AA43}" srcOrd="0" destOrd="0" presId="urn:microsoft.com/office/officeart/2005/8/layout/cycle2"/>
    <dgm:cxn modelId="{64850D87-4854-44F5-9F0D-B7B710E398E9}" type="presParOf" srcId="{F1C45FC7-3D35-4BCD-8498-EF7EF94676D7}" destId="{6AEA7150-6B85-49FD-BA64-E0730C6671BD}" srcOrd="1" destOrd="0" presId="urn:microsoft.com/office/officeart/2005/8/layout/cycle2"/>
    <dgm:cxn modelId="{84305BF5-7544-430B-9C97-323C592225C2}" type="presParOf" srcId="{6AEA7150-6B85-49FD-BA64-E0730C6671BD}" destId="{037ABC11-E7FF-4859-888A-A4B6CDE07692}" srcOrd="0" destOrd="0" presId="urn:microsoft.com/office/officeart/2005/8/layout/cycle2"/>
    <dgm:cxn modelId="{AF9DAF9C-899E-43F4-8119-102B8515F3B6}" type="presParOf" srcId="{F1C45FC7-3D35-4BCD-8498-EF7EF94676D7}" destId="{3F1750F6-123F-4D03-B80F-B9F23838D727}" srcOrd="2" destOrd="0" presId="urn:microsoft.com/office/officeart/2005/8/layout/cycle2"/>
    <dgm:cxn modelId="{A97C5CE4-C875-41E6-8592-8ABA1F76D8BC}" type="presParOf" srcId="{F1C45FC7-3D35-4BCD-8498-EF7EF94676D7}" destId="{B482CAF4-18BE-4B43-807F-8D3010EB9E16}" srcOrd="3" destOrd="0" presId="urn:microsoft.com/office/officeart/2005/8/layout/cycle2"/>
    <dgm:cxn modelId="{1BAE7E3F-44FE-4464-94ED-779A79B5A304}" type="presParOf" srcId="{B482CAF4-18BE-4B43-807F-8D3010EB9E16}" destId="{08CD8FB3-BB67-427E-8E6E-177200F56BF6}" srcOrd="0" destOrd="0" presId="urn:microsoft.com/office/officeart/2005/8/layout/cycle2"/>
    <dgm:cxn modelId="{43562AA2-5BD3-4B28-B6CC-B1DAF46765BC}" type="presParOf" srcId="{F1C45FC7-3D35-4BCD-8498-EF7EF94676D7}" destId="{049DDE4E-8EEB-4A87-8270-BE471D154275}" srcOrd="4" destOrd="0" presId="urn:microsoft.com/office/officeart/2005/8/layout/cycle2"/>
    <dgm:cxn modelId="{45ECD277-3F9A-4C3D-AE4D-21BDEFD921B4}" type="presParOf" srcId="{F1C45FC7-3D35-4BCD-8498-EF7EF94676D7}" destId="{D1EDB1A1-F00E-420F-94D1-6DFDA9248631}" srcOrd="5" destOrd="0" presId="urn:microsoft.com/office/officeart/2005/8/layout/cycle2"/>
    <dgm:cxn modelId="{EAA7E59C-B21A-461C-8FF8-7BE07A03A0CE}" type="presParOf" srcId="{D1EDB1A1-F00E-420F-94D1-6DFDA9248631}" destId="{844D7B49-DE44-49EB-8317-250C2CB948CB}" srcOrd="0" destOrd="0" presId="urn:microsoft.com/office/officeart/2005/8/layout/cycle2"/>
    <dgm:cxn modelId="{773B56F1-08B9-43CC-9E2A-7D76FD79C182}" type="presParOf" srcId="{F1C45FC7-3D35-4BCD-8498-EF7EF94676D7}" destId="{33898E3B-9613-4850-900E-A84281B00F75}" srcOrd="6" destOrd="0" presId="urn:microsoft.com/office/officeart/2005/8/layout/cycle2"/>
    <dgm:cxn modelId="{07587B34-7001-43E1-B158-A8428E7934A1}" type="presParOf" srcId="{F1C45FC7-3D35-4BCD-8498-EF7EF94676D7}" destId="{3DA0478B-9068-4A4C-81F5-022BF555A992}" srcOrd="7" destOrd="0" presId="urn:microsoft.com/office/officeart/2005/8/layout/cycle2"/>
    <dgm:cxn modelId="{206D7EA9-B5CF-484F-92AE-0F2EC09291A5}" type="presParOf" srcId="{3DA0478B-9068-4A4C-81F5-022BF555A992}" destId="{1850FA15-F525-4920-A805-20CE40C8E8E3}" srcOrd="0" destOrd="0" presId="urn:microsoft.com/office/officeart/2005/8/layout/cycle2"/>
    <dgm:cxn modelId="{065E2D4E-86E9-4042-97DB-D640CED370D0}" type="presParOf" srcId="{F1C45FC7-3D35-4BCD-8498-EF7EF94676D7}" destId="{80EB01BE-E15B-411D-A8DE-E21B3CA68BE8}" srcOrd="8" destOrd="0" presId="urn:microsoft.com/office/officeart/2005/8/layout/cycle2"/>
    <dgm:cxn modelId="{2C3DFBA8-77DF-467A-AF02-8DF3E0B653F1}" type="presParOf" srcId="{F1C45FC7-3D35-4BCD-8498-EF7EF94676D7}" destId="{954B54A9-0E32-4F99-A48A-7E8E4B0E6DF4}" srcOrd="9" destOrd="0" presId="urn:microsoft.com/office/officeart/2005/8/layout/cycle2"/>
    <dgm:cxn modelId="{BC8CF2A1-53F1-467F-9525-72C8BA8382DC}" type="presParOf" srcId="{954B54A9-0E32-4F99-A48A-7E8E4B0E6DF4}" destId="{8D81FC80-375F-4BA8-92CA-5707D1EC52BF}" srcOrd="0" destOrd="0" presId="urn:microsoft.com/office/officeart/2005/8/layout/cycle2"/>
    <dgm:cxn modelId="{CC78BD47-21C2-46A1-B300-767F9A65B6A8}" type="presParOf" srcId="{F1C45FC7-3D35-4BCD-8498-EF7EF94676D7}" destId="{91D31206-4E0D-435C-81B6-9E739B4CC36F}" srcOrd="10" destOrd="0" presId="urn:microsoft.com/office/officeart/2005/8/layout/cycle2"/>
    <dgm:cxn modelId="{783CD80C-BD61-4FD8-9FF0-3F7618790530}" type="presParOf" srcId="{F1C45FC7-3D35-4BCD-8498-EF7EF94676D7}" destId="{52629271-1555-43FF-8F4C-E5E7F69DB633}" srcOrd="11" destOrd="0" presId="urn:microsoft.com/office/officeart/2005/8/layout/cycle2"/>
    <dgm:cxn modelId="{6724E3CE-4214-4CBC-A6E6-9E261F871900}" type="presParOf" srcId="{52629271-1555-43FF-8F4C-E5E7F69DB633}" destId="{06447B01-83BD-4C45-9311-C24808E03274}" srcOrd="0" destOrd="0" presId="urn:microsoft.com/office/officeart/2005/8/layout/cycle2"/>
  </dgm:cxnLst>
  <dgm:bg>
    <a:solidFill>
      <a:schemeClr val="accent6">
        <a:lumMod val="60000"/>
        <a:lumOff val="4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54B87D-7BA9-4F9E-9B13-4BB291E17D8D}" type="doc">
      <dgm:prSet loTypeId="urn:microsoft.com/office/officeart/2005/8/layout/gear1" loCatId="process" qsTypeId="urn:microsoft.com/office/officeart/2005/8/quickstyle/simple1" qsCatId="simple" csTypeId="urn:microsoft.com/office/officeart/2005/8/colors/accent1_2" csCatId="accent1" phldr="1"/>
      <dgm:spPr/>
    </dgm:pt>
    <dgm:pt modelId="{9AA06F7E-559F-4045-A8ED-252FFCDF0D91}">
      <dgm:prSet phldrT="[Κείμενο]" custT="1"/>
      <dgm:spPr/>
      <dgm:t>
        <a:bodyPr/>
        <a:lstStyle/>
        <a:p>
          <a:r>
            <a:rPr lang="el-GR" sz="2000" dirty="0" smtClean="0"/>
            <a:t>Οικογενειακή κατάσταση</a:t>
          </a:r>
          <a:endParaRPr lang="el-GR" sz="2000" dirty="0"/>
        </a:p>
      </dgm:t>
    </dgm:pt>
    <dgm:pt modelId="{33896527-FD3B-4A48-AC1E-F608DB6855A0}" type="parTrans" cxnId="{A7FA5BC3-7761-4AB9-BC76-35FB2BCA4AB1}">
      <dgm:prSet/>
      <dgm:spPr/>
      <dgm:t>
        <a:bodyPr/>
        <a:lstStyle/>
        <a:p>
          <a:endParaRPr lang="el-GR"/>
        </a:p>
      </dgm:t>
    </dgm:pt>
    <dgm:pt modelId="{6F840812-6C18-4FC6-A0E7-2ACAB1E62067}" type="sibTrans" cxnId="{A7FA5BC3-7761-4AB9-BC76-35FB2BCA4AB1}">
      <dgm:prSet/>
      <dgm:spPr/>
      <dgm:t>
        <a:bodyPr/>
        <a:lstStyle/>
        <a:p>
          <a:endParaRPr lang="el-GR"/>
        </a:p>
      </dgm:t>
    </dgm:pt>
    <dgm:pt modelId="{5DA98109-4B51-408E-B07F-8FC1B27ACE49}">
      <dgm:prSet phldrT="[Κείμενο]" custT="1"/>
      <dgm:spPr/>
      <dgm:t>
        <a:bodyPr/>
        <a:lstStyle/>
        <a:p>
          <a:pPr algn="ctr"/>
          <a:r>
            <a:rPr lang="el-GR" sz="2000" dirty="0" smtClean="0"/>
            <a:t> </a:t>
          </a:r>
          <a:r>
            <a:rPr lang="el-GR" sz="1600" dirty="0" smtClean="0"/>
            <a:t>Οικονομικό προφίλ</a:t>
          </a:r>
          <a:endParaRPr lang="el-GR" sz="1600" dirty="0"/>
        </a:p>
      </dgm:t>
    </dgm:pt>
    <dgm:pt modelId="{2461E781-D273-4BB7-81AD-29E790071F75}" type="parTrans" cxnId="{E65FF857-F274-467C-B57E-8CF597221299}">
      <dgm:prSet/>
      <dgm:spPr/>
      <dgm:t>
        <a:bodyPr/>
        <a:lstStyle/>
        <a:p>
          <a:endParaRPr lang="el-GR"/>
        </a:p>
      </dgm:t>
    </dgm:pt>
    <dgm:pt modelId="{449D6494-00A1-4B49-BF77-F90EA8284B62}" type="sibTrans" cxnId="{E65FF857-F274-467C-B57E-8CF597221299}">
      <dgm:prSet/>
      <dgm:spPr/>
      <dgm:t>
        <a:bodyPr/>
        <a:lstStyle/>
        <a:p>
          <a:endParaRPr lang="el-GR"/>
        </a:p>
      </dgm:t>
    </dgm:pt>
    <dgm:pt modelId="{BF26C517-2A16-4074-95E6-256A7DEE0DF0}">
      <dgm:prSet phldrT="[Κείμενο]" custT="1"/>
      <dgm:spPr/>
      <dgm:t>
        <a:bodyPr/>
        <a:lstStyle/>
        <a:p>
          <a:r>
            <a:rPr lang="el-GR" sz="2000" dirty="0" smtClean="0"/>
            <a:t> </a:t>
          </a:r>
          <a:r>
            <a:rPr lang="el-GR" sz="1600" dirty="0" smtClean="0"/>
            <a:t>Προβλήματα υγείας</a:t>
          </a:r>
          <a:endParaRPr lang="el-GR" sz="1600" dirty="0"/>
        </a:p>
      </dgm:t>
    </dgm:pt>
    <dgm:pt modelId="{A8749B78-B51B-4904-BAEA-ACC3C88AFEFC}" type="parTrans" cxnId="{CC52D07D-0E9C-413A-9F86-B555DE3714FE}">
      <dgm:prSet/>
      <dgm:spPr/>
      <dgm:t>
        <a:bodyPr/>
        <a:lstStyle/>
        <a:p>
          <a:endParaRPr lang="el-GR"/>
        </a:p>
      </dgm:t>
    </dgm:pt>
    <dgm:pt modelId="{F0E35A72-D329-41C5-9D1D-C3AE147C125B}" type="sibTrans" cxnId="{CC52D07D-0E9C-413A-9F86-B555DE3714FE}">
      <dgm:prSet/>
      <dgm:spPr/>
      <dgm:t>
        <a:bodyPr/>
        <a:lstStyle/>
        <a:p>
          <a:endParaRPr lang="el-GR"/>
        </a:p>
      </dgm:t>
    </dgm:pt>
    <dgm:pt modelId="{B884B92C-1DF3-4E7D-9264-CEFE58AAAE10}" type="pres">
      <dgm:prSet presAssocID="{6E54B87D-7BA9-4F9E-9B13-4BB291E17D8D}" presName="composite" presStyleCnt="0">
        <dgm:presLayoutVars>
          <dgm:chMax val="3"/>
          <dgm:animLvl val="lvl"/>
          <dgm:resizeHandles val="exact"/>
        </dgm:presLayoutVars>
      </dgm:prSet>
      <dgm:spPr/>
    </dgm:pt>
    <dgm:pt modelId="{397C1030-033B-437D-96A7-C99D0AF75AFA}" type="pres">
      <dgm:prSet presAssocID="{9AA06F7E-559F-4045-A8ED-252FFCDF0D91}" presName="gear1" presStyleLbl="node1" presStyleIdx="0" presStyleCnt="3">
        <dgm:presLayoutVars>
          <dgm:chMax val="1"/>
          <dgm:bulletEnabled val="1"/>
        </dgm:presLayoutVars>
      </dgm:prSet>
      <dgm:spPr/>
      <dgm:t>
        <a:bodyPr/>
        <a:lstStyle/>
        <a:p>
          <a:endParaRPr lang="el-GR"/>
        </a:p>
      </dgm:t>
    </dgm:pt>
    <dgm:pt modelId="{4AD6E5A3-EFB5-42EE-8382-8A47EF4A50D0}" type="pres">
      <dgm:prSet presAssocID="{9AA06F7E-559F-4045-A8ED-252FFCDF0D91}" presName="gear1srcNode" presStyleLbl="node1" presStyleIdx="0" presStyleCnt="3"/>
      <dgm:spPr/>
      <dgm:t>
        <a:bodyPr/>
        <a:lstStyle/>
        <a:p>
          <a:endParaRPr lang="el-GR"/>
        </a:p>
      </dgm:t>
    </dgm:pt>
    <dgm:pt modelId="{47128A66-B3EB-4540-89F1-C0164F754288}" type="pres">
      <dgm:prSet presAssocID="{9AA06F7E-559F-4045-A8ED-252FFCDF0D91}" presName="gear1dstNode" presStyleLbl="node1" presStyleIdx="0" presStyleCnt="3"/>
      <dgm:spPr/>
      <dgm:t>
        <a:bodyPr/>
        <a:lstStyle/>
        <a:p>
          <a:endParaRPr lang="el-GR"/>
        </a:p>
      </dgm:t>
    </dgm:pt>
    <dgm:pt modelId="{CF553EDB-A6D8-4F4B-8DF5-B7F6D4AC9C82}" type="pres">
      <dgm:prSet presAssocID="{5DA98109-4B51-408E-B07F-8FC1B27ACE49}" presName="gear2" presStyleLbl="node1" presStyleIdx="1" presStyleCnt="3">
        <dgm:presLayoutVars>
          <dgm:chMax val="1"/>
          <dgm:bulletEnabled val="1"/>
        </dgm:presLayoutVars>
      </dgm:prSet>
      <dgm:spPr/>
      <dgm:t>
        <a:bodyPr/>
        <a:lstStyle/>
        <a:p>
          <a:endParaRPr lang="el-GR"/>
        </a:p>
      </dgm:t>
    </dgm:pt>
    <dgm:pt modelId="{EF85D80D-5E2D-4924-8ADC-EF41DA26A12C}" type="pres">
      <dgm:prSet presAssocID="{5DA98109-4B51-408E-B07F-8FC1B27ACE49}" presName="gear2srcNode" presStyleLbl="node1" presStyleIdx="1" presStyleCnt="3"/>
      <dgm:spPr/>
      <dgm:t>
        <a:bodyPr/>
        <a:lstStyle/>
        <a:p>
          <a:endParaRPr lang="el-GR"/>
        </a:p>
      </dgm:t>
    </dgm:pt>
    <dgm:pt modelId="{29526E73-8C68-41E7-B73E-DD609F7731DC}" type="pres">
      <dgm:prSet presAssocID="{5DA98109-4B51-408E-B07F-8FC1B27ACE49}" presName="gear2dstNode" presStyleLbl="node1" presStyleIdx="1" presStyleCnt="3"/>
      <dgm:spPr/>
      <dgm:t>
        <a:bodyPr/>
        <a:lstStyle/>
        <a:p>
          <a:endParaRPr lang="el-GR"/>
        </a:p>
      </dgm:t>
    </dgm:pt>
    <dgm:pt modelId="{D594E23D-7142-47E6-8F5C-E038528B9EC0}" type="pres">
      <dgm:prSet presAssocID="{BF26C517-2A16-4074-95E6-256A7DEE0DF0}" presName="gear3" presStyleLbl="node1" presStyleIdx="2" presStyleCnt="3"/>
      <dgm:spPr/>
      <dgm:t>
        <a:bodyPr/>
        <a:lstStyle/>
        <a:p>
          <a:endParaRPr lang="el-GR"/>
        </a:p>
      </dgm:t>
    </dgm:pt>
    <dgm:pt modelId="{58F03099-9C53-4A38-87E6-FFA37A2731D2}" type="pres">
      <dgm:prSet presAssocID="{BF26C517-2A16-4074-95E6-256A7DEE0DF0}" presName="gear3tx" presStyleLbl="node1" presStyleIdx="2" presStyleCnt="3">
        <dgm:presLayoutVars>
          <dgm:chMax val="1"/>
          <dgm:bulletEnabled val="1"/>
        </dgm:presLayoutVars>
      </dgm:prSet>
      <dgm:spPr/>
      <dgm:t>
        <a:bodyPr/>
        <a:lstStyle/>
        <a:p>
          <a:endParaRPr lang="el-GR"/>
        </a:p>
      </dgm:t>
    </dgm:pt>
    <dgm:pt modelId="{D1631BA0-696A-4DCF-AD53-43B3AA5CF2B5}" type="pres">
      <dgm:prSet presAssocID="{BF26C517-2A16-4074-95E6-256A7DEE0DF0}" presName="gear3srcNode" presStyleLbl="node1" presStyleIdx="2" presStyleCnt="3"/>
      <dgm:spPr/>
      <dgm:t>
        <a:bodyPr/>
        <a:lstStyle/>
        <a:p>
          <a:endParaRPr lang="el-GR"/>
        </a:p>
      </dgm:t>
    </dgm:pt>
    <dgm:pt modelId="{AE7FAFE2-2078-4A01-9778-1CD77FF9B291}" type="pres">
      <dgm:prSet presAssocID="{BF26C517-2A16-4074-95E6-256A7DEE0DF0}" presName="gear3dstNode" presStyleLbl="node1" presStyleIdx="2" presStyleCnt="3"/>
      <dgm:spPr/>
      <dgm:t>
        <a:bodyPr/>
        <a:lstStyle/>
        <a:p>
          <a:endParaRPr lang="el-GR"/>
        </a:p>
      </dgm:t>
    </dgm:pt>
    <dgm:pt modelId="{039D0697-3CC2-46D2-83B8-B1EECADCF830}" type="pres">
      <dgm:prSet presAssocID="{6F840812-6C18-4FC6-A0E7-2ACAB1E62067}" presName="connector1" presStyleLbl="sibTrans2D1" presStyleIdx="0" presStyleCnt="3"/>
      <dgm:spPr/>
      <dgm:t>
        <a:bodyPr/>
        <a:lstStyle/>
        <a:p>
          <a:endParaRPr lang="el-GR"/>
        </a:p>
      </dgm:t>
    </dgm:pt>
    <dgm:pt modelId="{4FA48AC5-0032-4CA6-A237-319B18BA95A3}" type="pres">
      <dgm:prSet presAssocID="{449D6494-00A1-4B49-BF77-F90EA8284B62}" presName="connector2" presStyleLbl="sibTrans2D1" presStyleIdx="1" presStyleCnt="3"/>
      <dgm:spPr/>
      <dgm:t>
        <a:bodyPr/>
        <a:lstStyle/>
        <a:p>
          <a:endParaRPr lang="el-GR"/>
        </a:p>
      </dgm:t>
    </dgm:pt>
    <dgm:pt modelId="{1FDD4E9C-534E-4A45-BD56-06EAAECCA80C}" type="pres">
      <dgm:prSet presAssocID="{F0E35A72-D329-41C5-9D1D-C3AE147C125B}" presName="connector3" presStyleLbl="sibTrans2D1" presStyleIdx="2" presStyleCnt="3"/>
      <dgm:spPr/>
      <dgm:t>
        <a:bodyPr/>
        <a:lstStyle/>
        <a:p>
          <a:endParaRPr lang="el-GR"/>
        </a:p>
      </dgm:t>
    </dgm:pt>
  </dgm:ptLst>
  <dgm:cxnLst>
    <dgm:cxn modelId="{CEE2F51E-41DF-4781-A550-9CCA1B43D196}" type="presOf" srcId="{449D6494-00A1-4B49-BF77-F90EA8284B62}" destId="{4FA48AC5-0032-4CA6-A237-319B18BA95A3}" srcOrd="0" destOrd="0" presId="urn:microsoft.com/office/officeart/2005/8/layout/gear1"/>
    <dgm:cxn modelId="{40F4AA86-2443-4682-89F6-D6F68DBD2160}" type="presOf" srcId="{5DA98109-4B51-408E-B07F-8FC1B27ACE49}" destId="{EF85D80D-5E2D-4924-8ADC-EF41DA26A12C}" srcOrd="1" destOrd="0" presId="urn:microsoft.com/office/officeart/2005/8/layout/gear1"/>
    <dgm:cxn modelId="{21B06B77-582D-44A6-B957-734A825E315F}" type="presOf" srcId="{6F840812-6C18-4FC6-A0E7-2ACAB1E62067}" destId="{039D0697-3CC2-46D2-83B8-B1EECADCF830}" srcOrd="0" destOrd="0" presId="urn:microsoft.com/office/officeart/2005/8/layout/gear1"/>
    <dgm:cxn modelId="{0E8A7FCB-52DB-4B37-8D0F-0FF80F65CA4B}" type="presOf" srcId="{5DA98109-4B51-408E-B07F-8FC1B27ACE49}" destId="{29526E73-8C68-41E7-B73E-DD609F7731DC}" srcOrd="2" destOrd="0" presId="urn:microsoft.com/office/officeart/2005/8/layout/gear1"/>
    <dgm:cxn modelId="{8C12BBDD-0565-4142-859E-0801873C36FB}" type="presOf" srcId="{BF26C517-2A16-4074-95E6-256A7DEE0DF0}" destId="{58F03099-9C53-4A38-87E6-FFA37A2731D2}" srcOrd="1" destOrd="0" presId="urn:microsoft.com/office/officeart/2005/8/layout/gear1"/>
    <dgm:cxn modelId="{8542DAD4-396F-4892-8B9A-4CDE7828E215}" type="presOf" srcId="{6E54B87D-7BA9-4F9E-9B13-4BB291E17D8D}" destId="{B884B92C-1DF3-4E7D-9264-CEFE58AAAE10}" srcOrd="0" destOrd="0" presId="urn:microsoft.com/office/officeart/2005/8/layout/gear1"/>
    <dgm:cxn modelId="{A7FA5BC3-7761-4AB9-BC76-35FB2BCA4AB1}" srcId="{6E54B87D-7BA9-4F9E-9B13-4BB291E17D8D}" destId="{9AA06F7E-559F-4045-A8ED-252FFCDF0D91}" srcOrd="0" destOrd="0" parTransId="{33896527-FD3B-4A48-AC1E-F608DB6855A0}" sibTransId="{6F840812-6C18-4FC6-A0E7-2ACAB1E62067}"/>
    <dgm:cxn modelId="{D740092A-DE0A-4F37-B27A-F3C971E585B4}" type="presOf" srcId="{9AA06F7E-559F-4045-A8ED-252FFCDF0D91}" destId="{47128A66-B3EB-4540-89F1-C0164F754288}" srcOrd="2" destOrd="0" presId="urn:microsoft.com/office/officeart/2005/8/layout/gear1"/>
    <dgm:cxn modelId="{44DA98D6-3320-43E0-8AE8-8B53F602B41D}" type="presOf" srcId="{5DA98109-4B51-408E-B07F-8FC1B27ACE49}" destId="{CF553EDB-A6D8-4F4B-8DF5-B7F6D4AC9C82}" srcOrd="0" destOrd="0" presId="urn:microsoft.com/office/officeart/2005/8/layout/gear1"/>
    <dgm:cxn modelId="{FD75B689-F7B5-4D56-ADF6-97CAD0E27969}" type="presOf" srcId="{BF26C517-2A16-4074-95E6-256A7DEE0DF0}" destId="{D594E23D-7142-47E6-8F5C-E038528B9EC0}" srcOrd="0" destOrd="0" presId="urn:microsoft.com/office/officeart/2005/8/layout/gear1"/>
    <dgm:cxn modelId="{E65FF857-F274-467C-B57E-8CF597221299}" srcId="{6E54B87D-7BA9-4F9E-9B13-4BB291E17D8D}" destId="{5DA98109-4B51-408E-B07F-8FC1B27ACE49}" srcOrd="1" destOrd="0" parTransId="{2461E781-D273-4BB7-81AD-29E790071F75}" sibTransId="{449D6494-00A1-4B49-BF77-F90EA8284B62}"/>
    <dgm:cxn modelId="{DEC3C1A7-1A65-412E-8547-ED65E8C26B72}" type="presOf" srcId="{9AA06F7E-559F-4045-A8ED-252FFCDF0D91}" destId="{397C1030-033B-437D-96A7-C99D0AF75AFA}" srcOrd="0" destOrd="0" presId="urn:microsoft.com/office/officeart/2005/8/layout/gear1"/>
    <dgm:cxn modelId="{64302546-E05E-46C1-91B6-4639BB6D4A14}" type="presOf" srcId="{F0E35A72-D329-41C5-9D1D-C3AE147C125B}" destId="{1FDD4E9C-534E-4A45-BD56-06EAAECCA80C}" srcOrd="0" destOrd="0" presId="urn:microsoft.com/office/officeart/2005/8/layout/gear1"/>
    <dgm:cxn modelId="{1B9E3F5B-C78B-47EB-ADD1-1DFBBDDE0E69}" type="presOf" srcId="{BF26C517-2A16-4074-95E6-256A7DEE0DF0}" destId="{D1631BA0-696A-4DCF-AD53-43B3AA5CF2B5}" srcOrd="2" destOrd="0" presId="urn:microsoft.com/office/officeart/2005/8/layout/gear1"/>
    <dgm:cxn modelId="{3F8AB055-743A-47C8-A9D5-972AC6C3A0A7}" type="presOf" srcId="{9AA06F7E-559F-4045-A8ED-252FFCDF0D91}" destId="{4AD6E5A3-EFB5-42EE-8382-8A47EF4A50D0}" srcOrd="1" destOrd="0" presId="urn:microsoft.com/office/officeart/2005/8/layout/gear1"/>
    <dgm:cxn modelId="{CC52D07D-0E9C-413A-9F86-B555DE3714FE}" srcId="{6E54B87D-7BA9-4F9E-9B13-4BB291E17D8D}" destId="{BF26C517-2A16-4074-95E6-256A7DEE0DF0}" srcOrd="2" destOrd="0" parTransId="{A8749B78-B51B-4904-BAEA-ACC3C88AFEFC}" sibTransId="{F0E35A72-D329-41C5-9D1D-C3AE147C125B}"/>
    <dgm:cxn modelId="{328936D6-0640-40F3-9F12-B3CEB48802CA}" type="presOf" srcId="{BF26C517-2A16-4074-95E6-256A7DEE0DF0}" destId="{AE7FAFE2-2078-4A01-9778-1CD77FF9B291}" srcOrd="3" destOrd="0" presId="urn:microsoft.com/office/officeart/2005/8/layout/gear1"/>
    <dgm:cxn modelId="{88B138A3-0C27-473C-9C00-FFA53F138791}" type="presParOf" srcId="{B884B92C-1DF3-4E7D-9264-CEFE58AAAE10}" destId="{397C1030-033B-437D-96A7-C99D0AF75AFA}" srcOrd="0" destOrd="0" presId="urn:microsoft.com/office/officeart/2005/8/layout/gear1"/>
    <dgm:cxn modelId="{83598D7C-B13E-467B-9466-2E2D8A4A3B11}" type="presParOf" srcId="{B884B92C-1DF3-4E7D-9264-CEFE58AAAE10}" destId="{4AD6E5A3-EFB5-42EE-8382-8A47EF4A50D0}" srcOrd="1" destOrd="0" presId="urn:microsoft.com/office/officeart/2005/8/layout/gear1"/>
    <dgm:cxn modelId="{64B97C02-782C-482F-9CA2-FECF22DFEABA}" type="presParOf" srcId="{B884B92C-1DF3-4E7D-9264-CEFE58AAAE10}" destId="{47128A66-B3EB-4540-89F1-C0164F754288}" srcOrd="2" destOrd="0" presId="urn:microsoft.com/office/officeart/2005/8/layout/gear1"/>
    <dgm:cxn modelId="{894F10D7-C3B2-497F-9EB1-BC7C0A5FF8DE}" type="presParOf" srcId="{B884B92C-1DF3-4E7D-9264-CEFE58AAAE10}" destId="{CF553EDB-A6D8-4F4B-8DF5-B7F6D4AC9C82}" srcOrd="3" destOrd="0" presId="urn:microsoft.com/office/officeart/2005/8/layout/gear1"/>
    <dgm:cxn modelId="{D426BBAF-164C-4401-9ACE-9C7ADDF8D948}" type="presParOf" srcId="{B884B92C-1DF3-4E7D-9264-CEFE58AAAE10}" destId="{EF85D80D-5E2D-4924-8ADC-EF41DA26A12C}" srcOrd="4" destOrd="0" presId="urn:microsoft.com/office/officeart/2005/8/layout/gear1"/>
    <dgm:cxn modelId="{B9BBB2D0-6E4E-40E8-AA1A-1967AA7E522F}" type="presParOf" srcId="{B884B92C-1DF3-4E7D-9264-CEFE58AAAE10}" destId="{29526E73-8C68-41E7-B73E-DD609F7731DC}" srcOrd="5" destOrd="0" presId="urn:microsoft.com/office/officeart/2005/8/layout/gear1"/>
    <dgm:cxn modelId="{12B97C6E-82C1-4080-8BCE-72166BC524A5}" type="presParOf" srcId="{B884B92C-1DF3-4E7D-9264-CEFE58AAAE10}" destId="{D594E23D-7142-47E6-8F5C-E038528B9EC0}" srcOrd="6" destOrd="0" presId="urn:microsoft.com/office/officeart/2005/8/layout/gear1"/>
    <dgm:cxn modelId="{1C64F83B-CD20-4F78-BBF0-3FB6BE50174F}" type="presParOf" srcId="{B884B92C-1DF3-4E7D-9264-CEFE58AAAE10}" destId="{58F03099-9C53-4A38-87E6-FFA37A2731D2}" srcOrd="7" destOrd="0" presId="urn:microsoft.com/office/officeart/2005/8/layout/gear1"/>
    <dgm:cxn modelId="{6113DFA0-2D77-4F7B-AD26-B7138F0E9F80}" type="presParOf" srcId="{B884B92C-1DF3-4E7D-9264-CEFE58AAAE10}" destId="{D1631BA0-696A-4DCF-AD53-43B3AA5CF2B5}" srcOrd="8" destOrd="0" presId="urn:microsoft.com/office/officeart/2005/8/layout/gear1"/>
    <dgm:cxn modelId="{49E88CB9-9998-4D6E-9926-CA7A3C5952D7}" type="presParOf" srcId="{B884B92C-1DF3-4E7D-9264-CEFE58AAAE10}" destId="{AE7FAFE2-2078-4A01-9778-1CD77FF9B291}" srcOrd="9" destOrd="0" presId="urn:microsoft.com/office/officeart/2005/8/layout/gear1"/>
    <dgm:cxn modelId="{A44F3175-5EE8-446E-B007-DF4CE6AB8340}" type="presParOf" srcId="{B884B92C-1DF3-4E7D-9264-CEFE58AAAE10}" destId="{039D0697-3CC2-46D2-83B8-B1EECADCF830}" srcOrd="10" destOrd="0" presId="urn:microsoft.com/office/officeart/2005/8/layout/gear1"/>
    <dgm:cxn modelId="{64AA6FD2-95AD-46C5-852C-EA2D6FF5659D}" type="presParOf" srcId="{B884B92C-1DF3-4E7D-9264-CEFE58AAAE10}" destId="{4FA48AC5-0032-4CA6-A237-319B18BA95A3}" srcOrd="11" destOrd="0" presId="urn:microsoft.com/office/officeart/2005/8/layout/gear1"/>
    <dgm:cxn modelId="{1B1BBD97-3D57-4319-B3E7-DACC4EBA9B7C}" type="presParOf" srcId="{B884B92C-1DF3-4E7D-9264-CEFE58AAAE10}" destId="{1FDD4E9C-534E-4A45-BD56-06EAAECCA80C}"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49256B-2AEC-4271-AF8C-7CAF65FCE8C3}" type="doc">
      <dgm:prSet loTypeId="urn:microsoft.com/office/officeart/2005/8/layout/equation1" loCatId="process" qsTypeId="urn:microsoft.com/office/officeart/2005/8/quickstyle/simple1" qsCatId="simple" csTypeId="urn:microsoft.com/office/officeart/2005/8/colors/accent1_2" csCatId="accent1" phldr="1"/>
      <dgm:spPr/>
    </dgm:pt>
    <dgm:pt modelId="{4D4580F2-D0F8-4F19-AB42-591614BCDC4C}">
      <dgm:prSet phldrT="[Κείμενο]" custT="1"/>
      <dgm:spPr>
        <a:solidFill>
          <a:srgbClr val="FFC000"/>
        </a:solidFill>
      </dgm:spPr>
      <dgm:t>
        <a:bodyPr/>
        <a:lstStyle/>
        <a:p>
          <a:r>
            <a:rPr lang="el-GR" sz="1600" dirty="0" smtClean="0"/>
            <a:t>Κελιά </a:t>
          </a:r>
          <a:r>
            <a:rPr lang="en-US" sz="1600" dirty="0" smtClean="0"/>
            <a:t>excel</a:t>
          </a:r>
          <a:endParaRPr lang="el-GR" sz="1600" dirty="0"/>
        </a:p>
      </dgm:t>
    </dgm:pt>
    <dgm:pt modelId="{9D08A875-CFAB-4AC0-A5CC-0C0DB244ECF1}" type="parTrans" cxnId="{0E670A44-B2B5-4040-9F4A-E7841DDAC775}">
      <dgm:prSet/>
      <dgm:spPr/>
      <dgm:t>
        <a:bodyPr/>
        <a:lstStyle/>
        <a:p>
          <a:endParaRPr lang="el-GR"/>
        </a:p>
      </dgm:t>
    </dgm:pt>
    <dgm:pt modelId="{D9D8F894-631F-44D3-9321-07636095C200}" type="sibTrans" cxnId="{0E670A44-B2B5-4040-9F4A-E7841DDAC775}">
      <dgm:prSet/>
      <dgm:spPr/>
      <dgm:t>
        <a:bodyPr/>
        <a:lstStyle/>
        <a:p>
          <a:endParaRPr lang="el-GR"/>
        </a:p>
      </dgm:t>
    </dgm:pt>
    <dgm:pt modelId="{6BA64AE2-3DF2-4C4E-B3F2-FB3FC2EA8FF7}">
      <dgm:prSet phldrT="[Κείμενο]" custT="1"/>
      <dgm:spPr>
        <a:solidFill>
          <a:srgbClr val="92D050"/>
        </a:solidFill>
      </dgm:spPr>
      <dgm:t>
        <a:bodyPr/>
        <a:lstStyle/>
        <a:p>
          <a:r>
            <a:rPr lang="el-GR" sz="1600" dirty="0" smtClean="0"/>
            <a:t>Άψυχα χαρτιά</a:t>
          </a:r>
          <a:endParaRPr lang="el-GR" sz="1600" dirty="0"/>
        </a:p>
      </dgm:t>
    </dgm:pt>
    <dgm:pt modelId="{23AFE60D-FFDD-469F-8423-DEED326DBADE}" type="parTrans" cxnId="{A85AF460-0B7B-4216-AD86-17F3A0C84F1A}">
      <dgm:prSet/>
      <dgm:spPr/>
      <dgm:t>
        <a:bodyPr/>
        <a:lstStyle/>
        <a:p>
          <a:endParaRPr lang="el-GR"/>
        </a:p>
      </dgm:t>
    </dgm:pt>
    <dgm:pt modelId="{EC149B1C-4BA9-40D9-BE99-F05C12FF69BA}" type="sibTrans" cxnId="{A85AF460-0B7B-4216-AD86-17F3A0C84F1A}">
      <dgm:prSet/>
      <dgm:spPr/>
      <dgm:t>
        <a:bodyPr/>
        <a:lstStyle/>
        <a:p>
          <a:endParaRPr lang="el-GR"/>
        </a:p>
      </dgm:t>
    </dgm:pt>
    <dgm:pt modelId="{C0583EA4-1FCA-4013-A7B9-F87E9AFD3963}">
      <dgm:prSet phldrT="[Κείμενο]" custT="1"/>
      <dgm:spPr>
        <a:solidFill>
          <a:schemeClr val="tx1">
            <a:lumMod val="95000"/>
            <a:lumOff val="5000"/>
          </a:schemeClr>
        </a:solidFill>
      </dgm:spPr>
      <dgm:t>
        <a:bodyPr/>
        <a:lstStyle/>
        <a:p>
          <a:r>
            <a:rPr lang="el-GR" sz="1600" dirty="0" smtClean="0"/>
            <a:t>Τεχνοκρατική  προσέγγιση</a:t>
          </a:r>
          <a:endParaRPr lang="el-GR" sz="1600" dirty="0"/>
        </a:p>
      </dgm:t>
    </dgm:pt>
    <dgm:pt modelId="{A01DA3C3-F5E8-47D2-BF85-16CAB0280C73}" type="sibTrans" cxnId="{3B87ED89-CEBF-482A-A834-39E0A15B6635}">
      <dgm:prSet/>
      <dgm:spPr/>
      <dgm:t>
        <a:bodyPr/>
        <a:lstStyle/>
        <a:p>
          <a:endParaRPr lang="el-GR"/>
        </a:p>
      </dgm:t>
    </dgm:pt>
    <dgm:pt modelId="{4ED587BF-15A8-45B0-B250-250737E29A84}" type="parTrans" cxnId="{3B87ED89-CEBF-482A-A834-39E0A15B6635}">
      <dgm:prSet/>
      <dgm:spPr/>
      <dgm:t>
        <a:bodyPr/>
        <a:lstStyle/>
        <a:p>
          <a:endParaRPr lang="el-GR"/>
        </a:p>
      </dgm:t>
    </dgm:pt>
    <dgm:pt modelId="{279D52C6-EE25-4480-BD4D-06A1453BEF89}" type="pres">
      <dgm:prSet presAssocID="{D049256B-2AEC-4271-AF8C-7CAF65FCE8C3}" presName="linearFlow" presStyleCnt="0">
        <dgm:presLayoutVars>
          <dgm:dir/>
          <dgm:resizeHandles val="exact"/>
        </dgm:presLayoutVars>
      </dgm:prSet>
      <dgm:spPr/>
    </dgm:pt>
    <dgm:pt modelId="{3D0539B1-80FA-422E-9D3B-E1CF53BDFC92}" type="pres">
      <dgm:prSet presAssocID="{4D4580F2-D0F8-4F19-AB42-591614BCDC4C}" presName="node" presStyleLbl="node1" presStyleIdx="0" presStyleCnt="3" custScaleX="108709">
        <dgm:presLayoutVars>
          <dgm:bulletEnabled val="1"/>
        </dgm:presLayoutVars>
      </dgm:prSet>
      <dgm:spPr/>
      <dgm:t>
        <a:bodyPr/>
        <a:lstStyle/>
        <a:p>
          <a:endParaRPr lang="el-GR"/>
        </a:p>
      </dgm:t>
    </dgm:pt>
    <dgm:pt modelId="{0C49260A-D599-41FE-B78A-8DC5A8E90255}" type="pres">
      <dgm:prSet presAssocID="{D9D8F894-631F-44D3-9321-07636095C200}" presName="spacerL" presStyleCnt="0"/>
      <dgm:spPr/>
    </dgm:pt>
    <dgm:pt modelId="{8BB5E2FB-E0A3-4658-966C-B525653FF93F}" type="pres">
      <dgm:prSet presAssocID="{D9D8F894-631F-44D3-9321-07636095C200}" presName="sibTrans" presStyleLbl="sibTrans2D1" presStyleIdx="0" presStyleCnt="2"/>
      <dgm:spPr/>
      <dgm:t>
        <a:bodyPr/>
        <a:lstStyle/>
        <a:p>
          <a:endParaRPr lang="el-GR"/>
        </a:p>
      </dgm:t>
    </dgm:pt>
    <dgm:pt modelId="{797CA778-1F5E-4FC5-9A2C-2A5747617F8C}" type="pres">
      <dgm:prSet presAssocID="{D9D8F894-631F-44D3-9321-07636095C200}" presName="spacerR" presStyleCnt="0"/>
      <dgm:spPr/>
    </dgm:pt>
    <dgm:pt modelId="{4DB34C29-0354-4923-9350-2E9ACBCDBBF4}" type="pres">
      <dgm:prSet presAssocID="{6BA64AE2-3DF2-4C4E-B3F2-FB3FC2EA8FF7}" presName="node" presStyleLbl="node1" presStyleIdx="1" presStyleCnt="3">
        <dgm:presLayoutVars>
          <dgm:bulletEnabled val="1"/>
        </dgm:presLayoutVars>
      </dgm:prSet>
      <dgm:spPr/>
      <dgm:t>
        <a:bodyPr/>
        <a:lstStyle/>
        <a:p>
          <a:endParaRPr lang="el-GR"/>
        </a:p>
      </dgm:t>
    </dgm:pt>
    <dgm:pt modelId="{B1CC743D-DB9C-4D05-98A3-D25714F379E2}" type="pres">
      <dgm:prSet presAssocID="{EC149B1C-4BA9-40D9-BE99-F05C12FF69BA}" presName="spacerL" presStyleCnt="0"/>
      <dgm:spPr/>
    </dgm:pt>
    <dgm:pt modelId="{E572EE94-53DA-447C-B9EB-8FD74797B6BE}" type="pres">
      <dgm:prSet presAssocID="{EC149B1C-4BA9-40D9-BE99-F05C12FF69BA}" presName="sibTrans" presStyleLbl="sibTrans2D1" presStyleIdx="1" presStyleCnt="2"/>
      <dgm:spPr/>
      <dgm:t>
        <a:bodyPr/>
        <a:lstStyle/>
        <a:p>
          <a:endParaRPr lang="el-GR"/>
        </a:p>
      </dgm:t>
    </dgm:pt>
    <dgm:pt modelId="{23C8020C-6B1F-43ED-B28E-46FC307EA2F5}" type="pres">
      <dgm:prSet presAssocID="{EC149B1C-4BA9-40D9-BE99-F05C12FF69BA}" presName="spacerR" presStyleCnt="0"/>
      <dgm:spPr/>
    </dgm:pt>
    <dgm:pt modelId="{3E9A16A4-EAC8-43A3-B08A-CC3AD97497DA}" type="pres">
      <dgm:prSet presAssocID="{C0583EA4-1FCA-4013-A7B9-F87E9AFD3963}" presName="node" presStyleLbl="node1" presStyleIdx="2" presStyleCnt="3">
        <dgm:presLayoutVars>
          <dgm:bulletEnabled val="1"/>
        </dgm:presLayoutVars>
      </dgm:prSet>
      <dgm:spPr/>
      <dgm:t>
        <a:bodyPr/>
        <a:lstStyle/>
        <a:p>
          <a:endParaRPr lang="el-GR"/>
        </a:p>
      </dgm:t>
    </dgm:pt>
  </dgm:ptLst>
  <dgm:cxnLst>
    <dgm:cxn modelId="{A85AF460-0B7B-4216-AD86-17F3A0C84F1A}" srcId="{D049256B-2AEC-4271-AF8C-7CAF65FCE8C3}" destId="{6BA64AE2-3DF2-4C4E-B3F2-FB3FC2EA8FF7}" srcOrd="1" destOrd="0" parTransId="{23AFE60D-FFDD-469F-8423-DEED326DBADE}" sibTransId="{EC149B1C-4BA9-40D9-BE99-F05C12FF69BA}"/>
    <dgm:cxn modelId="{C27A5D2F-832F-48CD-AECE-5CE012116A5D}" type="presOf" srcId="{D049256B-2AEC-4271-AF8C-7CAF65FCE8C3}" destId="{279D52C6-EE25-4480-BD4D-06A1453BEF89}" srcOrd="0" destOrd="0" presId="urn:microsoft.com/office/officeart/2005/8/layout/equation1"/>
    <dgm:cxn modelId="{0E670A44-B2B5-4040-9F4A-E7841DDAC775}" srcId="{D049256B-2AEC-4271-AF8C-7CAF65FCE8C3}" destId="{4D4580F2-D0F8-4F19-AB42-591614BCDC4C}" srcOrd="0" destOrd="0" parTransId="{9D08A875-CFAB-4AC0-A5CC-0C0DB244ECF1}" sibTransId="{D9D8F894-631F-44D3-9321-07636095C200}"/>
    <dgm:cxn modelId="{79C5B600-D285-42C6-8322-25433C426ADF}" type="presOf" srcId="{EC149B1C-4BA9-40D9-BE99-F05C12FF69BA}" destId="{E572EE94-53DA-447C-B9EB-8FD74797B6BE}" srcOrd="0" destOrd="0" presId="urn:microsoft.com/office/officeart/2005/8/layout/equation1"/>
    <dgm:cxn modelId="{EC9E636D-A8B9-4AE0-8FC6-CEC1ABABDA3E}" type="presOf" srcId="{4D4580F2-D0F8-4F19-AB42-591614BCDC4C}" destId="{3D0539B1-80FA-422E-9D3B-E1CF53BDFC92}" srcOrd="0" destOrd="0" presId="urn:microsoft.com/office/officeart/2005/8/layout/equation1"/>
    <dgm:cxn modelId="{A15C7B4F-7CFC-4B3A-B8BE-EC6EE0D84D11}" type="presOf" srcId="{6BA64AE2-3DF2-4C4E-B3F2-FB3FC2EA8FF7}" destId="{4DB34C29-0354-4923-9350-2E9ACBCDBBF4}" srcOrd="0" destOrd="0" presId="urn:microsoft.com/office/officeart/2005/8/layout/equation1"/>
    <dgm:cxn modelId="{3B87ED89-CEBF-482A-A834-39E0A15B6635}" srcId="{D049256B-2AEC-4271-AF8C-7CAF65FCE8C3}" destId="{C0583EA4-1FCA-4013-A7B9-F87E9AFD3963}" srcOrd="2" destOrd="0" parTransId="{4ED587BF-15A8-45B0-B250-250737E29A84}" sibTransId="{A01DA3C3-F5E8-47D2-BF85-16CAB0280C73}"/>
    <dgm:cxn modelId="{81D66820-AFB9-4E9D-8CD9-8E23A0E7C68C}" type="presOf" srcId="{C0583EA4-1FCA-4013-A7B9-F87E9AFD3963}" destId="{3E9A16A4-EAC8-43A3-B08A-CC3AD97497DA}" srcOrd="0" destOrd="0" presId="urn:microsoft.com/office/officeart/2005/8/layout/equation1"/>
    <dgm:cxn modelId="{44B1766E-5C5E-44BC-B621-209149AABD2C}" type="presOf" srcId="{D9D8F894-631F-44D3-9321-07636095C200}" destId="{8BB5E2FB-E0A3-4658-966C-B525653FF93F}" srcOrd="0" destOrd="0" presId="urn:microsoft.com/office/officeart/2005/8/layout/equation1"/>
    <dgm:cxn modelId="{9CF60729-7096-483F-9719-8AB596AA35C0}" type="presParOf" srcId="{279D52C6-EE25-4480-BD4D-06A1453BEF89}" destId="{3D0539B1-80FA-422E-9D3B-E1CF53BDFC92}" srcOrd="0" destOrd="0" presId="urn:microsoft.com/office/officeart/2005/8/layout/equation1"/>
    <dgm:cxn modelId="{A0DAF5AB-355C-4366-89BA-8F3F18F3BF27}" type="presParOf" srcId="{279D52C6-EE25-4480-BD4D-06A1453BEF89}" destId="{0C49260A-D599-41FE-B78A-8DC5A8E90255}" srcOrd="1" destOrd="0" presId="urn:microsoft.com/office/officeart/2005/8/layout/equation1"/>
    <dgm:cxn modelId="{8CDD53AA-0529-441F-8DF2-D4914AE3048B}" type="presParOf" srcId="{279D52C6-EE25-4480-BD4D-06A1453BEF89}" destId="{8BB5E2FB-E0A3-4658-966C-B525653FF93F}" srcOrd="2" destOrd="0" presId="urn:microsoft.com/office/officeart/2005/8/layout/equation1"/>
    <dgm:cxn modelId="{6E353A91-99CE-41D8-9193-D6718F3F244F}" type="presParOf" srcId="{279D52C6-EE25-4480-BD4D-06A1453BEF89}" destId="{797CA778-1F5E-4FC5-9A2C-2A5747617F8C}" srcOrd="3" destOrd="0" presId="urn:microsoft.com/office/officeart/2005/8/layout/equation1"/>
    <dgm:cxn modelId="{12F281AB-CBC0-4EDB-AB5E-1C966047ED3D}" type="presParOf" srcId="{279D52C6-EE25-4480-BD4D-06A1453BEF89}" destId="{4DB34C29-0354-4923-9350-2E9ACBCDBBF4}" srcOrd="4" destOrd="0" presId="urn:microsoft.com/office/officeart/2005/8/layout/equation1"/>
    <dgm:cxn modelId="{355CC0D5-8CBE-4B85-9D1C-BBF50CCC6E97}" type="presParOf" srcId="{279D52C6-EE25-4480-BD4D-06A1453BEF89}" destId="{B1CC743D-DB9C-4D05-98A3-D25714F379E2}" srcOrd="5" destOrd="0" presId="urn:microsoft.com/office/officeart/2005/8/layout/equation1"/>
    <dgm:cxn modelId="{C8176DB8-81C6-45B0-80EA-9FA7C60DBE55}" type="presParOf" srcId="{279D52C6-EE25-4480-BD4D-06A1453BEF89}" destId="{E572EE94-53DA-447C-B9EB-8FD74797B6BE}" srcOrd="6" destOrd="0" presId="urn:microsoft.com/office/officeart/2005/8/layout/equation1"/>
    <dgm:cxn modelId="{DD4D5D5B-9C23-4EB9-92F0-1237D21E71A0}" type="presParOf" srcId="{279D52C6-EE25-4480-BD4D-06A1453BEF89}" destId="{23C8020C-6B1F-43ED-B28E-46FC307EA2F5}" srcOrd="7" destOrd="0" presId="urn:microsoft.com/office/officeart/2005/8/layout/equation1"/>
    <dgm:cxn modelId="{308043C6-FBE3-4628-81E1-8A38C478511B}" type="presParOf" srcId="{279D52C6-EE25-4480-BD4D-06A1453BEF89}" destId="{3E9A16A4-EAC8-43A3-B08A-CC3AD97497DA}"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C168F8-427E-49BE-8EBA-1415AC82A7A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l-GR"/>
        </a:p>
      </dgm:t>
    </dgm:pt>
    <dgm:pt modelId="{C6A91929-443D-40E0-8612-55AE36A9ADDF}">
      <dgm:prSet phldrT="[Κείμενο]" custT="1"/>
      <dgm:spPr/>
      <dgm:t>
        <a:bodyPr/>
        <a:lstStyle/>
        <a:p>
          <a:r>
            <a:rPr lang="el-GR" sz="2000" dirty="0" smtClean="0"/>
            <a:t>Εξυπηρετούμενοι</a:t>
          </a:r>
          <a:endParaRPr lang="el-GR" sz="2000" dirty="0"/>
        </a:p>
      </dgm:t>
    </dgm:pt>
    <dgm:pt modelId="{51A1F7FE-348D-46F8-BD35-FB0D49A244C6}" type="parTrans" cxnId="{711856F3-1D2E-451D-9953-05500441DE6C}">
      <dgm:prSet/>
      <dgm:spPr/>
      <dgm:t>
        <a:bodyPr/>
        <a:lstStyle/>
        <a:p>
          <a:endParaRPr lang="el-GR"/>
        </a:p>
      </dgm:t>
    </dgm:pt>
    <dgm:pt modelId="{FB72EE88-D1AB-454C-A21D-8472CFCFD911}" type="sibTrans" cxnId="{711856F3-1D2E-451D-9953-05500441DE6C}">
      <dgm:prSet/>
      <dgm:spPr/>
      <dgm:t>
        <a:bodyPr/>
        <a:lstStyle/>
        <a:p>
          <a:endParaRPr lang="el-GR"/>
        </a:p>
      </dgm:t>
    </dgm:pt>
    <dgm:pt modelId="{B83A0746-C825-491B-A19F-C777544FC168}">
      <dgm:prSet phldrT="[Κείμενο]" custT="1"/>
      <dgm:spPr/>
      <dgm:t>
        <a:bodyPr/>
        <a:lstStyle/>
        <a:p>
          <a:r>
            <a:rPr lang="el-GR" sz="2000" dirty="0" smtClean="0"/>
            <a:t>Εμπειρία </a:t>
          </a:r>
          <a:endParaRPr lang="el-GR" sz="2000" dirty="0"/>
        </a:p>
      </dgm:t>
    </dgm:pt>
    <dgm:pt modelId="{E9D60DFE-D140-4A5E-898A-1EC6B57D9227}" type="parTrans" cxnId="{3AA08772-84FD-449A-877E-D5EE0807C145}">
      <dgm:prSet/>
      <dgm:spPr/>
      <dgm:t>
        <a:bodyPr/>
        <a:lstStyle/>
        <a:p>
          <a:endParaRPr lang="el-GR"/>
        </a:p>
      </dgm:t>
    </dgm:pt>
    <dgm:pt modelId="{62DA9FF6-4A6C-4CD0-B6E4-FA1BEE5599DA}" type="sibTrans" cxnId="{3AA08772-84FD-449A-877E-D5EE0807C145}">
      <dgm:prSet/>
      <dgm:spPr/>
      <dgm:t>
        <a:bodyPr/>
        <a:lstStyle/>
        <a:p>
          <a:endParaRPr lang="el-GR"/>
        </a:p>
      </dgm:t>
    </dgm:pt>
    <dgm:pt modelId="{8295ECCB-6094-4035-84A9-26CB154B9115}">
      <dgm:prSet phldrT="[Κείμενο]" custT="1"/>
      <dgm:spPr/>
      <dgm:t>
        <a:bodyPr/>
        <a:lstStyle/>
        <a:p>
          <a:r>
            <a:rPr lang="el-GR" sz="2000" dirty="0" smtClean="0"/>
            <a:t>Εμπιστοσύνη </a:t>
          </a:r>
          <a:endParaRPr lang="el-GR" sz="2000" dirty="0"/>
        </a:p>
      </dgm:t>
    </dgm:pt>
    <dgm:pt modelId="{339ED06E-51A0-468A-8AF6-20EA8C1B8151}" type="parTrans" cxnId="{155114D7-02A6-4961-8AAB-42A3A4783728}">
      <dgm:prSet/>
      <dgm:spPr/>
      <dgm:t>
        <a:bodyPr/>
        <a:lstStyle/>
        <a:p>
          <a:endParaRPr lang="el-GR"/>
        </a:p>
      </dgm:t>
    </dgm:pt>
    <dgm:pt modelId="{8BDFFFE1-4132-4473-BD99-6374F84576AB}" type="sibTrans" cxnId="{155114D7-02A6-4961-8AAB-42A3A4783728}">
      <dgm:prSet/>
      <dgm:spPr/>
      <dgm:t>
        <a:bodyPr/>
        <a:lstStyle/>
        <a:p>
          <a:endParaRPr lang="el-GR"/>
        </a:p>
      </dgm:t>
    </dgm:pt>
    <dgm:pt modelId="{0C74860E-1E62-44FA-888C-303CFE72479E}">
      <dgm:prSet phldrT="[Κείμενο]" custT="1"/>
      <dgm:spPr/>
      <dgm:t>
        <a:bodyPr/>
        <a:lstStyle/>
        <a:p>
          <a:r>
            <a:rPr lang="el-GR" sz="2000" dirty="0" smtClean="0"/>
            <a:t>Εξειδίκευση</a:t>
          </a:r>
          <a:endParaRPr lang="el-GR" sz="2000" dirty="0"/>
        </a:p>
      </dgm:t>
    </dgm:pt>
    <dgm:pt modelId="{DF1FD0D0-1C2D-4849-92E0-7792428B1743}" type="parTrans" cxnId="{AB294DB5-61D7-4CB9-8E53-2A8638F19E13}">
      <dgm:prSet/>
      <dgm:spPr/>
      <dgm:t>
        <a:bodyPr/>
        <a:lstStyle/>
        <a:p>
          <a:endParaRPr lang="el-GR"/>
        </a:p>
      </dgm:t>
    </dgm:pt>
    <dgm:pt modelId="{0DAA8B52-B7D7-443C-B0B0-9BF30D6DBDAD}" type="sibTrans" cxnId="{AB294DB5-61D7-4CB9-8E53-2A8638F19E13}">
      <dgm:prSet/>
      <dgm:spPr/>
      <dgm:t>
        <a:bodyPr/>
        <a:lstStyle/>
        <a:p>
          <a:endParaRPr lang="el-GR"/>
        </a:p>
      </dgm:t>
    </dgm:pt>
    <dgm:pt modelId="{F7BBB3CA-CE7C-4508-A292-70EAFCA62313}" type="pres">
      <dgm:prSet presAssocID="{67C168F8-427E-49BE-8EBA-1415AC82A7AB}" presName="Name0" presStyleCnt="0">
        <dgm:presLayoutVars>
          <dgm:chMax val="1"/>
          <dgm:dir/>
          <dgm:animLvl val="ctr"/>
          <dgm:resizeHandles val="exact"/>
        </dgm:presLayoutVars>
      </dgm:prSet>
      <dgm:spPr/>
      <dgm:t>
        <a:bodyPr/>
        <a:lstStyle/>
        <a:p>
          <a:endParaRPr lang="el-GR"/>
        </a:p>
      </dgm:t>
    </dgm:pt>
    <dgm:pt modelId="{058B753C-7467-4C84-8D7B-7A81B9E30846}" type="pres">
      <dgm:prSet presAssocID="{C6A91929-443D-40E0-8612-55AE36A9ADDF}" presName="centerShape" presStyleLbl="node0" presStyleIdx="0" presStyleCnt="1" custScaleX="108440"/>
      <dgm:spPr/>
      <dgm:t>
        <a:bodyPr/>
        <a:lstStyle/>
        <a:p>
          <a:endParaRPr lang="el-GR"/>
        </a:p>
      </dgm:t>
    </dgm:pt>
    <dgm:pt modelId="{0DB6BD27-265D-4FBF-8070-9227F39D0B61}" type="pres">
      <dgm:prSet presAssocID="{B83A0746-C825-491B-A19F-C777544FC168}" presName="node" presStyleLbl="node1" presStyleIdx="0" presStyleCnt="3" custScaleX="119905">
        <dgm:presLayoutVars>
          <dgm:bulletEnabled val="1"/>
        </dgm:presLayoutVars>
      </dgm:prSet>
      <dgm:spPr/>
      <dgm:t>
        <a:bodyPr/>
        <a:lstStyle/>
        <a:p>
          <a:endParaRPr lang="el-GR"/>
        </a:p>
      </dgm:t>
    </dgm:pt>
    <dgm:pt modelId="{670D5673-F224-4183-BEC8-DCD7A001764D}" type="pres">
      <dgm:prSet presAssocID="{B83A0746-C825-491B-A19F-C777544FC168}" presName="dummy" presStyleCnt="0"/>
      <dgm:spPr/>
    </dgm:pt>
    <dgm:pt modelId="{DB33C87D-A5D8-4209-ACB4-09371361ADDE}" type="pres">
      <dgm:prSet presAssocID="{62DA9FF6-4A6C-4CD0-B6E4-FA1BEE5599DA}" presName="sibTrans" presStyleLbl="sibTrans2D1" presStyleIdx="0" presStyleCnt="3"/>
      <dgm:spPr/>
      <dgm:t>
        <a:bodyPr/>
        <a:lstStyle/>
        <a:p>
          <a:endParaRPr lang="el-GR"/>
        </a:p>
      </dgm:t>
    </dgm:pt>
    <dgm:pt modelId="{CD2ACAF1-7BB5-434D-A482-77E54DEBB1CA}" type="pres">
      <dgm:prSet presAssocID="{8295ECCB-6094-4035-84A9-26CB154B9115}" presName="node" presStyleLbl="node1" presStyleIdx="1" presStyleCnt="3" custScaleX="174922">
        <dgm:presLayoutVars>
          <dgm:bulletEnabled val="1"/>
        </dgm:presLayoutVars>
      </dgm:prSet>
      <dgm:spPr/>
      <dgm:t>
        <a:bodyPr/>
        <a:lstStyle/>
        <a:p>
          <a:endParaRPr lang="el-GR"/>
        </a:p>
      </dgm:t>
    </dgm:pt>
    <dgm:pt modelId="{C497E2DD-5BF8-4F42-88A3-913BFA6771AC}" type="pres">
      <dgm:prSet presAssocID="{8295ECCB-6094-4035-84A9-26CB154B9115}" presName="dummy" presStyleCnt="0"/>
      <dgm:spPr/>
    </dgm:pt>
    <dgm:pt modelId="{2610A30B-F2C4-490E-9574-2CD517F8709F}" type="pres">
      <dgm:prSet presAssocID="{8BDFFFE1-4132-4473-BD99-6374F84576AB}" presName="sibTrans" presStyleLbl="sibTrans2D1" presStyleIdx="1" presStyleCnt="3"/>
      <dgm:spPr/>
      <dgm:t>
        <a:bodyPr/>
        <a:lstStyle/>
        <a:p>
          <a:endParaRPr lang="el-GR"/>
        </a:p>
      </dgm:t>
    </dgm:pt>
    <dgm:pt modelId="{5F4D120F-9E02-4024-9B2C-5F3307A0C9EE}" type="pres">
      <dgm:prSet presAssocID="{0C74860E-1E62-44FA-888C-303CFE72479E}" presName="node" presStyleLbl="node1" presStyleIdx="2" presStyleCnt="3" custScaleX="152864">
        <dgm:presLayoutVars>
          <dgm:bulletEnabled val="1"/>
        </dgm:presLayoutVars>
      </dgm:prSet>
      <dgm:spPr/>
      <dgm:t>
        <a:bodyPr/>
        <a:lstStyle/>
        <a:p>
          <a:endParaRPr lang="el-GR"/>
        </a:p>
      </dgm:t>
    </dgm:pt>
    <dgm:pt modelId="{452A8516-5355-426C-A135-0B6597DB46BE}" type="pres">
      <dgm:prSet presAssocID="{0C74860E-1E62-44FA-888C-303CFE72479E}" presName="dummy" presStyleCnt="0"/>
      <dgm:spPr/>
    </dgm:pt>
    <dgm:pt modelId="{E1CC01D7-24C8-4394-A545-3224FC8F1A74}" type="pres">
      <dgm:prSet presAssocID="{0DAA8B52-B7D7-443C-B0B0-9BF30D6DBDAD}" presName="sibTrans" presStyleLbl="sibTrans2D1" presStyleIdx="2" presStyleCnt="3"/>
      <dgm:spPr/>
      <dgm:t>
        <a:bodyPr/>
        <a:lstStyle/>
        <a:p>
          <a:endParaRPr lang="el-GR"/>
        </a:p>
      </dgm:t>
    </dgm:pt>
  </dgm:ptLst>
  <dgm:cxnLst>
    <dgm:cxn modelId="{414FF6B5-6CFD-492E-B0E5-17C6AD3D1228}" type="presOf" srcId="{67C168F8-427E-49BE-8EBA-1415AC82A7AB}" destId="{F7BBB3CA-CE7C-4508-A292-70EAFCA62313}" srcOrd="0" destOrd="0" presId="urn:microsoft.com/office/officeart/2005/8/layout/radial6"/>
    <dgm:cxn modelId="{A869DA4B-1105-47D3-A14E-56CB05097DCF}" type="presOf" srcId="{C6A91929-443D-40E0-8612-55AE36A9ADDF}" destId="{058B753C-7467-4C84-8D7B-7A81B9E30846}" srcOrd="0" destOrd="0" presId="urn:microsoft.com/office/officeart/2005/8/layout/radial6"/>
    <dgm:cxn modelId="{77E20B4D-A1C7-4B97-8645-6AF3F5347DBB}" type="presOf" srcId="{0C74860E-1E62-44FA-888C-303CFE72479E}" destId="{5F4D120F-9E02-4024-9B2C-5F3307A0C9EE}" srcOrd="0" destOrd="0" presId="urn:microsoft.com/office/officeart/2005/8/layout/radial6"/>
    <dgm:cxn modelId="{2A5074B0-7480-4573-A283-B4DD868303C6}" type="presOf" srcId="{0DAA8B52-B7D7-443C-B0B0-9BF30D6DBDAD}" destId="{E1CC01D7-24C8-4394-A545-3224FC8F1A74}" srcOrd="0" destOrd="0" presId="urn:microsoft.com/office/officeart/2005/8/layout/radial6"/>
    <dgm:cxn modelId="{4E85EABC-4470-42D0-8AB2-9C003C66EC5B}" type="presOf" srcId="{8BDFFFE1-4132-4473-BD99-6374F84576AB}" destId="{2610A30B-F2C4-490E-9574-2CD517F8709F}" srcOrd="0" destOrd="0" presId="urn:microsoft.com/office/officeart/2005/8/layout/radial6"/>
    <dgm:cxn modelId="{3AA08772-84FD-449A-877E-D5EE0807C145}" srcId="{C6A91929-443D-40E0-8612-55AE36A9ADDF}" destId="{B83A0746-C825-491B-A19F-C777544FC168}" srcOrd="0" destOrd="0" parTransId="{E9D60DFE-D140-4A5E-898A-1EC6B57D9227}" sibTransId="{62DA9FF6-4A6C-4CD0-B6E4-FA1BEE5599DA}"/>
    <dgm:cxn modelId="{82AA144F-3AC1-4E23-AA84-9997F2C89B60}" type="presOf" srcId="{8295ECCB-6094-4035-84A9-26CB154B9115}" destId="{CD2ACAF1-7BB5-434D-A482-77E54DEBB1CA}" srcOrd="0" destOrd="0" presId="urn:microsoft.com/office/officeart/2005/8/layout/radial6"/>
    <dgm:cxn modelId="{AB294DB5-61D7-4CB9-8E53-2A8638F19E13}" srcId="{C6A91929-443D-40E0-8612-55AE36A9ADDF}" destId="{0C74860E-1E62-44FA-888C-303CFE72479E}" srcOrd="2" destOrd="0" parTransId="{DF1FD0D0-1C2D-4849-92E0-7792428B1743}" sibTransId="{0DAA8B52-B7D7-443C-B0B0-9BF30D6DBDAD}"/>
    <dgm:cxn modelId="{155114D7-02A6-4961-8AAB-42A3A4783728}" srcId="{C6A91929-443D-40E0-8612-55AE36A9ADDF}" destId="{8295ECCB-6094-4035-84A9-26CB154B9115}" srcOrd="1" destOrd="0" parTransId="{339ED06E-51A0-468A-8AF6-20EA8C1B8151}" sibTransId="{8BDFFFE1-4132-4473-BD99-6374F84576AB}"/>
    <dgm:cxn modelId="{711856F3-1D2E-451D-9953-05500441DE6C}" srcId="{67C168F8-427E-49BE-8EBA-1415AC82A7AB}" destId="{C6A91929-443D-40E0-8612-55AE36A9ADDF}" srcOrd="0" destOrd="0" parTransId="{51A1F7FE-348D-46F8-BD35-FB0D49A244C6}" sibTransId="{FB72EE88-D1AB-454C-A21D-8472CFCFD911}"/>
    <dgm:cxn modelId="{8052585F-F55F-400A-97E4-28508589DF12}" type="presOf" srcId="{62DA9FF6-4A6C-4CD0-B6E4-FA1BEE5599DA}" destId="{DB33C87D-A5D8-4209-ACB4-09371361ADDE}" srcOrd="0" destOrd="0" presId="urn:microsoft.com/office/officeart/2005/8/layout/radial6"/>
    <dgm:cxn modelId="{0673AB90-B857-4922-B8B6-F403FC53EB57}" type="presOf" srcId="{B83A0746-C825-491B-A19F-C777544FC168}" destId="{0DB6BD27-265D-4FBF-8070-9227F39D0B61}" srcOrd="0" destOrd="0" presId="urn:microsoft.com/office/officeart/2005/8/layout/radial6"/>
    <dgm:cxn modelId="{C1E8684A-FA02-4B4A-98B2-02F47055C0B3}" type="presParOf" srcId="{F7BBB3CA-CE7C-4508-A292-70EAFCA62313}" destId="{058B753C-7467-4C84-8D7B-7A81B9E30846}" srcOrd="0" destOrd="0" presId="urn:microsoft.com/office/officeart/2005/8/layout/radial6"/>
    <dgm:cxn modelId="{69354B51-9097-48DB-BEE1-AFD7569FB138}" type="presParOf" srcId="{F7BBB3CA-CE7C-4508-A292-70EAFCA62313}" destId="{0DB6BD27-265D-4FBF-8070-9227F39D0B61}" srcOrd="1" destOrd="0" presId="urn:microsoft.com/office/officeart/2005/8/layout/radial6"/>
    <dgm:cxn modelId="{E3C1A01E-8945-48DA-8D26-E24763B38DF2}" type="presParOf" srcId="{F7BBB3CA-CE7C-4508-A292-70EAFCA62313}" destId="{670D5673-F224-4183-BEC8-DCD7A001764D}" srcOrd="2" destOrd="0" presId="urn:microsoft.com/office/officeart/2005/8/layout/radial6"/>
    <dgm:cxn modelId="{D93C18B7-5192-4679-925D-766F565ACB8C}" type="presParOf" srcId="{F7BBB3CA-CE7C-4508-A292-70EAFCA62313}" destId="{DB33C87D-A5D8-4209-ACB4-09371361ADDE}" srcOrd="3" destOrd="0" presId="urn:microsoft.com/office/officeart/2005/8/layout/radial6"/>
    <dgm:cxn modelId="{2E801EA9-414F-4D75-B40D-496D03254874}" type="presParOf" srcId="{F7BBB3CA-CE7C-4508-A292-70EAFCA62313}" destId="{CD2ACAF1-7BB5-434D-A482-77E54DEBB1CA}" srcOrd="4" destOrd="0" presId="urn:microsoft.com/office/officeart/2005/8/layout/radial6"/>
    <dgm:cxn modelId="{EC7FB15A-E38E-49AC-9C9F-CEACAE0747A5}" type="presParOf" srcId="{F7BBB3CA-CE7C-4508-A292-70EAFCA62313}" destId="{C497E2DD-5BF8-4F42-88A3-913BFA6771AC}" srcOrd="5" destOrd="0" presId="urn:microsoft.com/office/officeart/2005/8/layout/radial6"/>
    <dgm:cxn modelId="{FE46C19D-D182-4AFD-AF37-CEC0DA7C02D4}" type="presParOf" srcId="{F7BBB3CA-CE7C-4508-A292-70EAFCA62313}" destId="{2610A30B-F2C4-490E-9574-2CD517F8709F}" srcOrd="6" destOrd="0" presId="urn:microsoft.com/office/officeart/2005/8/layout/radial6"/>
    <dgm:cxn modelId="{97C848BD-33BD-4C2F-A2F6-484A234F058E}" type="presParOf" srcId="{F7BBB3CA-CE7C-4508-A292-70EAFCA62313}" destId="{5F4D120F-9E02-4024-9B2C-5F3307A0C9EE}" srcOrd="7" destOrd="0" presId="urn:microsoft.com/office/officeart/2005/8/layout/radial6"/>
    <dgm:cxn modelId="{96164B17-5815-43AB-9146-EF8A60C603D9}" type="presParOf" srcId="{F7BBB3CA-CE7C-4508-A292-70EAFCA62313}" destId="{452A8516-5355-426C-A135-0B6597DB46BE}" srcOrd="8" destOrd="0" presId="urn:microsoft.com/office/officeart/2005/8/layout/radial6"/>
    <dgm:cxn modelId="{B4AA70E4-B549-433B-8441-1FCB958BBFB1}" type="presParOf" srcId="{F7BBB3CA-CE7C-4508-A292-70EAFCA62313}" destId="{E1CC01D7-24C8-4394-A545-3224FC8F1A74}" srcOrd="9" destOrd="0" presId="urn:microsoft.com/office/officeart/2005/8/layout/radial6"/>
  </dgm:cxnLst>
  <dgm:bg>
    <a:solidFill>
      <a:srgbClr val="FFC000">
        <a:alpha val="62000"/>
      </a:srgb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FBBAA0-D705-474C-831B-4E3A6DC67485}"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l-GR"/>
        </a:p>
      </dgm:t>
    </dgm:pt>
    <dgm:pt modelId="{B2580404-9154-46A7-A8D2-9BA633F934D3}">
      <dgm:prSet phldrT="[Κείμενο]" custT="1"/>
      <dgm:spPr/>
      <dgm:t>
        <a:bodyPr/>
        <a:lstStyle/>
        <a:p>
          <a:r>
            <a:rPr lang="el-GR" sz="2000" dirty="0" err="1" smtClean="0"/>
            <a:t>Υπ</a:t>
          </a:r>
          <a:r>
            <a:rPr lang="el-GR" sz="2000" dirty="0" smtClean="0"/>
            <a:t>/</a:t>
          </a:r>
          <a:r>
            <a:rPr lang="el-GR" sz="2000" dirty="0" err="1" smtClean="0"/>
            <a:t>σίες</a:t>
          </a:r>
          <a:r>
            <a:rPr lang="el-GR" sz="2000" dirty="0" smtClean="0"/>
            <a:t>  Γ΄ Ηλικίας</a:t>
          </a:r>
          <a:endParaRPr lang="el-GR" sz="2000" dirty="0"/>
        </a:p>
      </dgm:t>
    </dgm:pt>
    <dgm:pt modelId="{F6363144-4A07-40C4-B102-742785077160}" type="parTrans" cxnId="{60C57B3D-7E9E-4A10-90EB-5850AE3912E8}">
      <dgm:prSet/>
      <dgm:spPr/>
      <dgm:t>
        <a:bodyPr/>
        <a:lstStyle/>
        <a:p>
          <a:endParaRPr lang="el-GR"/>
        </a:p>
      </dgm:t>
    </dgm:pt>
    <dgm:pt modelId="{0DBB6247-0C75-4896-9CDA-4209803D846D}" type="sibTrans" cxnId="{60C57B3D-7E9E-4A10-90EB-5850AE3912E8}">
      <dgm:prSet/>
      <dgm:spPr/>
      <dgm:t>
        <a:bodyPr/>
        <a:lstStyle/>
        <a:p>
          <a:endParaRPr lang="el-GR"/>
        </a:p>
      </dgm:t>
    </dgm:pt>
    <dgm:pt modelId="{C24495E3-5AC5-404A-A147-462E064D52C2}">
      <dgm:prSet phldrT="[Κείμενο]" custT="1"/>
      <dgm:spPr/>
      <dgm:t>
        <a:bodyPr/>
        <a:lstStyle/>
        <a:p>
          <a:r>
            <a:rPr lang="el-GR" sz="2000" dirty="0" smtClean="0"/>
            <a:t>Ανθρωποκεντρικό</a:t>
          </a:r>
          <a:endParaRPr lang="el-GR" sz="2000" dirty="0"/>
        </a:p>
      </dgm:t>
    </dgm:pt>
    <dgm:pt modelId="{3F85F277-6576-4100-838F-A89863022E7C}" type="parTrans" cxnId="{396E73F7-50DE-470D-B163-845558CE1107}">
      <dgm:prSet/>
      <dgm:spPr/>
      <dgm:t>
        <a:bodyPr/>
        <a:lstStyle/>
        <a:p>
          <a:endParaRPr lang="el-GR"/>
        </a:p>
      </dgm:t>
    </dgm:pt>
    <dgm:pt modelId="{54142025-5AB5-4768-B976-390C31A9D9AF}" type="sibTrans" cxnId="{396E73F7-50DE-470D-B163-845558CE1107}">
      <dgm:prSet/>
      <dgm:spPr/>
      <dgm:t>
        <a:bodyPr/>
        <a:lstStyle/>
        <a:p>
          <a:endParaRPr lang="el-GR"/>
        </a:p>
      </dgm:t>
    </dgm:pt>
    <dgm:pt modelId="{82C41921-356A-45D2-80A1-DE756531EDFA}">
      <dgm:prSet phldrT="[Κείμενο]" custT="1"/>
      <dgm:spPr/>
      <dgm:t>
        <a:bodyPr/>
        <a:lstStyle/>
        <a:p>
          <a:r>
            <a:rPr lang="el-GR" sz="2000" dirty="0" smtClean="0"/>
            <a:t>Αποτελεσματικό</a:t>
          </a:r>
          <a:endParaRPr lang="el-GR" sz="2000" dirty="0"/>
        </a:p>
      </dgm:t>
    </dgm:pt>
    <dgm:pt modelId="{9AC4EC0D-8E71-483A-B3DC-2CB85E981978}" type="parTrans" cxnId="{04A02B5E-6C59-47A8-B2C9-4D623DD51098}">
      <dgm:prSet/>
      <dgm:spPr/>
      <dgm:t>
        <a:bodyPr/>
        <a:lstStyle/>
        <a:p>
          <a:endParaRPr lang="el-GR"/>
        </a:p>
      </dgm:t>
    </dgm:pt>
    <dgm:pt modelId="{2AAA3158-1899-41BC-9B67-890F4AF44092}" type="sibTrans" cxnId="{04A02B5E-6C59-47A8-B2C9-4D623DD51098}">
      <dgm:prSet/>
      <dgm:spPr/>
      <dgm:t>
        <a:bodyPr/>
        <a:lstStyle/>
        <a:p>
          <a:endParaRPr lang="el-GR"/>
        </a:p>
      </dgm:t>
    </dgm:pt>
    <dgm:pt modelId="{8979CFB5-64DB-487A-B515-82AAB8454D20}">
      <dgm:prSet phldrT="[Κείμενο]" custT="1"/>
      <dgm:spPr/>
      <dgm:t>
        <a:bodyPr/>
        <a:lstStyle/>
        <a:p>
          <a:r>
            <a:rPr lang="el-GR" sz="2000" dirty="0" smtClean="0"/>
            <a:t>Άμεσο </a:t>
          </a:r>
          <a:endParaRPr lang="el-GR" sz="2000" dirty="0"/>
        </a:p>
      </dgm:t>
    </dgm:pt>
    <dgm:pt modelId="{9A745805-3FBE-49B9-8678-BABD0083E738}" type="parTrans" cxnId="{CEF7009B-9D69-48D6-A3B7-5FDFA1A87012}">
      <dgm:prSet/>
      <dgm:spPr/>
      <dgm:t>
        <a:bodyPr/>
        <a:lstStyle/>
        <a:p>
          <a:endParaRPr lang="el-GR"/>
        </a:p>
      </dgm:t>
    </dgm:pt>
    <dgm:pt modelId="{BC7AF842-33E9-4866-9D16-00E2678784CF}" type="sibTrans" cxnId="{CEF7009B-9D69-48D6-A3B7-5FDFA1A87012}">
      <dgm:prSet/>
      <dgm:spPr/>
      <dgm:t>
        <a:bodyPr/>
        <a:lstStyle/>
        <a:p>
          <a:endParaRPr lang="el-GR"/>
        </a:p>
      </dgm:t>
    </dgm:pt>
    <dgm:pt modelId="{EB550AF4-654E-4430-9BE1-8BB9C542C849}">
      <dgm:prSet phldrT="[Κείμενο]" custT="1"/>
      <dgm:spPr/>
      <dgm:t>
        <a:bodyPr/>
        <a:lstStyle/>
        <a:p>
          <a:r>
            <a:rPr lang="el-GR" sz="2000" dirty="0" smtClean="0"/>
            <a:t>Αυτοδιοικητικό</a:t>
          </a:r>
          <a:endParaRPr lang="el-GR" sz="2000" dirty="0"/>
        </a:p>
      </dgm:t>
    </dgm:pt>
    <dgm:pt modelId="{7E9953DD-0542-4165-9424-DF4AAAF93530}" type="sibTrans" cxnId="{FDECB28D-866F-4C27-8225-2A0800D81B46}">
      <dgm:prSet/>
      <dgm:spPr/>
      <dgm:t>
        <a:bodyPr/>
        <a:lstStyle/>
        <a:p>
          <a:endParaRPr lang="el-GR"/>
        </a:p>
      </dgm:t>
    </dgm:pt>
    <dgm:pt modelId="{3FC7881C-F3F2-41C6-87A8-28F6DEF39E7F}" type="parTrans" cxnId="{FDECB28D-866F-4C27-8225-2A0800D81B46}">
      <dgm:prSet/>
      <dgm:spPr/>
      <dgm:t>
        <a:bodyPr/>
        <a:lstStyle/>
        <a:p>
          <a:endParaRPr lang="el-GR"/>
        </a:p>
      </dgm:t>
    </dgm:pt>
    <dgm:pt modelId="{AD1DB651-8333-4D8B-8BC4-A6514DD88FF0}" type="pres">
      <dgm:prSet presAssocID="{A2FBBAA0-D705-474C-831B-4E3A6DC67485}" presName="cycle" presStyleCnt="0">
        <dgm:presLayoutVars>
          <dgm:chMax val="1"/>
          <dgm:dir/>
          <dgm:animLvl val="ctr"/>
          <dgm:resizeHandles val="exact"/>
        </dgm:presLayoutVars>
      </dgm:prSet>
      <dgm:spPr/>
      <dgm:t>
        <a:bodyPr/>
        <a:lstStyle/>
        <a:p>
          <a:endParaRPr lang="el-GR"/>
        </a:p>
      </dgm:t>
    </dgm:pt>
    <dgm:pt modelId="{BD9BB149-35F9-473C-AABF-F120C63A8B04}" type="pres">
      <dgm:prSet presAssocID="{B2580404-9154-46A7-A8D2-9BA633F934D3}" presName="centerShape" presStyleLbl="node0" presStyleIdx="0" presStyleCnt="1" custScaleX="120388" custLinFactNeighborX="922" custLinFactNeighborY="864"/>
      <dgm:spPr/>
      <dgm:t>
        <a:bodyPr/>
        <a:lstStyle/>
        <a:p>
          <a:endParaRPr lang="el-GR"/>
        </a:p>
      </dgm:t>
    </dgm:pt>
    <dgm:pt modelId="{227AAF53-B7D6-4CB9-9019-DBCF0DF8DD93}" type="pres">
      <dgm:prSet presAssocID="{3F85F277-6576-4100-838F-A89863022E7C}" presName="Name9" presStyleLbl="parChTrans1D2" presStyleIdx="0" presStyleCnt="4"/>
      <dgm:spPr/>
      <dgm:t>
        <a:bodyPr/>
        <a:lstStyle/>
        <a:p>
          <a:endParaRPr lang="el-GR"/>
        </a:p>
      </dgm:t>
    </dgm:pt>
    <dgm:pt modelId="{DD9F7B46-F4F5-4950-8D37-FD05145CB1F1}" type="pres">
      <dgm:prSet presAssocID="{3F85F277-6576-4100-838F-A89863022E7C}" presName="connTx" presStyleLbl="parChTrans1D2" presStyleIdx="0" presStyleCnt="4"/>
      <dgm:spPr/>
      <dgm:t>
        <a:bodyPr/>
        <a:lstStyle/>
        <a:p>
          <a:endParaRPr lang="el-GR"/>
        </a:p>
      </dgm:t>
    </dgm:pt>
    <dgm:pt modelId="{E6587736-473F-46D1-AB82-2C14FD420D55}" type="pres">
      <dgm:prSet presAssocID="{C24495E3-5AC5-404A-A147-462E064D52C2}" presName="node" presStyleLbl="node1" presStyleIdx="0" presStyleCnt="4" custScaleX="115590">
        <dgm:presLayoutVars>
          <dgm:bulletEnabled val="1"/>
        </dgm:presLayoutVars>
      </dgm:prSet>
      <dgm:spPr/>
      <dgm:t>
        <a:bodyPr/>
        <a:lstStyle/>
        <a:p>
          <a:endParaRPr lang="el-GR"/>
        </a:p>
      </dgm:t>
    </dgm:pt>
    <dgm:pt modelId="{D636EFA4-5054-48C1-BB60-41B2069930BC}" type="pres">
      <dgm:prSet presAssocID="{9AC4EC0D-8E71-483A-B3DC-2CB85E981978}" presName="Name9" presStyleLbl="parChTrans1D2" presStyleIdx="1" presStyleCnt="4"/>
      <dgm:spPr/>
      <dgm:t>
        <a:bodyPr/>
        <a:lstStyle/>
        <a:p>
          <a:endParaRPr lang="el-GR"/>
        </a:p>
      </dgm:t>
    </dgm:pt>
    <dgm:pt modelId="{E3C04674-0F5F-44FB-80E8-9BAF8200EC1E}" type="pres">
      <dgm:prSet presAssocID="{9AC4EC0D-8E71-483A-B3DC-2CB85E981978}" presName="connTx" presStyleLbl="parChTrans1D2" presStyleIdx="1" presStyleCnt="4"/>
      <dgm:spPr/>
      <dgm:t>
        <a:bodyPr/>
        <a:lstStyle/>
        <a:p>
          <a:endParaRPr lang="el-GR"/>
        </a:p>
      </dgm:t>
    </dgm:pt>
    <dgm:pt modelId="{5DE9280D-A8CD-4345-87E5-A009EB51E037}" type="pres">
      <dgm:prSet presAssocID="{82C41921-356A-45D2-80A1-DE756531EDFA}" presName="node" presStyleLbl="node1" presStyleIdx="1" presStyleCnt="4" custScaleX="109597">
        <dgm:presLayoutVars>
          <dgm:bulletEnabled val="1"/>
        </dgm:presLayoutVars>
      </dgm:prSet>
      <dgm:spPr/>
      <dgm:t>
        <a:bodyPr/>
        <a:lstStyle/>
        <a:p>
          <a:endParaRPr lang="el-GR"/>
        </a:p>
      </dgm:t>
    </dgm:pt>
    <dgm:pt modelId="{BF5F1C6A-5694-4720-8380-847E186645A8}" type="pres">
      <dgm:prSet presAssocID="{3FC7881C-F3F2-41C6-87A8-28F6DEF39E7F}" presName="Name9" presStyleLbl="parChTrans1D2" presStyleIdx="2" presStyleCnt="4"/>
      <dgm:spPr/>
      <dgm:t>
        <a:bodyPr/>
        <a:lstStyle/>
        <a:p>
          <a:endParaRPr lang="el-GR"/>
        </a:p>
      </dgm:t>
    </dgm:pt>
    <dgm:pt modelId="{ADF23903-95BC-4689-AB67-38A1DDA1A5A8}" type="pres">
      <dgm:prSet presAssocID="{3FC7881C-F3F2-41C6-87A8-28F6DEF39E7F}" presName="connTx" presStyleLbl="parChTrans1D2" presStyleIdx="2" presStyleCnt="4"/>
      <dgm:spPr/>
      <dgm:t>
        <a:bodyPr/>
        <a:lstStyle/>
        <a:p>
          <a:endParaRPr lang="el-GR"/>
        </a:p>
      </dgm:t>
    </dgm:pt>
    <dgm:pt modelId="{6276BB3F-93D9-46DF-929A-5F858D006B6D}" type="pres">
      <dgm:prSet presAssocID="{EB550AF4-654E-4430-9BE1-8BB9C542C849}" presName="node" presStyleLbl="node1" presStyleIdx="2" presStyleCnt="4" custScaleX="108829">
        <dgm:presLayoutVars>
          <dgm:bulletEnabled val="1"/>
        </dgm:presLayoutVars>
      </dgm:prSet>
      <dgm:spPr/>
      <dgm:t>
        <a:bodyPr/>
        <a:lstStyle/>
        <a:p>
          <a:endParaRPr lang="el-GR"/>
        </a:p>
      </dgm:t>
    </dgm:pt>
    <dgm:pt modelId="{71A501EE-012B-4BE2-BF53-9381A4F9B3D2}" type="pres">
      <dgm:prSet presAssocID="{9A745805-3FBE-49B9-8678-BABD0083E738}" presName="Name9" presStyleLbl="parChTrans1D2" presStyleIdx="3" presStyleCnt="4"/>
      <dgm:spPr/>
      <dgm:t>
        <a:bodyPr/>
        <a:lstStyle/>
        <a:p>
          <a:endParaRPr lang="el-GR"/>
        </a:p>
      </dgm:t>
    </dgm:pt>
    <dgm:pt modelId="{4D70A710-69B4-46C4-89AE-B95B984D81C3}" type="pres">
      <dgm:prSet presAssocID="{9A745805-3FBE-49B9-8678-BABD0083E738}" presName="connTx" presStyleLbl="parChTrans1D2" presStyleIdx="3" presStyleCnt="4"/>
      <dgm:spPr/>
      <dgm:t>
        <a:bodyPr/>
        <a:lstStyle/>
        <a:p>
          <a:endParaRPr lang="el-GR"/>
        </a:p>
      </dgm:t>
    </dgm:pt>
    <dgm:pt modelId="{C9AE601D-6514-449F-81A8-805DD5D2055B}" type="pres">
      <dgm:prSet presAssocID="{8979CFB5-64DB-487A-B515-82AAB8454D20}" presName="node" presStyleLbl="node1" presStyleIdx="3" presStyleCnt="4">
        <dgm:presLayoutVars>
          <dgm:bulletEnabled val="1"/>
        </dgm:presLayoutVars>
      </dgm:prSet>
      <dgm:spPr/>
      <dgm:t>
        <a:bodyPr/>
        <a:lstStyle/>
        <a:p>
          <a:endParaRPr lang="el-GR"/>
        </a:p>
      </dgm:t>
    </dgm:pt>
  </dgm:ptLst>
  <dgm:cxnLst>
    <dgm:cxn modelId="{8CF51845-68D2-4336-86F2-6E143C876EAE}" type="presOf" srcId="{3F85F277-6576-4100-838F-A89863022E7C}" destId="{DD9F7B46-F4F5-4950-8D37-FD05145CB1F1}" srcOrd="1" destOrd="0" presId="urn:microsoft.com/office/officeart/2005/8/layout/radial1"/>
    <dgm:cxn modelId="{FDECB28D-866F-4C27-8225-2A0800D81B46}" srcId="{B2580404-9154-46A7-A8D2-9BA633F934D3}" destId="{EB550AF4-654E-4430-9BE1-8BB9C542C849}" srcOrd="2" destOrd="0" parTransId="{3FC7881C-F3F2-41C6-87A8-28F6DEF39E7F}" sibTransId="{7E9953DD-0542-4165-9424-DF4AAAF93530}"/>
    <dgm:cxn modelId="{396E73F7-50DE-470D-B163-845558CE1107}" srcId="{B2580404-9154-46A7-A8D2-9BA633F934D3}" destId="{C24495E3-5AC5-404A-A147-462E064D52C2}" srcOrd="0" destOrd="0" parTransId="{3F85F277-6576-4100-838F-A89863022E7C}" sibTransId="{54142025-5AB5-4768-B976-390C31A9D9AF}"/>
    <dgm:cxn modelId="{4B69B4D1-3639-41B3-9233-5F745F34A2C3}" type="presOf" srcId="{9AC4EC0D-8E71-483A-B3DC-2CB85E981978}" destId="{D636EFA4-5054-48C1-BB60-41B2069930BC}" srcOrd="0" destOrd="0" presId="urn:microsoft.com/office/officeart/2005/8/layout/radial1"/>
    <dgm:cxn modelId="{AC9CFC1C-4554-4B05-BB3F-9A6BF3EC2BDA}" type="presOf" srcId="{C24495E3-5AC5-404A-A147-462E064D52C2}" destId="{E6587736-473F-46D1-AB82-2C14FD420D55}" srcOrd="0" destOrd="0" presId="urn:microsoft.com/office/officeart/2005/8/layout/radial1"/>
    <dgm:cxn modelId="{869F5928-1590-4E8E-97B1-81E654BDF5DB}" type="presOf" srcId="{82C41921-356A-45D2-80A1-DE756531EDFA}" destId="{5DE9280D-A8CD-4345-87E5-A009EB51E037}" srcOrd="0" destOrd="0" presId="urn:microsoft.com/office/officeart/2005/8/layout/radial1"/>
    <dgm:cxn modelId="{17A265B7-EDB9-480D-BD78-31369ABEEA61}" type="presOf" srcId="{3F85F277-6576-4100-838F-A89863022E7C}" destId="{227AAF53-B7D6-4CB9-9019-DBCF0DF8DD93}" srcOrd="0" destOrd="0" presId="urn:microsoft.com/office/officeart/2005/8/layout/radial1"/>
    <dgm:cxn modelId="{05EA49A9-3682-402B-81F3-97298D9D2609}" type="presOf" srcId="{3FC7881C-F3F2-41C6-87A8-28F6DEF39E7F}" destId="{BF5F1C6A-5694-4720-8380-847E186645A8}" srcOrd="0" destOrd="0" presId="urn:microsoft.com/office/officeart/2005/8/layout/radial1"/>
    <dgm:cxn modelId="{5F11D5BC-B407-4528-AF26-344ED86F4C08}" type="presOf" srcId="{EB550AF4-654E-4430-9BE1-8BB9C542C849}" destId="{6276BB3F-93D9-46DF-929A-5F858D006B6D}" srcOrd="0" destOrd="0" presId="urn:microsoft.com/office/officeart/2005/8/layout/radial1"/>
    <dgm:cxn modelId="{5AC745AA-8DD9-4994-AA13-61609FFA99E8}" type="presOf" srcId="{B2580404-9154-46A7-A8D2-9BA633F934D3}" destId="{BD9BB149-35F9-473C-AABF-F120C63A8B04}" srcOrd="0" destOrd="0" presId="urn:microsoft.com/office/officeart/2005/8/layout/radial1"/>
    <dgm:cxn modelId="{8B3E77DD-5114-4C33-BCCE-56B2EA780CC6}" type="presOf" srcId="{9A745805-3FBE-49B9-8678-BABD0083E738}" destId="{4D70A710-69B4-46C4-89AE-B95B984D81C3}" srcOrd="1" destOrd="0" presId="urn:microsoft.com/office/officeart/2005/8/layout/radial1"/>
    <dgm:cxn modelId="{9DCB7F8C-BA85-4AFD-B4CA-42CC7DBE97C5}" type="presOf" srcId="{3FC7881C-F3F2-41C6-87A8-28F6DEF39E7F}" destId="{ADF23903-95BC-4689-AB67-38A1DDA1A5A8}" srcOrd="1" destOrd="0" presId="urn:microsoft.com/office/officeart/2005/8/layout/radial1"/>
    <dgm:cxn modelId="{60C57B3D-7E9E-4A10-90EB-5850AE3912E8}" srcId="{A2FBBAA0-D705-474C-831B-4E3A6DC67485}" destId="{B2580404-9154-46A7-A8D2-9BA633F934D3}" srcOrd="0" destOrd="0" parTransId="{F6363144-4A07-40C4-B102-742785077160}" sibTransId="{0DBB6247-0C75-4896-9CDA-4209803D846D}"/>
    <dgm:cxn modelId="{B07BAB2B-79A5-4BD3-85C2-F91E5811D28E}" type="presOf" srcId="{9A745805-3FBE-49B9-8678-BABD0083E738}" destId="{71A501EE-012B-4BE2-BF53-9381A4F9B3D2}" srcOrd="0" destOrd="0" presId="urn:microsoft.com/office/officeart/2005/8/layout/radial1"/>
    <dgm:cxn modelId="{8D001AFC-8D20-401E-A20D-18C7D1BB0922}" type="presOf" srcId="{9AC4EC0D-8E71-483A-B3DC-2CB85E981978}" destId="{E3C04674-0F5F-44FB-80E8-9BAF8200EC1E}" srcOrd="1" destOrd="0" presId="urn:microsoft.com/office/officeart/2005/8/layout/radial1"/>
    <dgm:cxn modelId="{CEF7009B-9D69-48D6-A3B7-5FDFA1A87012}" srcId="{B2580404-9154-46A7-A8D2-9BA633F934D3}" destId="{8979CFB5-64DB-487A-B515-82AAB8454D20}" srcOrd="3" destOrd="0" parTransId="{9A745805-3FBE-49B9-8678-BABD0083E738}" sibTransId="{BC7AF842-33E9-4866-9D16-00E2678784CF}"/>
    <dgm:cxn modelId="{50610A95-10F2-498C-AB58-7E05318A61FA}" type="presOf" srcId="{A2FBBAA0-D705-474C-831B-4E3A6DC67485}" destId="{AD1DB651-8333-4D8B-8BC4-A6514DD88FF0}" srcOrd="0" destOrd="0" presId="urn:microsoft.com/office/officeart/2005/8/layout/radial1"/>
    <dgm:cxn modelId="{13CF939B-9630-4A0C-B8EF-1E112EFB137D}" type="presOf" srcId="{8979CFB5-64DB-487A-B515-82AAB8454D20}" destId="{C9AE601D-6514-449F-81A8-805DD5D2055B}" srcOrd="0" destOrd="0" presId="urn:microsoft.com/office/officeart/2005/8/layout/radial1"/>
    <dgm:cxn modelId="{04A02B5E-6C59-47A8-B2C9-4D623DD51098}" srcId="{B2580404-9154-46A7-A8D2-9BA633F934D3}" destId="{82C41921-356A-45D2-80A1-DE756531EDFA}" srcOrd="1" destOrd="0" parTransId="{9AC4EC0D-8E71-483A-B3DC-2CB85E981978}" sibTransId="{2AAA3158-1899-41BC-9B67-890F4AF44092}"/>
    <dgm:cxn modelId="{2B0E57C6-F0C0-435B-BEAA-48279B2D1728}" type="presParOf" srcId="{AD1DB651-8333-4D8B-8BC4-A6514DD88FF0}" destId="{BD9BB149-35F9-473C-AABF-F120C63A8B04}" srcOrd="0" destOrd="0" presId="urn:microsoft.com/office/officeart/2005/8/layout/radial1"/>
    <dgm:cxn modelId="{D9C3804F-8538-41B2-8E88-35E28713B385}" type="presParOf" srcId="{AD1DB651-8333-4D8B-8BC4-A6514DD88FF0}" destId="{227AAF53-B7D6-4CB9-9019-DBCF0DF8DD93}" srcOrd="1" destOrd="0" presId="urn:microsoft.com/office/officeart/2005/8/layout/radial1"/>
    <dgm:cxn modelId="{CE5D3216-E15C-44B3-8F1B-B38648C757CC}" type="presParOf" srcId="{227AAF53-B7D6-4CB9-9019-DBCF0DF8DD93}" destId="{DD9F7B46-F4F5-4950-8D37-FD05145CB1F1}" srcOrd="0" destOrd="0" presId="urn:microsoft.com/office/officeart/2005/8/layout/radial1"/>
    <dgm:cxn modelId="{BFE93F05-3770-4E75-BB72-FBCC44E5D2D6}" type="presParOf" srcId="{AD1DB651-8333-4D8B-8BC4-A6514DD88FF0}" destId="{E6587736-473F-46D1-AB82-2C14FD420D55}" srcOrd="2" destOrd="0" presId="urn:microsoft.com/office/officeart/2005/8/layout/radial1"/>
    <dgm:cxn modelId="{A2ECE225-CCB6-405C-AE4A-6A889B0ACC12}" type="presParOf" srcId="{AD1DB651-8333-4D8B-8BC4-A6514DD88FF0}" destId="{D636EFA4-5054-48C1-BB60-41B2069930BC}" srcOrd="3" destOrd="0" presId="urn:microsoft.com/office/officeart/2005/8/layout/radial1"/>
    <dgm:cxn modelId="{6EA965BF-BE64-496C-BCB5-58E7358EAA24}" type="presParOf" srcId="{D636EFA4-5054-48C1-BB60-41B2069930BC}" destId="{E3C04674-0F5F-44FB-80E8-9BAF8200EC1E}" srcOrd="0" destOrd="0" presId="urn:microsoft.com/office/officeart/2005/8/layout/radial1"/>
    <dgm:cxn modelId="{349DCCD3-6047-40FC-92AB-C57ABE37A518}" type="presParOf" srcId="{AD1DB651-8333-4D8B-8BC4-A6514DD88FF0}" destId="{5DE9280D-A8CD-4345-87E5-A009EB51E037}" srcOrd="4" destOrd="0" presId="urn:microsoft.com/office/officeart/2005/8/layout/radial1"/>
    <dgm:cxn modelId="{8C98D6ED-3F3E-4200-BEDF-5ACC2D61E274}" type="presParOf" srcId="{AD1DB651-8333-4D8B-8BC4-A6514DD88FF0}" destId="{BF5F1C6A-5694-4720-8380-847E186645A8}" srcOrd="5" destOrd="0" presId="urn:microsoft.com/office/officeart/2005/8/layout/radial1"/>
    <dgm:cxn modelId="{33665634-82CA-4FC3-9B97-0D0D42DB0F84}" type="presParOf" srcId="{BF5F1C6A-5694-4720-8380-847E186645A8}" destId="{ADF23903-95BC-4689-AB67-38A1DDA1A5A8}" srcOrd="0" destOrd="0" presId="urn:microsoft.com/office/officeart/2005/8/layout/radial1"/>
    <dgm:cxn modelId="{7A9FE5E4-AF00-4B3B-B353-F59A5BF75A9B}" type="presParOf" srcId="{AD1DB651-8333-4D8B-8BC4-A6514DD88FF0}" destId="{6276BB3F-93D9-46DF-929A-5F858D006B6D}" srcOrd="6" destOrd="0" presId="urn:microsoft.com/office/officeart/2005/8/layout/radial1"/>
    <dgm:cxn modelId="{FDE40F36-963E-4703-A2A1-64D45AF3C878}" type="presParOf" srcId="{AD1DB651-8333-4D8B-8BC4-A6514DD88FF0}" destId="{71A501EE-012B-4BE2-BF53-9381A4F9B3D2}" srcOrd="7" destOrd="0" presId="urn:microsoft.com/office/officeart/2005/8/layout/radial1"/>
    <dgm:cxn modelId="{76957392-8F81-451A-BDED-58726D92FCA8}" type="presParOf" srcId="{71A501EE-012B-4BE2-BF53-9381A4F9B3D2}" destId="{4D70A710-69B4-46C4-89AE-B95B984D81C3}" srcOrd="0" destOrd="0" presId="urn:microsoft.com/office/officeart/2005/8/layout/radial1"/>
    <dgm:cxn modelId="{9FCAEEF3-7C2A-44A0-8C43-5130E7B8D455}" type="presParOf" srcId="{AD1DB651-8333-4D8B-8BC4-A6514DD88FF0}" destId="{C9AE601D-6514-449F-81A8-805DD5D2055B}" srcOrd="8" destOrd="0" presId="urn:microsoft.com/office/officeart/2005/8/layout/radial1"/>
  </dgm:cxnLst>
  <dgm:bg>
    <a:solidFill>
      <a:schemeClr val="accent6">
        <a:lumMod val="7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EEA1AC-FE95-4581-BA0F-8A34F6EF7A2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l-GR"/>
        </a:p>
      </dgm:t>
    </dgm:pt>
    <dgm:pt modelId="{4B8109C5-FFD5-47F0-AC57-3F52A39829EE}">
      <dgm:prSet phldrT="[Κείμενο]"/>
      <dgm:spPr/>
      <dgm:t>
        <a:bodyPr/>
        <a:lstStyle/>
        <a:p>
          <a:r>
            <a:rPr lang="el-GR" dirty="0" smtClean="0"/>
            <a:t>Τμήματα ΚΟΔΗΠ </a:t>
          </a:r>
          <a:endParaRPr lang="el-GR" dirty="0"/>
        </a:p>
      </dgm:t>
    </dgm:pt>
    <dgm:pt modelId="{09D7077F-392B-443B-9914-D5367E2390ED}" type="parTrans" cxnId="{4E8A66B8-07AC-4547-BC6D-00005C24CCA5}">
      <dgm:prSet/>
      <dgm:spPr/>
      <dgm:t>
        <a:bodyPr/>
        <a:lstStyle/>
        <a:p>
          <a:endParaRPr lang="el-GR"/>
        </a:p>
      </dgm:t>
    </dgm:pt>
    <dgm:pt modelId="{584DFBD9-C765-4DE5-B53B-D3E72007FD1E}" type="sibTrans" cxnId="{4E8A66B8-07AC-4547-BC6D-00005C24CCA5}">
      <dgm:prSet/>
      <dgm:spPr/>
      <dgm:t>
        <a:bodyPr/>
        <a:lstStyle/>
        <a:p>
          <a:endParaRPr lang="el-GR"/>
        </a:p>
      </dgm:t>
    </dgm:pt>
    <dgm:pt modelId="{F1EC31B0-F8A9-4022-958A-F244F3E0A9C3}">
      <dgm:prSet phldrT="[Κείμενο]" custT="1"/>
      <dgm:spPr/>
      <dgm:t>
        <a:bodyPr/>
        <a:lstStyle/>
        <a:p>
          <a:r>
            <a:rPr lang="el-GR" sz="3200" dirty="0" smtClean="0"/>
            <a:t>Ζεστασιά </a:t>
          </a:r>
          <a:endParaRPr lang="el-GR" sz="3200" dirty="0"/>
        </a:p>
      </dgm:t>
    </dgm:pt>
    <dgm:pt modelId="{193A2629-B8AF-4A35-B9EE-0EDD920D17AD}" type="parTrans" cxnId="{372899D6-3DAB-477C-BDAA-B00F5FCBD5AC}">
      <dgm:prSet/>
      <dgm:spPr/>
      <dgm:t>
        <a:bodyPr/>
        <a:lstStyle/>
        <a:p>
          <a:endParaRPr lang="el-GR"/>
        </a:p>
      </dgm:t>
    </dgm:pt>
    <dgm:pt modelId="{DE2D16F9-D7BB-437E-8836-FC4744C73BDE}" type="sibTrans" cxnId="{372899D6-3DAB-477C-BDAA-B00F5FCBD5AC}">
      <dgm:prSet/>
      <dgm:spPr/>
      <dgm:t>
        <a:bodyPr/>
        <a:lstStyle/>
        <a:p>
          <a:endParaRPr lang="el-GR"/>
        </a:p>
      </dgm:t>
    </dgm:pt>
    <dgm:pt modelId="{23760F91-EB0D-47AC-8487-0D7B19C523A1}">
      <dgm:prSet phldrT="[Κείμενο]" custT="1"/>
      <dgm:spPr/>
      <dgm:t>
        <a:bodyPr/>
        <a:lstStyle/>
        <a:p>
          <a:r>
            <a:rPr lang="el-GR" sz="3200" dirty="0" smtClean="0"/>
            <a:t>Επαφή </a:t>
          </a:r>
          <a:endParaRPr lang="el-GR" sz="3200" dirty="0"/>
        </a:p>
      </dgm:t>
    </dgm:pt>
    <dgm:pt modelId="{CD23D7EE-9DF6-4113-B42D-9C1CAE0646DF}" type="parTrans" cxnId="{D7B43D5C-E001-418E-8368-19F2599B8C73}">
      <dgm:prSet/>
      <dgm:spPr/>
      <dgm:t>
        <a:bodyPr/>
        <a:lstStyle/>
        <a:p>
          <a:endParaRPr lang="el-GR"/>
        </a:p>
      </dgm:t>
    </dgm:pt>
    <dgm:pt modelId="{F927C19F-8ED1-4418-BB44-9F3B1C71B72A}" type="sibTrans" cxnId="{D7B43D5C-E001-418E-8368-19F2599B8C73}">
      <dgm:prSet/>
      <dgm:spPr/>
      <dgm:t>
        <a:bodyPr/>
        <a:lstStyle/>
        <a:p>
          <a:endParaRPr lang="el-GR"/>
        </a:p>
      </dgm:t>
    </dgm:pt>
    <dgm:pt modelId="{5F051CAC-1D2A-4A12-ACB4-EDFE61085D5E}">
      <dgm:prSet phldrT="[Κείμενο]" custT="1"/>
      <dgm:spPr/>
      <dgm:t>
        <a:bodyPr/>
        <a:lstStyle/>
        <a:p>
          <a:r>
            <a:rPr lang="el-GR" sz="3200" dirty="0" smtClean="0"/>
            <a:t>Εξυπηρέτηση</a:t>
          </a:r>
          <a:r>
            <a:rPr lang="el-GR" sz="2500" dirty="0" smtClean="0"/>
            <a:t> </a:t>
          </a:r>
          <a:endParaRPr lang="el-GR" sz="2500" dirty="0"/>
        </a:p>
      </dgm:t>
    </dgm:pt>
    <dgm:pt modelId="{08A83F81-5DDE-4AB3-A0FE-38F55A67D288}" type="parTrans" cxnId="{1723B9E5-45E3-47EB-8C76-C9061B2FE046}">
      <dgm:prSet/>
      <dgm:spPr/>
      <dgm:t>
        <a:bodyPr/>
        <a:lstStyle/>
        <a:p>
          <a:endParaRPr lang="el-GR"/>
        </a:p>
      </dgm:t>
    </dgm:pt>
    <dgm:pt modelId="{06EC34A4-19FF-479E-9368-9EAD43CEB663}" type="sibTrans" cxnId="{1723B9E5-45E3-47EB-8C76-C9061B2FE046}">
      <dgm:prSet/>
      <dgm:spPr/>
      <dgm:t>
        <a:bodyPr/>
        <a:lstStyle/>
        <a:p>
          <a:endParaRPr lang="el-GR"/>
        </a:p>
      </dgm:t>
    </dgm:pt>
    <dgm:pt modelId="{B1950141-E7B1-4651-AFF3-5A2B932952DF}" type="pres">
      <dgm:prSet presAssocID="{2BEEA1AC-FE95-4581-BA0F-8A34F6EF7A22}" presName="cycle" presStyleCnt="0">
        <dgm:presLayoutVars>
          <dgm:chMax val="1"/>
          <dgm:dir/>
          <dgm:animLvl val="ctr"/>
          <dgm:resizeHandles val="exact"/>
        </dgm:presLayoutVars>
      </dgm:prSet>
      <dgm:spPr/>
      <dgm:t>
        <a:bodyPr/>
        <a:lstStyle/>
        <a:p>
          <a:endParaRPr lang="el-GR"/>
        </a:p>
      </dgm:t>
    </dgm:pt>
    <dgm:pt modelId="{50E66B55-24F2-4A6E-AAE9-6FD2DADA59E0}" type="pres">
      <dgm:prSet presAssocID="{4B8109C5-FFD5-47F0-AC57-3F52A39829EE}" presName="centerShape" presStyleLbl="node0" presStyleIdx="0" presStyleCnt="1"/>
      <dgm:spPr/>
      <dgm:t>
        <a:bodyPr/>
        <a:lstStyle/>
        <a:p>
          <a:endParaRPr lang="el-GR"/>
        </a:p>
      </dgm:t>
    </dgm:pt>
    <dgm:pt modelId="{91CAB9AC-F774-4AD4-B80E-0A5BF01506B3}" type="pres">
      <dgm:prSet presAssocID="{193A2629-B8AF-4A35-B9EE-0EDD920D17AD}" presName="parTrans" presStyleLbl="bgSibTrans2D1" presStyleIdx="0" presStyleCnt="3"/>
      <dgm:spPr/>
      <dgm:t>
        <a:bodyPr/>
        <a:lstStyle/>
        <a:p>
          <a:endParaRPr lang="el-GR"/>
        </a:p>
      </dgm:t>
    </dgm:pt>
    <dgm:pt modelId="{F1361577-30CF-49A7-AEE1-35ECC7EEC471}" type="pres">
      <dgm:prSet presAssocID="{F1EC31B0-F8A9-4022-958A-F244F3E0A9C3}" presName="node" presStyleLbl="node1" presStyleIdx="0" presStyleCnt="3">
        <dgm:presLayoutVars>
          <dgm:bulletEnabled val="1"/>
        </dgm:presLayoutVars>
      </dgm:prSet>
      <dgm:spPr/>
      <dgm:t>
        <a:bodyPr/>
        <a:lstStyle/>
        <a:p>
          <a:endParaRPr lang="el-GR"/>
        </a:p>
      </dgm:t>
    </dgm:pt>
    <dgm:pt modelId="{E2CC18AB-12A9-4A10-A6E5-923B53329ADB}" type="pres">
      <dgm:prSet presAssocID="{CD23D7EE-9DF6-4113-B42D-9C1CAE0646DF}" presName="parTrans" presStyleLbl="bgSibTrans2D1" presStyleIdx="1" presStyleCnt="3"/>
      <dgm:spPr/>
      <dgm:t>
        <a:bodyPr/>
        <a:lstStyle/>
        <a:p>
          <a:endParaRPr lang="el-GR"/>
        </a:p>
      </dgm:t>
    </dgm:pt>
    <dgm:pt modelId="{253BEE0B-B714-427E-9F89-C5FC359F8C54}" type="pres">
      <dgm:prSet presAssocID="{23760F91-EB0D-47AC-8487-0D7B19C523A1}" presName="node" presStyleLbl="node1" presStyleIdx="1" presStyleCnt="3">
        <dgm:presLayoutVars>
          <dgm:bulletEnabled val="1"/>
        </dgm:presLayoutVars>
      </dgm:prSet>
      <dgm:spPr/>
      <dgm:t>
        <a:bodyPr/>
        <a:lstStyle/>
        <a:p>
          <a:endParaRPr lang="el-GR"/>
        </a:p>
      </dgm:t>
    </dgm:pt>
    <dgm:pt modelId="{8CDE25B1-CC36-4820-8C3E-E412B8DE1CD9}" type="pres">
      <dgm:prSet presAssocID="{08A83F81-5DDE-4AB3-A0FE-38F55A67D288}" presName="parTrans" presStyleLbl="bgSibTrans2D1" presStyleIdx="2" presStyleCnt="3"/>
      <dgm:spPr/>
      <dgm:t>
        <a:bodyPr/>
        <a:lstStyle/>
        <a:p>
          <a:endParaRPr lang="el-GR"/>
        </a:p>
      </dgm:t>
    </dgm:pt>
    <dgm:pt modelId="{0307D9AD-4972-42C2-9036-E69429668CAC}" type="pres">
      <dgm:prSet presAssocID="{5F051CAC-1D2A-4A12-ACB4-EDFE61085D5E}" presName="node" presStyleLbl="node1" presStyleIdx="2" presStyleCnt="3" custLinFactNeighborX="-1582" custLinFactNeighborY="-854">
        <dgm:presLayoutVars>
          <dgm:bulletEnabled val="1"/>
        </dgm:presLayoutVars>
      </dgm:prSet>
      <dgm:spPr/>
      <dgm:t>
        <a:bodyPr/>
        <a:lstStyle/>
        <a:p>
          <a:endParaRPr lang="el-GR"/>
        </a:p>
      </dgm:t>
    </dgm:pt>
  </dgm:ptLst>
  <dgm:cxnLst>
    <dgm:cxn modelId="{D7B43D5C-E001-418E-8368-19F2599B8C73}" srcId="{4B8109C5-FFD5-47F0-AC57-3F52A39829EE}" destId="{23760F91-EB0D-47AC-8487-0D7B19C523A1}" srcOrd="1" destOrd="0" parTransId="{CD23D7EE-9DF6-4113-B42D-9C1CAE0646DF}" sibTransId="{F927C19F-8ED1-4418-BB44-9F3B1C71B72A}"/>
    <dgm:cxn modelId="{FD3F8C50-0277-4EB2-B002-B9CEBFEA18D6}" type="presOf" srcId="{5F051CAC-1D2A-4A12-ACB4-EDFE61085D5E}" destId="{0307D9AD-4972-42C2-9036-E69429668CAC}" srcOrd="0" destOrd="0" presId="urn:microsoft.com/office/officeart/2005/8/layout/radial4"/>
    <dgm:cxn modelId="{9514703B-FF5E-4858-8862-21980804EF0C}" type="presOf" srcId="{23760F91-EB0D-47AC-8487-0D7B19C523A1}" destId="{253BEE0B-B714-427E-9F89-C5FC359F8C54}" srcOrd="0" destOrd="0" presId="urn:microsoft.com/office/officeart/2005/8/layout/radial4"/>
    <dgm:cxn modelId="{372899D6-3DAB-477C-BDAA-B00F5FCBD5AC}" srcId="{4B8109C5-FFD5-47F0-AC57-3F52A39829EE}" destId="{F1EC31B0-F8A9-4022-958A-F244F3E0A9C3}" srcOrd="0" destOrd="0" parTransId="{193A2629-B8AF-4A35-B9EE-0EDD920D17AD}" sibTransId="{DE2D16F9-D7BB-437E-8836-FC4744C73BDE}"/>
    <dgm:cxn modelId="{8D7D7594-C7D8-4FE9-8834-17CD84DA68D1}" type="presOf" srcId="{F1EC31B0-F8A9-4022-958A-F244F3E0A9C3}" destId="{F1361577-30CF-49A7-AEE1-35ECC7EEC471}" srcOrd="0" destOrd="0" presId="urn:microsoft.com/office/officeart/2005/8/layout/radial4"/>
    <dgm:cxn modelId="{D8806236-C9DE-493C-8F34-CD25642B6216}" type="presOf" srcId="{193A2629-B8AF-4A35-B9EE-0EDD920D17AD}" destId="{91CAB9AC-F774-4AD4-B80E-0A5BF01506B3}" srcOrd="0" destOrd="0" presId="urn:microsoft.com/office/officeart/2005/8/layout/radial4"/>
    <dgm:cxn modelId="{1723B9E5-45E3-47EB-8C76-C9061B2FE046}" srcId="{4B8109C5-FFD5-47F0-AC57-3F52A39829EE}" destId="{5F051CAC-1D2A-4A12-ACB4-EDFE61085D5E}" srcOrd="2" destOrd="0" parTransId="{08A83F81-5DDE-4AB3-A0FE-38F55A67D288}" sibTransId="{06EC34A4-19FF-479E-9368-9EAD43CEB663}"/>
    <dgm:cxn modelId="{2EB176E5-A18E-4DA2-B3DC-51D07C775DB3}" type="presOf" srcId="{2BEEA1AC-FE95-4581-BA0F-8A34F6EF7A22}" destId="{B1950141-E7B1-4651-AFF3-5A2B932952DF}" srcOrd="0" destOrd="0" presId="urn:microsoft.com/office/officeart/2005/8/layout/radial4"/>
    <dgm:cxn modelId="{A5BBBA4C-3E87-4097-BBA4-68A9480DC473}" type="presOf" srcId="{CD23D7EE-9DF6-4113-B42D-9C1CAE0646DF}" destId="{E2CC18AB-12A9-4A10-A6E5-923B53329ADB}" srcOrd="0" destOrd="0" presId="urn:microsoft.com/office/officeart/2005/8/layout/radial4"/>
    <dgm:cxn modelId="{8D23A845-56F3-4A9D-84C4-D7D103728A45}" type="presOf" srcId="{4B8109C5-FFD5-47F0-AC57-3F52A39829EE}" destId="{50E66B55-24F2-4A6E-AAE9-6FD2DADA59E0}" srcOrd="0" destOrd="0" presId="urn:microsoft.com/office/officeart/2005/8/layout/radial4"/>
    <dgm:cxn modelId="{4E8A66B8-07AC-4547-BC6D-00005C24CCA5}" srcId="{2BEEA1AC-FE95-4581-BA0F-8A34F6EF7A22}" destId="{4B8109C5-FFD5-47F0-AC57-3F52A39829EE}" srcOrd="0" destOrd="0" parTransId="{09D7077F-392B-443B-9914-D5367E2390ED}" sibTransId="{584DFBD9-C765-4DE5-B53B-D3E72007FD1E}"/>
    <dgm:cxn modelId="{1985D22B-DC04-4971-A0A2-9269298D3A9A}" type="presOf" srcId="{08A83F81-5DDE-4AB3-A0FE-38F55A67D288}" destId="{8CDE25B1-CC36-4820-8C3E-E412B8DE1CD9}" srcOrd="0" destOrd="0" presId="urn:microsoft.com/office/officeart/2005/8/layout/radial4"/>
    <dgm:cxn modelId="{BE1CC525-B467-4133-9782-E730C2087FD8}" type="presParOf" srcId="{B1950141-E7B1-4651-AFF3-5A2B932952DF}" destId="{50E66B55-24F2-4A6E-AAE9-6FD2DADA59E0}" srcOrd="0" destOrd="0" presId="urn:microsoft.com/office/officeart/2005/8/layout/radial4"/>
    <dgm:cxn modelId="{D7F966C7-7735-4365-9AA6-700F77DE74B6}" type="presParOf" srcId="{B1950141-E7B1-4651-AFF3-5A2B932952DF}" destId="{91CAB9AC-F774-4AD4-B80E-0A5BF01506B3}" srcOrd="1" destOrd="0" presId="urn:microsoft.com/office/officeart/2005/8/layout/radial4"/>
    <dgm:cxn modelId="{40957948-90D7-4CBE-BB29-4795EC57B9D5}" type="presParOf" srcId="{B1950141-E7B1-4651-AFF3-5A2B932952DF}" destId="{F1361577-30CF-49A7-AEE1-35ECC7EEC471}" srcOrd="2" destOrd="0" presId="urn:microsoft.com/office/officeart/2005/8/layout/radial4"/>
    <dgm:cxn modelId="{25FEE78B-3766-4E71-9773-C011E204FAED}" type="presParOf" srcId="{B1950141-E7B1-4651-AFF3-5A2B932952DF}" destId="{E2CC18AB-12A9-4A10-A6E5-923B53329ADB}" srcOrd="3" destOrd="0" presId="urn:microsoft.com/office/officeart/2005/8/layout/radial4"/>
    <dgm:cxn modelId="{5C5212C5-0A0E-44A9-8ACD-8A7DD867521E}" type="presParOf" srcId="{B1950141-E7B1-4651-AFF3-5A2B932952DF}" destId="{253BEE0B-B714-427E-9F89-C5FC359F8C54}" srcOrd="4" destOrd="0" presId="urn:microsoft.com/office/officeart/2005/8/layout/radial4"/>
    <dgm:cxn modelId="{2BC15CD5-F742-45A3-A655-8F0895D1E28A}" type="presParOf" srcId="{B1950141-E7B1-4651-AFF3-5A2B932952DF}" destId="{8CDE25B1-CC36-4820-8C3E-E412B8DE1CD9}" srcOrd="5" destOrd="0" presId="urn:microsoft.com/office/officeart/2005/8/layout/radial4"/>
    <dgm:cxn modelId="{257212C4-FE35-4D09-8A17-BB1005A76016}" type="presParOf" srcId="{B1950141-E7B1-4651-AFF3-5A2B932952DF}" destId="{0307D9AD-4972-42C2-9036-E69429668CAC}" srcOrd="6" destOrd="0" presId="urn:microsoft.com/office/officeart/2005/8/layout/radial4"/>
  </dgm:cxnLst>
  <dgm:bg>
    <a:pattFill prst="pct90">
      <a:fgClr>
        <a:schemeClr val="accent6">
          <a:lumMod val="75000"/>
        </a:schemeClr>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E34D1-70BF-4B24-9806-2BA558D32040}">
      <dsp:nvSpPr>
        <dsp:cNvPr id="0" name=""/>
        <dsp:cNvSpPr/>
      </dsp:nvSpPr>
      <dsp:spPr>
        <a:xfrm>
          <a:off x="2345159" y="534676"/>
          <a:ext cx="3482283" cy="3482283"/>
        </a:xfrm>
        <a:prstGeom prst="blockArc">
          <a:avLst>
            <a:gd name="adj1" fmla="val 1080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7DB796-4FCC-4FE0-AB54-4E4FC8C40E03}">
      <dsp:nvSpPr>
        <dsp:cNvPr id="0" name=""/>
        <dsp:cNvSpPr/>
      </dsp:nvSpPr>
      <dsp:spPr>
        <a:xfrm>
          <a:off x="2345159" y="534676"/>
          <a:ext cx="3482283" cy="3482283"/>
        </a:xfrm>
        <a:prstGeom prst="blockArc">
          <a:avLst>
            <a:gd name="adj1" fmla="val 5400000"/>
            <a:gd name="adj2" fmla="val 108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0C96DE-33AB-40AF-91FB-F25679D15180}">
      <dsp:nvSpPr>
        <dsp:cNvPr id="0" name=""/>
        <dsp:cNvSpPr/>
      </dsp:nvSpPr>
      <dsp:spPr>
        <a:xfrm>
          <a:off x="2345159" y="534676"/>
          <a:ext cx="3482283" cy="3482283"/>
        </a:xfrm>
        <a:prstGeom prst="blockArc">
          <a:avLst>
            <a:gd name="adj1" fmla="val 0"/>
            <a:gd name="adj2" fmla="val 54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BD2D4B-0916-4553-AD46-682358A1B821}">
      <dsp:nvSpPr>
        <dsp:cNvPr id="0" name=""/>
        <dsp:cNvSpPr/>
      </dsp:nvSpPr>
      <dsp:spPr>
        <a:xfrm>
          <a:off x="2345159" y="534676"/>
          <a:ext cx="3482283" cy="3482283"/>
        </a:xfrm>
        <a:prstGeom prst="blockArc">
          <a:avLst>
            <a:gd name="adj1" fmla="val 16200000"/>
            <a:gd name="adj2" fmla="val 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090030-BBAA-4E66-8A70-7F900025F62F}">
      <dsp:nvSpPr>
        <dsp:cNvPr id="0" name=""/>
        <dsp:cNvSpPr/>
      </dsp:nvSpPr>
      <dsp:spPr>
        <a:xfrm>
          <a:off x="3228041" y="1474155"/>
          <a:ext cx="1716520" cy="16033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0" kern="1200" dirty="0" smtClean="0"/>
            <a:t>ΔΙΟΙΚΗΤΙΚΟ</a:t>
          </a:r>
          <a:r>
            <a:rPr lang="en-US" sz="1600" b="0" kern="1200" dirty="0" smtClean="0"/>
            <a:t> </a:t>
          </a:r>
          <a:r>
            <a:rPr lang="el-GR" sz="1600" b="0" kern="1200" dirty="0" smtClean="0"/>
            <a:t>ΟΙΚΟΝΟΜΙΚΟ</a:t>
          </a:r>
          <a:r>
            <a:rPr lang="en-US" sz="1600" b="0" kern="1200" dirty="0" smtClean="0"/>
            <a:t> </a:t>
          </a:r>
          <a:r>
            <a:rPr lang="en-US" sz="1600" b="1" kern="1200" dirty="0" smtClean="0"/>
            <a:t>(2)</a:t>
          </a:r>
          <a:endParaRPr lang="el-GR" sz="1600" b="1" kern="1200" dirty="0"/>
        </a:p>
      </dsp:txBody>
      <dsp:txXfrm>
        <a:off x="3479420" y="1708957"/>
        <a:ext cx="1213762" cy="1133721"/>
      </dsp:txXfrm>
    </dsp:sp>
    <dsp:sp modelId="{86EB0798-3EA2-4816-87AC-B9EAA3372070}">
      <dsp:nvSpPr>
        <dsp:cNvPr id="0" name=""/>
        <dsp:cNvSpPr/>
      </dsp:nvSpPr>
      <dsp:spPr>
        <a:xfrm>
          <a:off x="3316356" y="-228192"/>
          <a:ext cx="1539889" cy="16065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l-GR" sz="1800" b="1" kern="1200" dirty="0" smtClean="0"/>
            <a:t>ΤΜΗΜΑ ΤΡΙΤΗΣ ΗΛΙΚΙΑΣ  </a:t>
          </a:r>
          <a:r>
            <a:rPr lang="el-GR" sz="1600" kern="1200" dirty="0" smtClean="0"/>
            <a:t>(1</a:t>
          </a:r>
          <a:r>
            <a:rPr lang="en-US" sz="1600" kern="1200" dirty="0" smtClean="0"/>
            <a:t>0</a:t>
          </a:r>
          <a:r>
            <a:rPr lang="el-GR" sz="1600" kern="1200" dirty="0" smtClean="0"/>
            <a:t>)</a:t>
          </a:r>
          <a:endParaRPr lang="el-GR" sz="1600" kern="1200" dirty="0"/>
        </a:p>
      </dsp:txBody>
      <dsp:txXfrm>
        <a:off x="3541868" y="7081"/>
        <a:ext cx="1088865" cy="1135998"/>
      </dsp:txXfrm>
    </dsp:sp>
    <dsp:sp modelId="{EC0E6AC9-F93D-46BE-A1A0-EE1672B36765}">
      <dsp:nvSpPr>
        <dsp:cNvPr id="0" name=""/>
        <dsp:cNvSpPr/>
      </dsp:nvSpPr>
      <dsp:spPr>
        <a:xfrm>
          <a:off x="5061645" y="1270133"/>
          <a:ext cx="1450788" cy="20113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smtClean="0"/>
            <a:t>ΤΜΗΜΑ  </a:t>
          </a:r>
          <a:r>
            <a:rPr lang="el-GR" sz="1600" b="1" kern="1200" smtClean="0"/>
            <a:t>ΚΔΑΠ,</a:t>
          </a:r>
          <a:endParaRPr lang="en-US" sz="1600" b="1" kern="1200" smtClean="0"/>
        </a:p>
        <a:p>
          <a:pPr lvl="0" algn="ctr" defTabSz="711200">
            <a:lnSpc>
              <a:spcPct val="90000"/>
            </a:lnSpc>
            <a:spcBef>
              <a:spcPct val="0"/>
            </a:spcBef>
            <a:spcAft>
              <a:spcPct val="35000"/>
            </a:spcAft>
          </a:pPr>
          <a:r>
            <a:rPr lang="el-GR" sz="1600" b="1" kern="1200" smtClean="0"/>
            <a:t>ΚΔΑΠ </a:t>
          </a:r>
          <a:r>
            <a:rPr lang="el-GR" sz="1600" b="1" kern="1200" dirty="0" smtClean="0"/>
            <a:t>ΜΕΑ,</a:t>
          </a:r>
        </a:p>
        <a:p>
          <a:pPr lvl="0" algn="ctr" defTabSz="711200">
            <a:lnSpc>
              <a:spcPct val="90000"/>
            </a:lnSpc>
            <a:spcBef>
              <a:spcPct val="0"/>
            </a:spcBef>
            <a:spcAft>
              <a:spcPct val="35000"/>
            </a:spcAft>
          </a:pPr>
          <a:r>
            <a:rPr lang="el-GR" sz="1600" b="1" kern="1200" dirty="0" smtClean="0"/>
            <a:t>ΘΕΡΙΝΑ ΚΔΑΠ (8)</a:t>
          </a:r>
          <a:endParaRPr lang="el-GR" sz="1600" b="1" kern="1200" dirty="0"/>
        </a:p>
      </dsp:txBody>
      <dsp:txXfrm>
        <a:off x="5274108" y="1564691"/>
        <a:ext cx="1025862" cy="1422252"/>
      </dsp:txXfrm>
    </dsp:sp>
    <dsp:sp modelId="{6CC978CA-64EF-42B0-84FF-FD320FA31733}">
      <dsp:nvSpPr>
        <dsp:cNvPr id="0" name=""/>
        <dsp:cNvSpPr/>
      </dsp:nvSpPr>
      <dsp:spPr>
        <a:xfrm>
          <a:off x="2940011" y="3198956"/>
          <a:ext cx="2292578" cy="155519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smtClean="0"/>
            <a:t>ΤΜΗΜΑ ΒΡΕΦΟΝΗΠΙΑΚΩΝ ΣΤΑΘΜΩΝ (16)</a:t>
          </a:r>
          <a:endParaRPr lang="el-GR" sz="1600" b="1" kern="1200" dirty="0"/>
        </a:p>
      </dsp:txBody>
      <dsp:txXfrm>
        <a:off x="3275751" y="3426709"/>
        <a:ext cx="1621098" cy="1099692"/>
      </dsp:txXfrm>
    </dsp:sp>
    <dsp:sp modelId="{19EBC243-9D89-45AD-A5BB-62D2906D0385}">
      <dsp:nvSpPr>
        <dsp:cNvPr id="0" name=""/>
        <dsp:cNvSpPr/>
      </dsp:nvSpPr>
      <dsp:spPr>
        <a:xfrm>
          <a:off x="1717166" y="1270133"/>
          <a:ext cx="1336793" cy="20113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b="1" kern="1200" dirty="0" smtClean="0"/>
            <a:t>ΤΜΗΜΑ ΕΥΠΑΘΩΝ ΟΜΑΔΩΝ (</a:t>
          </a:r>
          <a:r>
            <a:rPr lang="en-US" sz="1600" b="1" kern="1200" dirty="0" smtClean="0"/>
            <a:t>6</a:t>
          </a:r>
          <a:r>
            <a:rPr lang="el-GR" sz="1600" b="1" kern="1200" dirty="0" smtClean="0"/>
            <a:t>)</a:t>
          </a:r>
          <a:endParaRPr lang="el-GR" sz="1600" b="1" kern="1200" dirty="0"/>
        </a:p>
      </dsp:txBody>
      <dsp:txXfrm>
        <a:off x="1912935" y="1564691"/>
        <a:ext cx="945255" cy="1422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83CE2-A581-49FB-A4E6-2511C65CBD5D}">
      <dsp:nvSpPr>
        <dsp:cNvPr id="0" name=""/>
        <dsp:cNvSpPr/>
      </dsp:nvSpPr>
      <dsp:spPr>
        <a:xfrm>
          <a:off x="3371403" y="736"/>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ΓΡΑΦΕΙΟ   ΚΟΙΝΩΝΙΚΗΣ ΥΠΗΡΕΣΙΑΣ Α΄ΚΑΠΗ</a:t>
          </a:r>
          <a:endParaRPr lang="el-GR" sz="1600" kern="1200" dirty="0"/>
        </a:p>
      </dsp:txBody>
      <dsp:txXfrm>
        <a:off x="3418579" y="47912"/>
        <a:ext cx="1392440" cy="872063"/>
      </dsp:txXfrm>
    </dsp:sp>
    <dsp:sp modelId="{79AF726A-0B90-4D8C-835D-C082750CC589}">
      <dsp:nvSpPr>
        <dsp:cNvPr id="0" name=""/>
        <dsp:cNvSpPr/>
      </dsp:nvSpPr>
      <dsp:spPr>
        <a:xfrm>
          <a:off x="2183365" y="483943"/>
          <a:ext cx="3862868" cy="3862868"/>
        </a:xfrm>
        <a:custGeom>
          <a:avLst/>
          <a:gdLst/>
          <a:ahLst/>
          <a:cxnLst/>
          <a:rect l="0" t="0" r="0" b="0"/>
          <a:pathLst>
            <a:path>
              <a:moveTo>
                <a:pt x="2685052" y="153092"/>
              </a:moveTo>
              <a:arcTo wR="1931434" hR="1931434" stAng="17577964" swAng="196228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5760BF-0420-4A88-884E-ABB795A82A23}">
      <dsp:nvSpPr>
        <dsp:cNvPr id="0" name=""/>
        <dsp:cNvSpPr/>
      </dsp:nvSpPr>
      <dsp:spPr>
        <a:xfrm>
          <a:off x="5208306" y="1335324"/>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ΓΡΑΦΕΙΟ ΚΟΙΝΩΝΙΚΗΣ ΥΠΗΡΕΣΙΑΣ  Β΄ΚΑΠΗ </a:t>
          </a:r>
          <a:endParaRPr lang="el-GR" sz="1600" kern="1200" dirty="0"/>
        </a:p>
      </dsp:txBody>
      <dsp:txXfrm>
        <a:off x="5255482" y="1382500"/>
        <a:ext cx="1392440" cy="872063"/>
      </dsp:txXfrm>
    </dsp:sp>
    <dsp:sp modelId="{632EEA7C-09EE-4EC4-B370-22C53C1B3E89}">
      <dsp:nvSpPr>
        <dsp:cNvPr id="0" name=""/>
        <dsp:cNvSpPr/>
      </dsp:nvSpPr>
      <dsp:spPr>
        <a:xfrm>
          <a:off x="2183365" y="483943"/>
          <a:ext cx="3862868" cy="3862868"/>
        </a:xfrm>
        <a:custGeom>
          <a:avLst/>
          <a:gdLst/>
          <a:ahLst/>
          <a:cxnLst/>
          <a:rect l="0" t="0" r="0" b="0"/>
          <a:pathLst>
            <a:path>
              <a:moveTo>
                <a:pt x="3860210" y="1830145"/>
              </a:moveTo>
              <a:arcTo wR="1931434" hR="1931434" stAng="21419634" swAng="219687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CE69DDC-8D78-4C35-9D3A-526AFB9D521B}">
      <dsp:nvSpPr>
        <dsp:cNvPr id="0" name=""/>
        <dsp:cNvSpPr/>
      </dsp:nvSpPr>
      <dsp:spPr>
        <a:xfrm>
          <a:off x="4506671" y="3494733"/>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l-GR" sz="1600" kern="1200" dirty="0" smtClean="0"/>
            <a:t>ΓΡΑΦΕΙΟ ΚΟΙΝΩΝΙΚΗΣ ΥΠΗΡΕΣΙΑΣ Γ΄ΚΑΠΗ </a:t>
          </a:r>
          <a:endParaRPr lang="el-GR" sz="1600" kern="1200" dirty="0"/>
        </a:p>
      </dsp:txBody>
      <dsp:txXfrm>
        <a:off x="4553847" y="3541909"/>
        <a:ext cx="1392440" cy="872063"/>
      </dsp:txXfrm>
    </dsp:sp>
    <dsp:sp modelId="{E1D82E14-13D5-4C53-BE0D-80056C0EFB90}">
      <dsp:nvSpPr>
        <dsp:cNvPr id="0" name=""/>
        <dsp:cNvSpPr/>
      </dsp:nvSpPr>
      <dsp:spPr>
        <a:xfrm>
          <a:off x="2183365" y="483943"/>
          <a:ext cx="3862868" cy="3862868"/>
        </a:xfrm>
        <a:custGeom>
          <a:avLst/>
          <a:gdLst/>
          <a:ahLst/>
          <a:cxnLst/>
          <a:rect l="0" t="0" r="0" b="0"/>
          <a:pathLst>
            <a:path>
              <a:moveTo>
                <a:pt x="2315628" y="3824271"/>
              </a:moveTo>
              <a:arcTo wR="1931434" hR="1931434" stAng="4711583" swAng="137683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5A34FC0-9C70-49B0-B357-0E3B90A1359D}">
      <dsp:nvSpPr>
        <dsp:cNvPr id="0" name=""/>
        <dsp:cNvSpPr/>
      </dsp:nvSpPr>
      <dsp:spPr>
        <a:xfrm>
          <a:off x="2236135" y="3494733"/>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l-GR" sz="1400" kern="1200" dirty="0" smtClean="0"/>
            <a:t>ΓΡΑΦΕΙΟ ΥΓΕΙΟΝΟΜΙΚΗΣ ΥΠΗΡΕΣΙΑΣ/ΔΗΜΟΤΙΚΑ ΙΑΤΡΕΙΑ</a:t>
          </a:r>
          <a:endParaRPr lang="el-GR" sz="1400" kern="1200" dirty="0"/>
        </a:p>
      </dsp:txBody>
      <dsp:txXfrm>
        <a:off x="2283311" y="3541909"/>
        <a:ext cx="1392440" cy="872063"/>
      </dsp:txXfrm>
    </dsp:sp>
    <dsp:sp modelId="{8437184D-ED96-49C3-ADD9-F347DAF3FB8A}">
      <dsp:nvSpPr>
        <dsp:cNvPr id="0" name=""/>
        <dsp:cNvSpPr/>
      </dsp:nvSpPr>
      <dsp:spPr>
        <a:xfrm>
          <a:off x="2183365" y="483943"/>
          <a:ext cx="3862868" cy="3862868"/>
        </a:xfrm>
        <a:custGeom>
          <a:avLst/>
          <a:gdLst/>
          <a:ahLst/>
          <a:cxnLst/>
          <a:rect l="0" t="0" r="0" b="0"/>
          <a:pathLst>
            <a:path>
              <a:moveTo>
                <a:pt x="322859" y="3000510"/>
              </a:moveTo>
              <a:arcTo wR="1931434" hR="1931434" stAng="8783493" swAng="219687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C3C886-2D1E-4554-BCA3-1D68BB0F770F}">
      <dsp:nvSpPr>
        <dsp:cNvPr id="0" name=""/>
        <dsp:cNvSpPr/>
      </dsp:nvSpPr>
      <dsp:spPr>
        <a:xfrm>
          <a:off x="1534500" y="1335324"/>
          <a:ext cx="1486792" cy="96641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l-GR" sz="1800" kern="1200" dirty="0" smtClean="0"/>
            <a:t>ΓΡΑΦΕΙΟ  ΥΠΗΡΕΣΙΩΝ ΚΑΤ  ΟΙΚΟΝ</a:t>
          </a:r>
          <a:endParaRPr lang="el-GR" sz="1800" kern="1200" dirty="0"/>
        </a:p>
      </dsp:txBody>
      <dsp:txXfrm>
        <a:off x="1581676" y="1382500"/>
        <a:ext cx="1392440" cy="872063"/>
      </dsp:txXfrm>
    </dsp:sp>
    <dsp:sp modelId="{9B9C9A4C-7043-41AA-84D5-529F17C9389D}">
      <dsp:nvSpPr>
        <dsp:cNvPr id="0" name=""/>
        <dsp:cNvSpPr/>
      </dsp:nvSpPr>
      <dsp:spPr>
        <a:xfrm>
          <a:off x="2183365" y="483943"/>
          <a:ext cx="3862868" cy="3862868"/>
        </a:xfrm>
        <a:custGeom>
          <a:avLst/>
          <a:gdLst/>
          <a:ahLst/>
          <a:cxnLst/>
          <a:rect l="0" t="0" r="0" b="0"/>
          <a:pathLst>
            <a:path>
              <a:moveTo>
                <a:pt x="336435" y="842205"/>
              </a:moveTo>
              <a:arcTo wR="1931434" hR="1931434" stAng="12859756" swAng="196228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A618D-58EA-4C9F-B6B7-409BAE328182}">
      <dsp:nvSpPr>
        <dsp:cNvPr id="0" name=""/>
        <dsp:cNvSpPr/>
      </dsp:nvSpPr>
      <dsp:spPr>
        <a:xfrm>
          <a:off x="2686050" y="0"/>
          <a:ext cx="2857500" cy="1143000"/>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4CB6F2-1FFB-4B84-883C-E72523A6FDAC}">
      <dsp:nvSpPr>
        <dsp:cNvPr id="0" name=""/>
        <dsp:cNvSpPr/>
      </dsp:nvSpPr>
      <dsp:spPr>
        <a:xfrm>
          <a:off x="3028950" y="200024"/>
          <a:ext cx="942975" cy="56007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lvl="0" algn="ctr" defTabSz="800100" rtl="0">
            <a:lnSpc>
              <a:spcPct val="90000"/>
            </a:lnSpc>
            <a:spcBef>
              <a:spcPct val="0"/>
            </a:spcBef>
            <a:spcAft>
              <a:spcPct val="35000"/>
            </a:spcAft>
          </a:pPr>
          <a:r>
            <a:rPr lang="el-GR" sz="1800" b="1" kern="1200" dirty="0" smtClean="0">
              <a:solidFill>
                <a:schemeClr val="tx1"/>
              </a:solidFill>
            </a:rPr>
            <a:t>Εργαζόμενοι</a:t>
          </a:r>
          <a:r>
            <a:rPr lang="en-US" sz="1800" b="1" kern="1200" dirty="0" smtClean="0">
              <a:solidFill>
                <a:schemeClr val="tx1"/>
              </a:solidFill>
            </a:rPr>
            <a:t>   </a:t>
          </a:r>
          <a:r>
            <a:rPr lang="en-US" sz="1800" kern="1200" dirty="0" smtClean="0"/>
            <a:t>    </a:t>
          </a:r>
          <a:endParaRPr lang="el-GR" sz="1800" kern="1200" dirty="0"/>
        </a:p>
      </dsp:txBody>
      <dsp:txXfrm>
        <a:off x="3028950" y="200024"/>
        <a:ext cx="942975" cy="560070"/>
      </dsp:txXfrm>
    </dsp:sp>
    <dsp:sp modelId="{F8180D7D-86A7-4773-A400-0C9A6548556D}">
      <dsp:nvSpPr>
        <dsp:cNvPr id="0" name=""/>
        <dsp:cNvSpPr/>
      </dsp:nvSpPr>
      <dsp:spPr>
        <a:xfrm>
          <a:off x="4114800" y="346049"/>
          <a:ext cx="1114425" cy="63378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lvl="0" algn="ctr" defTabSz="800100">
            <a:lnSpc>
              <a:spcPct val="90000"/>
            </a:lnSpc>
            <a:spcBef>
              <a:spcPct val="0"/>
            </a:spcBef>
            <a:spcAft>
              <a:spcPct val="35000"/>
            </a:spcAft>
          </a:pPr>
          <a:r>
            <a:rPr lang="en-US" sz="1800" kern="1200" dirty="0" smtClean="0"/>
            <a:t> </a:t>
          </a:r>
          <a:r>
            <a:rPr lang="el-GR" sz="1800" b="1" kern="1200" dirty="0" smtClean="0">
              <a:solidFill>
                <a:srgbClr val="FF0000"/>
              </a:solidFill>
            </a:rPr>
            <a:t>Συνταξιούχοι</a:t>
          </a:r>
          <a:endParaRPr lang="el-GR" sz="1800" b="1" kern="1200" dirty="0">
            <a:solidFill>
              <a:srgbClr val="FF0000"/>
            </a:solidFill>
          </a:endParaRPr>
        </a:p>
      </dsp:txBody>
      <dsp:txXfrm>
        <a:off x="4114800" y="346049"/>
        <a:ext cx="1114425" cy="6337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6DD-4709-42D8-AAD4-2588BEC7AA43}">
      <dsp:nvSpPr>
        <dsp:cNvPr id="0" name=""/>
        <dsp:cNvSpPr/>
      </dsp:nvSpPr>
      <dsp:spPr>
        <a:xfrm>
          <a:off x="3259800" y="1185"/>
          <a:ext cx="1727997" cy="1129158"/>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Ρίο  2</a:t>
          </a:r>
          <a:endParaRPr lang="el-GR" sz="2000" kern="1200" dirty="0"/>
        </a:p>
      </dsp:txBody>
      <dsp:txXfrm>
        <a:off x="3512859" y="166546"/>
        <a:ext cx="1221879" cy="798436"/>
      </dsp:txXfrm>
    </dsp:sp>
    <dsp:sp modelId="{6AEA7150-6B85-49FD-BA64-E0730C6671BD}">
      <dsp:nvSpPr>
        <dsp:cNvPr id="0" name=""/>
        <dsp:cNvSpPr/>
      </dsp:nvSpPr>
      <dsp:spPr>
        <a:xfrm rot="1800000">
          <a:off x="4800071" y="794083"/>
          <a:ext cx="98446"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a:p>
      </dsp:txBody>
      <dsp:txXfrm>
        <a:off x="4802049" y="862918"/>
        <a:ext cx="68912" cy="228655"/>
      </dsp:txXfrm>
    </dsp:sp>
    <dsp:sp modelId="{3F1750F6-123F-4D03-B80F-B9F23838D727}">
      <dsp:nvSpPr>
        <dsp:cNvPr id="0" name=""/>
        <dsp:cNvSpPr/>
      </dsp:nvSpPr>
      <dsp:spPr>
        <a:xfrm>
          <a:off x="4729633" y="820689"/>
          <a:ext cx="1727997" cy="11873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Κεντρικό  Δ.  3</a:t>
          </a:r>
          <a:endParaRPr lang="el-GR" sz="2000" kern="1200" dirty="0"/>
        </a:p>
      </dsp:txBody>
      <dsp:txXfrm>
        <a:off x="4982692" y="994575"/>
        <a:ext cx="1221879" cy="839595"/>
      </dsp:txXfrm>
    </dsp:sp>
    <dsp:sp modelId="{B482CAF4-18BE-4B43-807F-8D3010EB9E16}">
      <dsp:nvSpPr>
        <dsp:cNvPr id="0" name=""/>
        <dsp:cNvSpPr/>
      </dsp:nvSpPr>
      <dsp:spPr>
        <a:xfrm rot="5400000">
          <a:off x="5450809" y="2078903"/>
          <a:ext cx="285645"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a:p>
      </dsp:txBody>
      <dsp:txXfrm>
        <a:off x="5493656" y="2112275"/>
        <a:ext cx="199952" cy="228655"/>
      </dsp:txXfrm>
    </dsp:sp>
    <dsp:sp modelId="{049DDE4E-8EEB-4A87-8270-BE471D154275}">
      <dsp:nvSpPr>
        <dsp:cNvPr id="0" name=""/>
        <dsp:cNvSpPr/>
      </dsp:nvSpPr>
      <dsp:spPr>
        <a:xfrm>
          <a:off x="4729633" y="2547010"/>
          <a:ext cx="1727997"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Νότιο Δ.  4</a:t>
          </a:r>
          <a:endParaRPr lang="el-GR" sz="2000" kern="1200" dirty="0"/>
        </a:p>
      </dsp:txBody>
      <dsp:txXfrm>
        <a:off x="4982692" y="2712371"/>
        <a:ext cx="1221879" cy="798436"/>
      </dsp:txXfrm>
    </dsp:sp>
    <dsp:sp modelId="{D1EDB1A1-F00E-420F-94D1-6DFDA9248631}">
      <dsp:nvSpPr>
        <dsp:cNvPr id="0" name=""/>
        <dsp:cNvSpPr/>
      </dsp:nvSpPr>
      <dsp:spPr>
        <a:xfrm rot="9000000">
          <a:off x="4807826" y="3343833"/>
          <a:ext cx="107024"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a:p>
      </dsp:txBody>
      <dsp:txXfrm rot="10800000">
        <a:off x="4837782" y="3412024"/>
        <a:ext cx="74917" cy="228655"/>
      </dsp:txXfrm>
    </dsp:sp>
    <dsp:sp modelId="{33898E3B-9613-4850-900E-A84281B00F75}">
      <dsp:nvSpPr>
        <dsp:cNvPr id="0" name=""/>
        <dsp:cNvSpPr/>
      </dsp:nvSpPr>
      <dsp:spPr>
        <a:xfrm>
          <a:off x="3259800" y="3395618"/>
          <a:ext cx="1727997" cy="11291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Παραλία  3</a:t>
          </a:r>
          <a:endParaRPr lang="el-GR" sz="2000" kern="1200" dirty="0"/>
        </a:p>
      </dsp:txBody>
      <dsp:txXfrm>
        <a:off x="3512859" y="3560979"/>
        <a:ext cx="1221879" cy="798436"/>
      </dsp:txXfrm>
    </dsp:sp>
    <dsp:sp modelId="{3DA0478B-9068-4A4C-81F5-022BF555A992}">
      <dsp:nvSpPr>
        <dsp:cNvPr id="0" name=""/>
        <dsp:cNvSpPr/>
      </dsp:nvSpPr>
      <dsp:spPr>
        <a:xfrm rot="12600000">
          <a:off x="3309941" y="3336932"/>
          <a:ext cx="128728"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a:p>
      </dsp:txBody>
      <dsp:txXfrm rot="10800000">
        <a:off x="3345972" y="3422805"/>
        <a:ext cx="90110" cy="228655"/>
      </dsp:txXfrm>
    </dsp:sp>
    <dsp:sp modelId="{80EB01BE-E15B-411D-A8DE-E21B3CA68BE8}">
      <dsp:nvSpPr>
        <dsp:cNvPr id="0" name=""/>
        <dsp:cNvSpPr/>
      </dsp:nvSpPr>
      <dsp:spPr>
        <a:xfrm>
          <a:off x="1771969" y="2620885"/>
          <a:ext cx="1763994" cy="981408"/>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Μεσσάτιδα  2</a:t>
          </a:r>
          <a:endParaRPr lang="el-GR" sz="2000" kern="1200" dirty="0"/>
        </a:p>
      </dsp:txBody>
      <dsp:txXfrm>
        <a:off x="2030300" y="2764609"/>
        <a:ext cx="1247332" cy="693960"/>
      </dsp:txXfrm>
    </dsp:sp>
    <dsp:sp modelId="{954B54A9-0E32-4F99-A48A-7E8E4B0E6DF4}">
      <dsp:nvSpPr>
        <dsp:cNvPr id="0" name=""/>
        <dsp:cNvSpPr/>
      </dsp:nvSpPr>
      <dsp:spPr>
        <a:xfrm rot="16200000">
          <a:off x="2483854" y="2119002"/>
          <a:ext cx="340224"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a:p>
      </dsp:txBody>
      <dsp:txXfrm>
        <a:off x="2534888" y="2246254"/>
        <a:ext cx="238157" cy="228655"/>
      </dsp:txXfrm>
    </dsp:sp>
    <dsp:sp modelId="{91D31206-4E0D-435C-81B6-9E739B4CC36F}">
      <dsp:nvSpPr>
        <dsp:cNvPr id="0" name=""/>
        <dsp:cNvSpPr/>
      </dsp:nvSpPr>
      <dsp:spPr>
        <a:xfrm>
          <a:off x="1789967" y="849793"/>
          <a:ext cx="1727997" cy="1129158"/>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Βραχναίϊκα 2</a:t>
          </a:r>
          <a:endParaRPr lang="el-GR" sz="2000" kern="1200" dirty="0"/>
        </a:p>
      </dsp:txBody>
      <dsp:txXfrm>
        <a:off x="2043026" y="1015154"/>
        <a:ext cx="1221879" cy="798436"/>
      </dsp:txXfrm>
    </dsp:sp>
    <dsp:sp modelId="{52629271-1555-43FF-8F4C-E5E7F69DB633}">
      <dsp:nvSpPr>
        <dsp:cNvPr id="0" name=""/>
        <dsp:cNvSpPr/>
      </dsp:nvSpPr>
      <dsp:spPr>
        <a:xfrm rot="19800000">
          <a:off x="3332747" y="801037"/>
          <a:ext cx="107024" cy="3810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l-GR" sz="1600" kern="1200"/>
        </a:p>
      </dsp:txBody>
      <dsp:txXfrm>
        <a:off x="3334898" y="885282"/>
        <a:ext cx="74917" cy="2286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C1030-033B-437D-96A7-C99D0AF75AFA}">
      <dsp:nvSpPr>
        <dsp:cNvPr id="0" name=""/>
        <dsp:cNvSpPr/>
      </dsp:nvSpPr>
      <dsp:spPr>
        <a:xfrm>
          <a:off x="1822529" y="1778079"/>
          <a:ext cx="2173208" cy="2173208"/>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Οικογενειακή κατάσταση</a:t>
          </a:r>
          <a:endParaRPr lang="el-GR" sz="2000" kern="1200" dirty="0"/>
        </a:p>
      </dsp:txBody>
      <dsp:txXfrm>
        <a:off x="2259440" y="2287143"/>
        <a:ext cx="1299386" cy="1117073"/>
      </dsp:txXfrm>
    </dsp:sp>
    <dsp:sp modelId="{CF553EDB-A6D8-4F4B-8DF5-B7F6D4AC9C82}">
      <dsp:nvSpPr>
        <dsp:cNvPr id="0" name=""/>
        <dsp:cNvSpPr/>
      </dsp:nvSpPr>
      <dsp:spPr>
        <a:xfrm>
          <a:off x="558117" y="1264412"/>
          <a:ext cx="1580515" cy="158051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 </a:t>
          </a:r>
          <a:r>
            <a:rPr lang="el-GR" sz="1600" kern="1200" dirty="0" smtClean="0"/>
            <a:t>Οικονομικό προφίλ</a:t>
          </a:r>
          <a:endParaRPr lang="el-GR" sz="1600" kern="1200" dirty="0"/>
        </a:p>
      </dsp:txBody>
      <dsp:txXfrm>
        <a:off x="956016" y="1664716"/>
        <a:ext cx="784717" cy="779907"/>
      </dsp:txXfrm>
    </dsp:sp>
    <dsp:sp modelId="{D594E23D-7142-47E6-8F5C-E038528B9EC0}">
      <dsp:nvSpPr>
        <dsp:cNvPr id="0" name=""/>
        <dsp:cNvSpPr/>
      </dsp:nvSpPr>
      <dsp:spPr>
        <a:xfrm rot="20700000">
          <a:off x="1443367" y="174017"/>
          <a:ext cx="1548582" cy="1548582"/>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 </a:t>
          </a:r>
          <a:r>
            <a:rPr lang="el-GR" sz="1600" kern="1200" dirty="0" smtClean="0"/>
            <a:t>Προβλήματα υγείας</a:t>
          </a:r>
          <a:endParaRPr lang="el-GR" sz="1600" kern="1200" dirty="0"/>
        </a:p>
      </dsp:txBody>
      <dsp:txXfrm rot="-20700000">
        <a:off x="1783016" y="513667"/>
        <a:ext cx="869283" cy="869283"/>
      </dsp:txXfrm>
    </dsp:sp>
    <dsp:sp modelId="{039D0697-3CC2-46D2-83B8-B1EECADCF830}">
      <dsp:nvSpPr>
        <dsp:cNvPr id="0" name=""/>
        <dsp:cNvSpPr/>
      </dsp:nvSpPr>
      <dsp:spPr>
        <a:xfrm>
          <a:off x="1652778" y="1451648"/>
          <a:ext cx="2781706" cy="2781706"/>
        </a:xfrm>
        <a:prstGeom prst="circularArrow">
          <a:avLst>
            <a:gd name="adj1" fmla="val 4688"/>
            <a:gd name="adj2" fmla="val 299029"/>
            <a:gd name="adj3" fmla="val 2510202"/>
            <a:gd name="adj4" fmla="val 15874184"/>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A48AC5-0032-4CA6-A237-319B18BA95A3}">
      <dsp:nvSpPr>
        <dsp:cNvPr id="0" name=""/>
        <dsp:cNvSpPr/>
      </dsp:nvSpPr>
      <dsp:spPr>
        <a:xfrm>
          <a:off x="278211" y="915746"/>
          <a:ext cx="2021083" cy="2021083"/>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DD4E9C-534E-4A45-BD56-06EAAECCA80C}">
      <dsp:nvSpPr>
        <dsp:cNvPr id="0" name=""/>
        <dsp:cNvSpPr/>
      </dsp:nvSpPr>
      <dsp:spPr>
        <a:xfrm>
          <a:off x="1085164" y="-164136"/>
          <a:ext cx="2179135" cy="217913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539B1-80FA-422E-9D3B-E1CF53BDFC92}">
      <dsp:nvSpPr>
        <dsp:cNvPr id="0" name=""/>
        <dsp:cNvSpPr/>
      </dsp:nvSpPr>
      <dsp:spPr>
        <a:xfrm>
          <a:off x="1506047" y="892"/>
          <a:ext cx="1240602" cy="1141214"/>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smtClean="0"/>
            <a:t>Κελιά </a:t>
          </a:r>
          <a:r>
            <a:rPr lang="en-US" sz="1600" kern="1200" dirty="0" smtClean="0"/>
            <a:t>excel</a:t>
          </a:r>
          <a:endParaRPr lang="el-GR" sz="1600" kern="1200" dirty="0"/>
        </a:p>
      </dsp:txBody>
      <dsp:txXfrm>
        <a:off x="1687729" y="168019"/>
        <a:ext cx="877238" cy="806960"/>
      </dsp:txXfrm>
    </dsp:sp>
    <dsp:sp modelId="{8BB5E2FB-E0A3-4658-966C-B525653FF93F}">
      <dsp:nvSpPr>
        <dsp:cNvPr id="0" name=""/>
        <dsp:cNvSpPr/>
      </dsp:nvSpPr>
      <dsp:spPr>
        <a:xfrm>
          <a:off x="2839316" y="240547"/>
          <a:ext cx="661904" cy="661904"/>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l-GR" sz="1100" kern="1200"/>
        </a:p>
      </dsp:txBody>
      <dsp:txXfrm>
        <a:off x="2927051" y="493659"/>
        <a:ext cx="486434" cy="155680"/>
      </dsp:txXfrm>
    </dsp:sp>
    <dsp:sp modelId="{4DB34C29-0354-4923-9350-2E9ACBCDBBF4}">
      <dsp:nvSpPr>
        <dsp:cNvPr id="0" name=""/>
        <dsp:cNvSpPr/>
      </dsp:nvSpPr>
      <dsp:spPr>
        <a:xfrm>
          <a:off x="3593887" y="892"/>
          <a:ext cx="1141214" cy="1141214"/>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smtClean="0"/>
            <a:t>Άψυχα χαρτιά</a:t>
          </a:r>
          <a:endParaRPr lang="el-GR" sz="1600" kern="1200" dirty="0"/>
        </a:p>
      </dsp:txBody>
      <dsp:txXfrm>
        <a:off x="3761014" y="168019"/>
        <a:ext cx="806960" cy="806960"/>
      </dsp:txXfrm>
    </dsp:sp>
    <dsp:sp modelId="{E572EE94-53DA-447C-B9EB-8FD74797B6BE}">
      <dsp:nvSpPr>
        <dsp:cNvPr id="0" name=""/>
        <dsp:cNvSpPr/>
      </dsp:nvSpPr>
      <dsp:spPr>
        <a:xfrm>
          <a:off x="4827767" y="240547"/>
          <a:ext cx="661904" cy="661904"/>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l-GR" sz="2700" kern="1200"/>
        </a:p>
      </dsp:txBody>
      <dsp:txXfrm>
        <a:off x="4915502" y="376899"/>
        <a:ext cx="486434" cy="389200"/>
      </dsp:txXfrm>
    </dsp:sp>
    <dsp:sp modelId="{3E9A16A4-EAC8-43A3-B08A-CC3AD97497DA}">
      <dsp:nvSpPr>
        <dsp:cNvPr id="0" name=""/>
        <dsp:cNvSpPr/>
      </dsp:nvSpPr>
      <dsp:spPr>
        <a:xfrm>
          <a:off x="5582338" y="892"/>
          <a:ext cx="1141214" cy="1141214"/>
        </a:xfrm>
        <a:prstGeom prst="ellipse">
          <a:avLst/>
        </a:prstGeom>
        <a:solidFill>
          <a:schemeClr val="tx1">
            <a:lumMod val="95000"/>
            <a:lumOff val="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l-GR" sz="1600" kern="1200" dirty="0" smtClean="0"/>
            <a:t>Τεχνοκρατική  προσέγγιση</a:t>
          </a:r>
          <a:endParaRPr lang="el-GR" sz="1600" kern="1200" dirty="0"/>
        </a:p>
      </dsp:txBody>
      <dsp:txXfrm>
        <a:off x="5749465" y="168019"/>
        <a:ext cx="806960" cy="8069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C01D7-24C8-4394-A545-3224FC8F1A74}">
      <dsp:nvSpPr>
        <dsp:cNvPr id="0" name=""/>
        <dsp:cNvSpPr/>
      </dsp:nvSpPr>
      <dsp:spPr>
        <a:xfrm>
          <a:off x="2185632" y="558065"/>
          <a:ext cx="3725867" cy="3725867"/>
        </a:xfrm>
        <a:prstGeom prst="blockArc">
          <a:avLst>
            <a:gd name="adj1" fmla="val 90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10A30B-F2C4-490E-9574-2CD517F8709F}">
      <dsp:nvSpPr>
        <dsp:cNvPr id="0" name=""/>
        <dsp:cNvSpPr/>
      </dsp:nvSpPr>
      <dsp:spPr>
        <a:xfrm>
          <a:off x="2185632" y="558065"/>
          <a:ext cx="3725867" cy="3725867"/>
        </a:xfrm>
        <a:prstGeom prst="blockArc">
          <a:avLst>
            <a:gd name="adj1" fmla="val 1800000"/>
            <a:gd name="adj2" fmla="val 90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33C87D-A5D8-4209-ACB4-09371361ADDE}">
      <dsp:nvSpPr>
        <dsp:cNvPr id="0" name=""/>
        <dsp:cNvSpPr/>
      </dsp:nvSpPr>
      <dsp:spPr>
        <a:xfrm>
          <a:off x="2185632" y="558065"/>
          <a:ext cx="3725867" cy="3725867"/>
        </a:xfrm>
        <a:prstGeom prst="blockArc">
          <a:avLst>
            <a:gd name="adj1" fmla="val 16200000"/>
            <a:gd name="adj2" fmla="val 1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8B753C-7467-4C84-8D7B-7A81B9E30846}">
      <dsp:nvSpPr>
        <dsp:cNvPr id="0" name=""/>
        <dsp:cNvSpPr/>
      </dsp:nvSpPr>
      <dsp:spPr>
        <a:xfrm>
          <a:off x="3118237" y="1563079"/>
          <a:ext cx="1860656" cy="17158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Εξυπηρετούμενοι</a:t>
          </a:r>
          <a:endParaRPr lang="el-GR" sz="2000" kern="1200" dirty="0"/>
        </a:p>
      </dsp:txBody>
      <dsp:txXfrm>
        <a:off x="3390724" y="1814358"/>
        <a:ext cx="1315682" cy="1213281"/>
      </dsp:txXfrm>
    </dsp:sp>
    <dsp:sp modelId="{0DB6BD27-265D-4FBF-8070-9227F39D0B61}">
      <dsp:nvSpPr>
        <dsp:cNvPr id="0" name=""/>
        <dsp:cNvSpPr/>
      </dsp:nvSpPr>
      <dsp:spPr>
        <a:xfrm>
          <a:off x="3328483" y="761"/>
          <a:ext cx="1440164" cy="12010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Εμπειρία </a:t>
          </a:r>
          <a:endParaRPr lang="el-GR" sz="2000" kern="1200" dirty="0"/>
        </a:p>
      </dsp:txBody>
      <dsp:txXfrm>
        <a:off x="3539390" y="176656"/>
        <a:ext cx="1018350" cy="849297"/>
      </dsp:txXfrm>
    </dsp:sp>
    <dsp:sp modelId="{CD2ACAF1-7BB5-434D-A482-77E54DEBB1CA}">
      <dsp:nvSpPr>
        <dsp:cNvPr id="0" name=""/>
        <dsp:cNvSpPr/>
      </dsp:nvSpPr>
      <dsp:spPr>
        <a:xfrm>
          <a:off x="4573984" y="2730302"/>
          <a:ext cx="2100966" cy="12010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Εμπιστοσύνη </a:t>
          </a:r>
          <a:endParaRPr lang="el-GR" sz="2000" kern="1200" dirty="0"/>
        </a:p>
      </dsp:txBody>
      <dsp:txXfrm>
        <a:off x="4881663" y="2906197"/>
        <a:ext cx="1485608" cy="849297"/>
      </dsp:txXfrm>
    </dsp:sp>
    <dsp:sp modelId="{5F4D120F-9E02-4024-9B2C-5F3307A0C9EE}">
      <dsp:nvSpPr>
        <dsp:cNvPr id="0" name=""/>
        <dsp:cNvSpPr/>
      </dsp:nvSpPr>
      <dsp:spPr>
        <a:xfrm>
          <a:off x="1554649" y="2730302"/>
          <a:ext cx="1836030" cy="120108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kern="1200" dirty="0" smtClean="0"/>
            <a:t>Εξειδίκευση</a:t>
          </a:r>
          <a:endParaRPr lang="el-GR" sz="2000" kern="1200" dirty="0"/>
        </a:p>
      </dsp:txBody>
      <dsp:txXfrm>
        <a:off x="1823529" y="2906197"/>
        <a:ext cx="1298270" cy="8492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BB149-35F9-473C-AABF-F120C63A8B04}">
      <dsp:nvSpPr>
        <dsp:cNvPr id="0" name=""/>
        <dsp:cNvSpPr/>
      </dsp:nvSpPr>
      <dsp:spPr>
        <a:xfrm>
          <a:off x="3364834" y="1668037"/>
          <a:ext cx="1499946" cy="12459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err="1" smtClean="0"/>
            <a:t>Υπ</a:t>
          </a:r>
          <a:r>
            <a:rPr lang="el-GR" sz="2000" kern="1200" dirty="0" smtClean="0"/>
            <a:t>/</a:t>
          </a:r>
          <a:r>
            <a:rPr lang="el-GR" sz="2000" kern="1200" dirty="0" err="1" smtClean="0"/>
            <a:t>σίες</a:t>
          </a:r>
          <a:r>
            <a:rPr lang="el-GR" sz="2000" kern="1200" dirty="0" smtClean="0"/>
            <a:t>  Γ΄ Ηλικίας</a:t>
          </a:r>
          <a:endParaRPr lang="el-GR" sz="2000" kern="1200" dirty="0"/>
        </a:p>
      </dsp:txBody>
      <dsp:txXfrm>
        <a:off x="3584496" y="1850499"/>
        <a:ext cx="1060622" cy="881002"/>
      </dsp:txXfrm>
    </dsp:sp>
    <dsp:sp modelId="{227AAF53-B7D6-4CB9-9019-DBCF0DF8DD93}">
      <dsp:nvSpPr>
        <dsp:cNvPr id="0" name=""/>
        <dsp:cNvSpPr/>
      </dsp:nvSpPr>
      <dsp:spPr>
        <a:xfrm rot="16137692">
          <a:off x="3897949" y="1452607"/>
          <a:ext cx="403816" cy="27251"/>
        </a:xfrm>
        <a:custGeom>
          <a:avLst/>
          <a:gdLst/>
          <a:ahLst/>
          <a:cxnLst/>
          <a:rect l="0" t="0" r="0" b="0"/>
          <a:pathLst>
            <a:path>
              <a:moveTo>
                <a:pt x="0" y="13625"/>
              </a:moveTo>
              <a:lnTo>
                <a:pt x="403816" y="136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rot="10800000">
        <a:off x="4089761" y="1456137"/>
        <a:ext cx="20190" cy="20190"/>
      </dsp:txXfrm>
    </dsp:sp>
    <dsp:sp modelId="{E6587736-473F-46D1-AB82-2C14FD420D55}">
      <dsp:nvSpPr>
        <dsp:cNvPr id="0" name=""/>
        <dsp:cNvSpPr/>
      </dsp:nvSpPr>
      <dsp:spPr>
        <a:xfrm>
          <a:off x="3364823" y="18507"/>
          <a:ext cx="1440166" cy="12459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smtClean="0"/>
            <a:t>Ανθρωποκεντρικό</a:t>
          </a:r>
          <a:endParaRPr lang="el-GR" sz="2000" kern="1200" dirty="0"/>
        </a:p>
      </dsp:txBody>
      <dsp:txXfrm>
        <a:off x="3575730" y="200969"/>
        <a:ext cx="1018352" cy="881002"/>
      </dsp:txXfrm>
    </dsp:sp>
    <dsp:sp modelId="{D636EFA4-5054-48C1-BB60-41B2069930BC}">
      <dsp:nvSpPr>
        <dsp:cNvPr id="0" name=""/>
        <dsp:cNvSpPr/>
      </dsp:nvSpPr>
      <dsp:spPr>
        <a:xfrm rot="21539486">
          <a:off x="4864600" y="2262774"/>
          <a:ext cx="159207" cy="27251"/>
        </a:xfrm>
        <a:custGeom>
          <a:avLst/>
          <a:gdLst/>
          <a:ahLst/>
          <a:cxnLst/>
          <a:rect l="0" t="0" r="0" b="0"/>
          <a:pathLst>
            <a:path>
              <a:moveTo>
                <a:pt x="0" y="13625"/>
              </a:moveTo>
              <a:lnTo>
                <a:pt x="159207" y="136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a:off x="4940223" y="2272419"/>
        <a:ext cx="7960" cy="7960"/>
      </dsp:txXfrm>
    </dsp:sp>
    <dsp:sp modelId="{5DE9280D-A8CD-4345-87E5-A009EB51E037}">
      <dsp:nvSpPr>
        <dsp:cNvPr id="0" name=""/>
        <dsp:cNvSpPr/>
      </dsp:nvSpPr>
      <dsp:spPr>
        <a:xfrm>
          <a:off x="5023668" y="1640018"/>
          <a:ext cx="1365498" cy="12459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smtClean="0"/>
            <a:t>Αποτελεσματικό</a:t>
          </a:r>
          <a:endParaRPr lang="el-GR" sz="2000" kern="1200" dirty="0"/>
        </a:p>
      </dsp:txBody>
      <dsp:txXfrm>
        <a:off x="5223641" y="1822480"/>
        <a:ext cx="965552" cy="881002"/>
      </dsp:txXfrm>
    </dsp:sp>
    <dsp:sp modelId="{BF5F1C6A-5694-4720-8380-847E186645A8}">
      <dsp:nvSpPr>
        <dsp:cNvPr id="0" name=""/>
        <dsp:cNvSpPr/>
      </dsp:nvSpPr>
      <dsp:spPr>
        <a:xfrm rot="5464499">
          <a:off x="3925960" y="3074129"/>
          <a:ext cx="347793" cy="27251"/>
        </a:xfrm>
        <a:custGeom>
          <a:avLst/>
          <a:gdLst/>
          <a:ahLst/>
          <a:cxnLst/>
          <a:rect l="0" t="0" r="0" b="0"/>
          <a:pathLst>
            <a:path>
              <a:moveTo>
                <a:pt x="0" y="13625"/>
              </a:moveTo>
              <a:lnTo>
                <a:pt x="347793" y="136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rot="10800000">
        <a:off x="4091162" y="3079060"/>
        <a:ext cx="17389" cy="17389"/>
      </dsp:txXfrm>
    </dsp:sp>
    <dsp:sp modelId="{6276BB3F-93D9-46DF-929A-5F858D006B6D}">
      <dsp:nvSpPr>
        <dsp:cNvPr id="0" name=""/>
        <dsp:cNvSpPr/>
      </dsp:nvSpPr>
      <dsp:spPr>
        <a:xfrm>
          <a:off x="3406942" y="3261528"/>
          <a:ext cx="1355929" cy="12459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smtClean="0"/>
            <a:t>Αυτοδιοικητικό</a:t>
          </a:r>
          <a:endParaRPr lang="el-GR" sz="2000" kern="1200" dirty="0"/>
        </a:p>
      </dsp:txBody>
      <dsp:txXfrm>
        <a:off x="3605513" y="3443990"/>
        <a:ext cx="958787" cy="881002"/>
      </dsp:txXfrm>
    </dsp:sp>
    <dsp:sp modelId="{71A501EE-012B-4BE2-BF53-9381A4F9B3D2}">
      <dsp:nvSpPr>
        <dsp:cNvPr id="0" name=""/>
        <dsp:cNvSpPr/>
      </dsp:nvSpPr>
      <dsp:spPr>
        <a:xfrm rot="10858323">
          <a:off x="3086250" y="2262288"/>
          <a:ext cx="278760" cy="27251"/>
        </a:xfrm>
        <a:custGeom>
          <a:avLst/>
          <a:gdLst/>
          <a:ahLst/>
          <a:cxnLst/>
          <a:rect l="0" t="0" r="0" b="0"/>
          <a:pathLst>
            <a:path>
              <a:moveTo>
                <a:pt x="0" y="13625"/>
              </a:moveTo>
              <a:lnTo>
                <a:pt x="278760" y="136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p>
      </dsp:txBody>
      <dsp:txXfrm rot="10800000">
        <a:off x="3218661" y="2268945"/>
        <a:ext cx="13938" cy="13938"/>
      </dsp:txXfrm>
    </dsp:sp>
    <dsp:sp modelId="{C9AE601D-6514-449F-81A8-805DD5D2055B}">
      <dsp:nvSpPr>
        <dsp:cNvPr id="0" name=""/>
        <dsp:cNvSpPr/>
      </dsp:nvSpPr>
      <dsp:spPr>
        <a:xfrm>
          <a:off x="1840433" y="1640018"/>
          <a:ext cx="1245926" cy="124592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l-GR" sz="2000" kern="1200" dirty="0" smtClean="0"/>
            <a:t>Άμεσο </a:t>
          </a:r>
          <a:endParaRPr lang="el-GR" sz="2000" kern="1200" dirty="0"/>
        </a:p>
      </dsp:txBody>
      <dsp:txXfrm>
        <a:off x="2022895" y="1822480"/>
        <a:ext cx="881002" cy="881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66B55-24F2-4A6E-AAE9-6FD2DADA59E0}">
      <dsp:nvSpPr>
        <dsp:cNvPr id="0" name=""/>
        <dsp:cNvSpPr/>
      </dsp:nvSpPr>
      <dsp:spPr>
        <a:xfrm>
          <a:off x="3083005" y="2461550"/>
          <a:ext cx="2063588" cy="206358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l-GR" sz="3000" kern="1200" dirty="0" smtClean="0"/>
            <a:t>Τμήματα ΚΟΔΗΠ </a:t>
          </a:r>
          <a:endParaRPr lang="el-GR" sz="3000" kern="1200" dirty="0"/>
        </a:p>
      </dsp:txBody>
      <dsp:txXfrm>
        <a:off x="3385210" y="2763755"/>
        <a:ext cx="1459178" cy="1459178"/>
      </dsp:txXfrm>
    </dsp:sp>
    <dsp:sp modelId="{91CAB9AC-F774-4AD4-B80E-0A5BF01506B3}">
      <dsp:nvSpPr>
        <dsp:cNvPr id="0" name=""/>
        <dsp:cNvSpPr/>
      </dsp:nvSpPr>
      <dsp:spPr>
        <a:xfrm rot="12900000">
          <a:off x="1752980" y="2100207"/>
          <a:ext cx="1584352" cy="5881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361577-30CF-49A7-AEE1-35ECC7EEC471}">
      <dsp:nvSpPr>
        <dsp:cNvPr id="0" name=""/>
        <dsp:cNvSpPr/>
      </dsp:nvSpPr>
      <dsp:spPr>
        <a:xfrm>
          <a:off x="916039" y="1155731"/>
          <a:ext cx="1960408" cy="15683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l-GR" sz="3200" kern="1200" dirty="0" smtClean="0"/>
            <a:t>Ζεστασιά </a:t>
          </a:r>
          <a:endParaRPr lang="el-GR" sz="3200" kern="1200" dirty="0"/>
        </a:p>
      </dsp:txBody>
      <dsp:txXfrm>
        <a:off x="961974" y="1201666"/>
        <a:ext cx="1868538" cy="1476457"/>
      </dsp:txXfrm>
    </dsp:sp>
    <dsp:sp modelId="{E2CC18AB-12A9-4A10-A6E5-923B53329ADB}">
      <dsp:nvSpPr>
        <dsp:cNvPr id="0" name=""/>
        <dsp:cNvSpPr/>
      </dsp:nvSpPr>
      <dsp:spPr>
        <a:xfrm rot="16200000">
          <a:off x="3322623" y="1283102"/>
          <a:ext cx="1584352" cy="5881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3BEE0B-B714-427E-9F89-C5FC359F8C54}">
      <dsp:nvSpPr>
        <dsp:cNvPr id="0" name=""/>
        <dsp:cNvSpPr/>
      </dsp:nvSpPr>
      <dsp:spPr>
        <a:xfrm>
          <a:off x="3134595" y="824"/>
          <a:ext cx="1960408" cy="15683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l-GR" sz="3200" kern="1200" dirty="0" smtClean="0"/>
            <a:t>Επαφή </a:t>
          </a:r>
          <a:endParaRPr lang="el-GR" sz="3200" kern="1200" dirty="0"/>
        </a:p>
      </dsp:txBody>
      <dsp:txXfrm>
        <a:off x="3180530" y="46759"/>
        <a:ext cx="1868538" cy="1476457"/>
      </dsp:txXfrm>
    </dsp:sp>
    <dsp:sp modelId="{8CDE25B1-CC36-4820-8C3E-E412B8DE1CD9}">
      <dsp:nvSpPr>
        <dsp:cNvPr id="0" name=""/>
        <dsp:cNvSpPr/>
      </dsp:nvSpPr>
      <dsp:spPr>
        <a:xfrm rot="19500000">
          <a:off x="4892267" y="2100207"/>
          <a:ext cx="1584352" cy="58812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07D9AD-4972-42C2-9036-E69429668CAC}">
      <dsp:nvSpPr>
        <dsp:cNvPr id="0" name=""/>
        <dsp:cNvSpPr/>
      </dsp:nvSpPr>
      <dsp:spPr>
        <a:xfrm>
          <a:off x="5353151" y="1155731"/>
          <a:ext cx="1960408" cy="15683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l-GR" sz="3200" kern="1200" dirty="0" smtClean="0"/>
            <a:t>Εξυπηρέτηση</a:t>
          </a:r>
          <a:r>
            <a:rPr lang="el-GR" sz="2500" kern="1200" dirty="0" smtClean="0"/>
            <a:t> </a:t>
          </a:r>
          <a:endParaRPr lang="el-GR" sz="2500" kern="1200" dirty="0"/>
        </a:p>
      </dsp:txBody>
      <dsp:txXfrm>
        <a:off x="5399086" y="1201666"/>
        <a:ext cx="1868538" cy="147645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87363"/>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sz="quarter" idx="1"/>
          </p:nvPr>
        </p:nvSpPr>
        <p:spPr>
          <a:xfrm>
            <a:off x="3884613" y="0"/>
            <a:ext cx="2971800" cy="487363"/>
          </a:xfrm>
          <a:prstGeom prst="rect">
            <a:avLst/>
          </a:prstGeom>
        </p:spPr>
        <p:txBody>
          <a:bodyPr vert="horz" lIns="91440" tIns="45720" rIns="91440" bIns="45720" rtlCol="0"/>
          <a:lstStyle>
            <a:lvl1pPr algn="r">
              <a:defRPr sz="1200"/>
            </a:lvl1pPr>
          </a:lstStyle>
          <a:p>
            <a:fld id="{1E8DE033-56C7-416F-B3AD-0056B8156DE6}" type="datetimeFigureOut">
              <a:rPr lang="el-GR" smtClean="0"/>
              <a:pPr/>
              <a:t>6/12/2018</a:t>
            </a:fld>
            <a:endParaRPr lang="el-GR"/>
          </a:p>
        </p:txBody>
      </p:sp>
      <p:sp>
        <p:nvSpPr>
          <p:cNvPr id="4" name="Θέση υποσέλιδου 3"/>
          <p:cNvSpPr>
            <a:spLocks noGrp="1"/>
          </p:cNvSpPr>
          <p:nvPr>
            <p:ph type="ftr" sz="quarter" idx="2"/>
          </p:nvPr>
        </p:nvSpPr>
        <p:spPr>
          <a:xfrm>
            <a:off x="0" y="9228138"/>
            <a:ext cx="2971800" cy="487362"/>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p:cNvSpPr>
            <a:spLocks noGrp="1"/>
          </p:cNvSpPr>
          <p:nvPr>
            <p:ph type="sldNum" sz="quarter" idx="3"/>
          </p:nvPr>
        </p:nvSpPr>
        <p:spPr>
          <a:xfrm>
            <a:off x="3884613" y="9228138"/>
            <a:ext cx="2971800" cy="487362"/>
          </a:xfrm>
          <a:prstGeom prst="rect">
            <a:avLst/>
          </a:prstGeom>
        </p:spPr>
        <p:txBody>
          <a:bodyPr vert="horz" lIns="91440" tIns="45720" rIns="91440" bIns="45720" rtlCol="0" anchor="b"/>
          <a:lstStyle>
            <a:lvl1pPr algn="r">
              <a:defRPr sz="1200"/>
            </a:lvl1pPr>
          </a:lstStyle>
          <a:p>
            <a:fld id="{0185720C-5092-44EE-88BD-BC8F3E0CECBF}" type="slidenum">
              <a:rPr lang="el-GR" smtClean="0"/>
              <a:pPr/>
              <a:t>‹#›</a:t>
            </a:fld>
            <a:endParaRPr lang="el-GR"/>
          </a:p>
        </p:txBody>
      </p:sp>
    </p:spTree>
    <p:extLst>
      <p:ext uri="{BB962C8B-B14F-4D97-AF65-F5344CB8AC3E}">
        <p14:creationId xmlns:p14="http://schemas.microsoft.com/office/powerpoint/2010/main" val="1707784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85775"/>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85775"/>
          </a:xfrm>
          <a:prstGeom prst="rect">
            <a:avLst/>
          </a:prstGeom>
        </p:spPr>
        <p:txBody>
          <a:bodyPr vert="horz" lIns="91440" tIns="45720" rIns="91440" bIns="45720" rtlCol="0"/>
          <a:lstStyle>
            <a:lvl1pPr algn="r">
              <a:defRPr sz="1200"/>
            </a:lvl1pPr>
          </a:lstStyle>
          <a:p>
            <a:fld id="{BD2F4F91-569E-456A-B377-3C2338E58C67}" type="datetimeFigureOut">
              <a:rPr lang="el-GR" smtClean="0"/>
              <a:pPr/>
              <a:t>6/12/2018</a:t>
            </a:fld>
            <a:endParaRPr lang="el-GR"/>
          </a:p>
        </p:txBody>
      </p:sp>
      <p:sp>
        <p:nvSpPr>
          <p:cNvPr id="4" name="3 - Θέση εικόνας διαφάνειας"/>
          <p:cNvSpPr>
            <a:spLocks noGrp="1" noRot="1" noChangeAspect="1"/>
          </p:cNvSpPr>
          <p:nvPr>
            <p:ph type="sldImg" idx="2"/>
          </p:nvPr>
        </p:nvSpPr>
        <p:spPr>
          <a:xfrm>
            <a:off x="190500" y="728663"/>
            <a:ext cx="6477000" cy="3643312"/>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614863"/>
            <a:ext cx="5486400" cy="4371975"/>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9228039"/>
            <a:ext cx="2971800" cy="485775"/>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9228039"/>
            <a:ext cx="2971800" cy="485775"/>
          </a:xfrm>
          <a:prstGeom prst="rect">
            <a:avLst/>
          </a:prstGeom>
        </p:spPr>
        <p:txBody>
          <a:bodyPr vert="horz" lIns="91440" tIns="45720" rIns="91440" bIns="45720" rtlCol="0" anchor="b"/>
          <a:lstStyle>
            <a:lvl1pPr algn="r">
              <a:defRPr sz="1200"/>
            </a:lvl1pPr>
          </a:lstStyle>
          <a:p>
            <a:fld id="{EEB59784-E5B1-47FB-9824-9CA539DF9C28}" type="slidenum">
              <a:rPr lang="el-GR" smtClean="0"/>
              <a:pPr/>
              <a:t>‹#›</a:t>
            </a:fld>
            <a:endParaRPr lang="el-GR"/>
          </a:p>
        </p:txBody>
      </p:sp>
    </p:spTree>
    <p:extLst>
      <p:ext uri="{BB962C8B-B14F-4D97-AF65-F5344CB8AC3E}">
        <p14:creationId xmlns:p14="http://schemas.microsoft.com/office/powerpoint/2010/main" val="2542314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EB59784-E5B1-47FB-9824-9CA539DF9C28}" type="slidenum">
              <a:rPr lang="el-GR" smtClean="0"/>
              <a:pPr/>
              <a:t>1</a:t>
            </a:fld>
            <a:endParaRPr lang="el-GR"/>
          </a:p>
        </p:txBody>
      </p:sp>
    </p:spTree>
    <p:extLst>
      <p:ext uri="{BB962C8B-B14F-4D97-AF65-F5344CB8AC3E}">
        <p14:creationId xmlns:p14="http://schemas.microsoft.com/office/powerpoint/2010/main" val="3138021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90500" y="728663"/>
            <a:ext cx="6477000" cy="3643312"/>
          </a:xfrm>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EB59784-E5B1-47FB-9824-9CA539DF9C28}" type="slidenum">
              <a:rPr lang="el-GR" smtClean="0"/>
              <a:pPr/>
              <a:t>2</a:t>
            </a:fld>
            <a:endParaRPr lang="el-GR"/>
          </a:p>
        </p:txBody>
      </p:sp>
    </p:spTree>
    <p:extLst>
      <p:ext uri="{BB962C8B-B14F-4D97-AF65-F5344CB8AC3E}">
        <p14:creationId xmlns:p14="http://schemas.microsoft.com/office/powerpoint/2010/main" val="2004418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90500" y="728663"/>
            <a:ext cx="6477000" cy="3643312"/>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EE03BEE-4455-4311-AE36-35C1DFE6D103}" type="slidenum">
              <a:rPr lang="el-GR" smtClean="0"/>
              <a:pPr/>
              <a:t>6</a:t>
            </a:fld>
            <a:endParaRPr lang="el-GR"/>
          </a:p>
        </p:txBody>
      </p:sp>
    </p:spTree>
    <p:extLst>
      <p:ext uri="{BB962C8B-B14F-4D97-AF65-F5344CB8AC3E}">
        <p14:creationId xmlns:p14="http://schemas.microsoft.com/office/powerpoint/2010/main" val="367278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90500" y="728663"/>
            <a:ext cx="6477000" cy="3643312"/>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EB59784-E5B1-47FB-9824-9CA539DF9C28}" type="slidenum">
              <a:rPr lang="el-GR" smtClean="0"/>
              <a:pPr/>
              <a:t>35</a:t>
            </a:fld>
            <a:endParaRPr lang="el-GR"/>
          </a:p>
        </p:txBody>
      </p:sp>
    </p:spTree>
    <p:extLst>
      <p:ext uri="{BB962C8B-B14F-4D97-AF65-F5344CB8AC3E}">
        <p14:creationId xmlns:p14="http://schemas.microsoft.com/office/powerpoint/2010/main" val="3285417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90500" y="728663"/>
            <a:ext cx="6477000" cy="3643312"/>
          </a:xfrm>
        </p:spPr>
      </p:sp>
      <p:sp>
        <p:nvSpPr>
          <p:cNvPr id="3" name="2 - Θέση σημειώσεων"/>
          <p:cNvSpPr>
            <a:spLocks noGrp="1"/>
          </p:cNvSpPr>
          <p:nvPr>
            <p:ph type="body" idx="1"/>
          </p:nvPr>
        </p:nvSpPr>
        <p:spPr/>
        <p:txBody>
          <a:bodyPr>
            <a:normAutofit/>
          </a:bodyPr>
          <a:lstStyle/>
          <a:p>
            <a:r>
              <a:rPr lang="el-GR" dirty="0" smtClean="0"/>
              <a:t>Τα</a:t>
            </a:r>
            <a:r>
              <a:rPr lang="el-GR" baseline="0" dirty="0" smtClean="0"/>
              <a:t>  </a:t>
            </a:r>
            <a:endParaRPr lang="el-GR" dirty="0"/>
          </a:p>
        </p:txBody>
      </p:sp>
      <p:sp>
        <p:nvSpPr>
          <p:cNvPr id="4" name="3 - Θέση αριθμού διαφάνειας"/>
          <p:cNvSpPr>
            <a:spLocks noGrp="1"/>
          </p:cNvSpPr>
          <p:nvPr>
            <p:ph type="sldNum" sz="quarter" idx="10"/>
          </p:nvPr>
        </p:nvSpPr>
        <p:spPr/>
        <p:txBody>
          <a:bodyPr/>
          <a:lstStyle/>
          <a:p>
            <a:fld id="{EEB59784-E5B1-47FB-9824-9CA539DF9C28}" type="slidenum">
              <a:rPr lang="el-GR" smtClean="0"/>
              <a:pPr/>
              <a:t>50</a:t>
            </a:fld>
            <a:endParaRPr lang="el-GR"/>
          </a:p>
        </p:txBody>
      </p:sp>
    </p:spTree>
    <p:extLst>
      <p:ext uri="{BB962C8B-B14F-4D97-AF65-F5344CB8AC3E}">
        <p14:creationId xmlns:p14="http://schemas.microsoft.com/office/powerpoint/2010/main" val="1092732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90500" y="728663"/>
            <a:ext cx="6477000" cy="3643312"/>
          </a:xfrm>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EEB59784-E5B1-47FB-9824-9CA539DF9C28}" type="slidenum">
              <a:rPr lang="el-GR" smtClean="0"/>
              <a:pPr/>
              <a:t>66</a:t>
            </a:fld>
            <a:endParaRPr lang="el-GR"/>
          </a:p>
        </p:txBody>
      </p:sp>
    </p:spTree>
    <p:extLst>
      <p:ext uri="{BB962C8B-B14F-4D97-AF65-F5344CB8AC3E}">
        <p14:creationId xmlns:p14="http://schemas.microsoft.com/office/powerpoint/2010/main" val="1127612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90500" y="728663"/>
            <a:ext cx="6477000" cy="3643312"/>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EB59784-E5B1-47FB-9824-9CA539DF9C28}" type="slidenum">
              <a:rPr lang="el-GR" smtClean="0"/>
              <a:pPr/>
              <a:t>70</a:t>
            </a:fld>
            <a:endParaRPr lang="el-GR"/>
          </a:p>
        </p:txBody>
      </p:sp>
    </p:spTree>
    <p:extLst>
      <p:ext uri="{BB962C8B-B14F-4D97-AF65-F5344CB8AC3E}">
        <p14:creationId xmlns:p14="http://schemas.microsoft.com/office/powerpoint/2010/main" val="3708484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35CC4681-A123-46D8-8DC1-358B7BC665EF}" type="datetime1">
              <a:rPr lang="el-GR" smtClean="0"/>
              <a:t>6/12/2018</a:t>
            </a:fld>
            <a:endParaRPr lang="el-GR"/>
          </a:p>
        </p:txBody>
      </p:sp>
      <p:sp>
        <p:nvSpPr>
          <p:cNvPr id="5" name="4 - Θέση υποσέλιδου"/>
          <p:cNvSpPr>
            <a:spLocks noGrp="1"/>
          </p:cNvSpPr>
          <p:nvPr>
            <p:ph type="ftr" sz="quarter" idx="11"/>
          </p:nvPr>
        </p:nvSpPr>
        <p:spPr/>
        <p:txBody>
          <a:bodyPr/>
          <a:lstStyle/>
          <a:p>
            <a:r>
              <a:rPr lang="el-GR" smtClean="0"/>
              <a:t>Γιώργος  Κολοκυθάς   MSc  Κοινωνικός  Λειτουργός-Προϊστάμενος  Τμήμ Γ΄ Ηλικίας </a:t>
            </a:r>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D89D60C8-A2A3-4826-B6E0-89ED966F21FA}" type="datetime1">
              <a:rPr lang="el-GR" smtClean="0"/>
              <a:t>6/12/2018</a:t>
            </a:fld>
            <a:endParaRPr lang="el-GR"/>
          </a:p>
        </p:txBody>
      </p:sp>
      <p:sp>
        <p:nvSpPr>
          <p:cNvPr id="5" name="4 - Θέση υποσέλιδου"/>
          <p:cNvSpPr>
            <a:spLocks noGrp="1"/>
          </p:cNvSpPr>
          <p:nvPr>
            <p:ph type="ftr" sz="quarter" idx="11"/>
          </p:nvPr>
        </p:nvSpPr>
        <p:spPr/>
        <p:txBody>
          <a:bodyPr/>
          <a:lstStyle/>
          <a:p>
            <a:r>
              <a:rPr lang="el-GR" smtClean="0"/>
              <a:t>Γιώργος  Κολοκυθάς   MSc  Κοινωνικός  Λειτουργός-Προϊστάμενος  Τμήμ Γ΄ Ηλικίας </a:t>
            </a:r>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2857FA6-9A30-4531-A9A3-59CA3A91A440}" type="datetime1">
              <a:rPr lang="el-GR" smtClean="0"/>
              <a:t>6/12/2018</a:t>
            </a:fld>
            <a:endParaRPr lang="el-GR"/>
          </a:p>
        </p:txBody>
      </p:sp>
      <p:sp>
        <p:nvSpPr>
          <p:cNvPr id="5" name="4 - Θέση υποσέλιδου"/>
          <p:cNvSpPr>
            <a:spLocks noGrp="1"/>
          </p:cNvSpPr>
          <p:nvPr>
            <p:ph type="ftr" sz="quarter" idx="11"/>
          </p:nvPr>
        </p:nvSpPr>
        <p:spPr/>
        <p:txBody>
          <a:bodyPr/>
          <a:lstStyle/>
          <a:p>
            <a:r>
              <a:rPr lang="el-GR" smtClean="0"/>
              <a:t>Γιώργος  Κολοκυθάς   MSc  Κοινωνικός  Λειτουργός-Προϊστάμενος  Τμήμ Γ΄ Ηλικίας </a:t>
            </a:r>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BAD2C8C2-3544-4515-A2FA-70675BC2B7DE}" type="datetime1">
              <a:rPr lang="el-GR" smtClean="0"/>
              <a:t>6/12/2018</a:t>
            </a:fld>
            <a:endParaRPr lang="el-GR"/>
          </a:p>
        </p:txBody>
      </p:sp>
      <p:sp>
        <p:nvSpPr>
          <p:cNvPr id="5" name="4 - Θέση υποσέλιδου"/>
          <p:cNvSpPr>
            <a:spLocks noGrp="1"/>
          </p:cNvSpPr>
          <p:nvPr>
            <p:ph type="ftr" sz="quarter" idx="11"/>
          </p:nvPr>
        </p:nvSpPr>
        <p:spPr/>
        <p:txBody>
          <a:bodyPr/>
          <a:lstStyle/>
          <a:p>
            <a:r>
              <a:rPr lang="el-GR" smtClean="0"/>
              <a:t>Γιώργος  Κολοκυθάς   MSc  Κοινωνικός  Λειτουργός-Προϊστάμενος  Τμήμ Γ΄ Ηλικίας </a:t>
            </a:r>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D3927B69-17C1-41BA-826C-BB0BCFB4AADA}" type="datetime1">
              <a:rPr lang="el-GR" smtClean="0"/>
              <a:t>6/12/2018</a:t>
            </a:fld>
            <a:endParaRPr lang="el-GR"/>
          </a:p>
        </p:txBody>
      </p:sp>
      <p:sp>
        <p:nvSpPr>
          <p:cNvPr id="5" name="4 - Θέση υποσέλιδου"/>
          <p:cNvSpPr>
            <a:spLocks noGrp="1"/>
          </p:cNvSpPr>
          <p:nvPr>
            <p:ph type="ftr" sz="quarter" idx="11"/>
          </p:nvPr>
        </p:nvSpPr>
        <p:spPr/>
        <p:txBody>
          <a:bodyPr/>
          <a:lstStyle/>
          <a:p>
            <a:r>
              <a:rPr lang="el-GR" smtClean="0"/>
              <a:t>Γιώργος  Κολοκυθάς   MSc  Κοινωνικός  Λειτουργός-Προϊστάμενος  Τμήμ Γ΄ Ηλικίας </a:t>
            </a:r>
            <a:endParaRPr lang="el-GR" dirty="0"/>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C67D2B1C-9F73-4ED4-87F3-EAB50F0386AA}" type="datetime1">
              <a:rPr lang="el-GR" smtClean="0"/>
              <a:t>6/12/2018</a:t>
            </a:fld>
            <a:endParaRPr lang="el-GR"/>
          </a:p>
        </p:txBody>
      </p:sp>
      <p:sp>
        <p:nvSpPr>
          <p:cNvPr id="6" name="5 - Θέση υποσέλιδου"/>
          <p:cNvSpPr>
            <a:spLocks noGrp="1"/>
          </p:cNvSpPr>
          <p:nvPr>
            <p:ph type="ftr" sz="quarter" idx="11"/>
          </p:nvPr>
        </p:nvSpPr>
        <p:spPr/>
        <p:txBody>
          <a:bodyPr/>
          <a:lstStyle/>
          <a:p>
            <a:r>
              <a:rPr lang="el-GR" smtClean="0"/>
              <a:t>Γιώργος  Κολοκυθάς   MSc  Κοινωνικός  Λειτουργός-Προϊστάμενος  Τμήμ Γ΄ Ηλικίας </a:t>
            </a:r>
            <a:endParaRPr lang="el-GR" dirty="0"/>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AE2806DC-5402-4960-821F-82E3DB87F8D6}" type="datetime1">
              <a:rPr lang="el-GR" smtClean="0"/>
              <a:t>6/12/2018</a:t>
            </a:fld>
            <a:endParaRPr lang="el-GR"/>
          </a:p>
        </p:txBody>
      </p:sp>
      <p:sp>
        <p:nvSpPr>
          <p:cNvPr id="8" name="7 - Θέση υποσέλιδου"/>
          <p:cNvSpPr>
            <a:spLocks noGrp="1"/>
          </p:cNvSpPr>
          <p:nvPr>
            <p:ph type="ftr" sz="quarter" idx="11"/>
          </p:nvPr>
        </p:nvSpPr>
        <p:spPr/>
        <p:txBody>
          <a:bodyPr/>
          <a:lstStyle/>
          <a:p>
            <a:r>
              <a:rPr lang="el-GR" smtClean="0"/>
              <a:t>Γιώργος  Κολοκυθάς   MSc  Κοινωνικός  Λειτουργός-Προϊστάμενος  Τμήμ Γ΄ Ηλικίας </a:t>
            </a:r>
            <a:endParaRPr lang="el-GR" dirty="0"/>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788F3D73-F8B7-428C-B55F-840DFD8F5E56}" type="datetime1">
              <a:rPr lang="el-GR" smtClean="0"/>
              <a:t>6/12/2018</a:t>
            </a:fld>
            <a:endParaRPr lang="el-GR"/>
          </a:p>
        </p:txBody>
      </p:sp>
      <p:sp>
        <p:nvSpPr>
          <p:cNvPr id="4" name="3 - Θέση υποσέλιδου"/>
          <p:cNvSpPr>
            <a:spLocks noGrp="1"/>
          </p:cNvSpPr>
          <p:nvPr>
            <p:ph type="ftr" sz="quarter" idx="11"/>
          </p:nvPr>
        </p:nvSpPr>
        <p:spPr/>
        <p:txBody>
          <a:bodyPr/>
          <a:lstStyle/>
          <a:p>
            <a:r>
              <a:rPr lang="el-GR" smtClean="0"/>
              <a:t>Γιώργος  Κολοκυθάς   MSc  Κοινωνικός  Λειτουργός-Προϊστάμενος  Τμήμ Γ΄ Ηλικίας </a:t>
            </a:r>
            <a:endParaRPr lang="el-GR" dirty="0"/>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E78D350-F321-4EE2-A07A-72844BFC28E2}" type="datetime1">
              <a:rPr lang="el-GR" smtClean="0"/>
              <a:t>6/12/2018</a:t>
            </a:fld>
            <a:endParaRPr lang="el-GR"/>
          </a:p>
        </p:txBody>
      </p:sp>
      <p:sp>
        <p:nvSpPr>
          <p:cNvPr id="3" name="2 - Θέση υποσέλιδου"/>
          <p:cNvSpPr>
            <a:spLocks noGrp="1"/>
          </p:cNvSpPr>
          <p:nvPr>
            <p:ph type="ftr" sz="quarter" idx="11"/>
          </p:nvPr>
        </p:nvSpPr>
        <p:spPr/>
        <p:txBody>
          <a:bodyPr/>
          <a:lstStyle/>
          <a:p>
            <a:r>
              <a:rPr lang="el-GR" smtClean="0"/>
              <a:t>Γιώργος  Κολοκυθάς   MSc  Κοινωνικός  Λειτουργός-Προϊστάμενος  Τμήμ Γ΄ Ηλικίας </a:t>
            </a:r>
            <a:endParaRPr lang="el-GR"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83889570-8D06-4527-927C-3410E70AF293}" type="datetime1">
              <a:rPr lang="el-GR" smtClean="0"/>
              <a:t>6/12/2018</a:t>
            </a:fld>
            <a:endParaRPr lang="el-GR"/>
          </a:p>
        </p:txBody>
      </p:sp>
      <p:sp>
        <p:nvSpPr>
          <p:cNvPr id="6" name="5 - Θέση υποσέλιδου"/>
          <p:cNvSpPr>
            <a:spLocks noGrp="1"/>
          </p:cNvSpPr>
          <p:nvPr>
            <p:ph type="ftr" sz="quarter" idx="11"/>
          </p:nvPr>
        </p:nvSpPr>
        <p:spPr/>
        <p:txBody>
          <a:bodyPr/>
          <a:lstStyle/>
          <a:p>
            <a:r>
              <a:rPr lang="el-GR" smtClean="0"/>
              <a:t>Γιώργος  Κολοκυθάς   MSc  Κοινωνικός  Λειτουργός-Προϊστάμενος  Τμήμ Γ΄ Ηλικίας </a:t>
            </a:r>
            <a:endParaRPr lang="el-GR" dirty="0"/>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0E2CDE29-0D3F-4122-BA57-8956D5A75CC2}" type="datetime1">
              <a:rPr lang="el-GR" smtClean="0"/>
              <a:t>6/12/2018</a:t>
            </a:fld>
            <a:endParaRPr lang="el-GR"/>
          </a:p>
        </p:txBody>
      </p:sp>
      <p:sp>
        <p:nvSpPr>
          <p:cNvPr id="6" name="5 - Θέση υποσέλιδου"/>
          <p:cNvSpPr>
            <a:spLocks noGrp="1"/>
          </p:cNvSpPr>
          <p:nvPr>
            <p:ph type="ftr" sz="quarter" idx="11"/>
          </p:nvPr>
        </p:nvSpPr>
        <p:spPr/>
        <p:txBody>
          <a:bodyPr/>
          <a:lstStyle/>
          <a:p>
            <a:r>
              <a:rPr lang="el-GR" smtClean="0"/>
              <a:t>Γιώργος  Κολοκυθάς   MSc  Κοινωνικός  Λειτουργός-Προϊστάμενος  Τμήμ Γ΄ Ηλικίας </a:t>
            </a:r>
            <a:endParaRPr lang="el-GR" dirty="0"/>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52D76E-8AE1-4B9F-B749-9E7404D21AB3}" type="datetime1">
              <a:rPr lang="el-GR" smtClean="0"/>
              <a:t>6/12/2018</a:t>
            </a:fld>
            <a:endParaRPr lang="el-GR"/>
          </a:p>
        </p:txBody>
      </p:sp>
      <p:sp>
        <p:nvSpPr>
          <p:cNvPr id="5" name="4 - Θέση υποσέλιδου"/>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smtClean="0"/>
              <a:t>Γιώργος  Κολοκυθάς   MSc  Κοινωνικός  Λειτουργός-Προϊστάμενος  Τμήμ Γ΄ Ηλικίας </a:t>
            </a:r>
            <a:endParaRPr lang="el-GR" dirty="0"/>
          </a:p>
        </p:txBody>
      </p:sp>
      <p:sp>
        <p:nvSpPr>
          <p:cNvPr id="6" name="5 - Θέση αριθμού διαφάνειας"/>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kapiagias@gmail.com" TargetMode="External"/><Relationship Id="rId2" Type="http://schemas.openxmlformats.org/officeDocument/2006/relationships/hyperlink" Target="mailto:kapipatras@gmail.com" TargetMode="External"/><Relationship Id="rId1" Type="http://schemas.openxmlformats.org/officeDocument/2006/relationships/slideLayout" Target="../slideLayouts/slideLayout5.xml"/><Relationship Id="rId5" Type="http://schemas.openxmlformats.org/officeDocument/2006/relationships/hyperlink" Target="mailto:pelagiatsoukal@gmail.com" TargetMode="External"/><Relationship Id="rId4" Type="http://schemas.openxmlformats.org/officeDocument/2006/relationships/hyperlink" Target="mailto:gjkolokithas@yahoo.gr"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xml"/><Relationship Id="rId7" Type="http://schemas.openxmlformats.org/officeDocument/2006/relationships/hyperlink" Target="http://filologos10.wordpress.com/2011/08/27/s-o-s-%cf%84%ce%bf-%ce%b4%ce%b7%ce%bc%ce%bf%ce%b3%cf%81%ce%b1%cf%86%ce%b9%ce%ba%cf%8c-%ce%b6%ce%ae%cf%84%ce%b7%ce%bc%ce%b1-%cf%80%cf%81%ce%bf%ce%b2%ce%bb%ce%ad%cf%88%ce%b5%ce%b9%cf%82-%ce%b3%ce%b9/provoles-dimografikou-elladas/"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 name="Τίτλος 9"/>
          <p:cNvSpPr>
            <a:spLocks noGrp="1"/>
          </p:cNvSpPr>
          <p:nvPr>
            <p:ph type="title"/>
          </p:nvPr>
        </p:nvSpPr>
        <p:spPr/>
        <p:txBody>
          <a:bodyPr/>
          <a:lstStyle/>
          <a:p>
            <a:r>
              <a:rPr lang="el-GR" dirty="0" smtClean="0"/>
              <a:t>Πάτρα   8/12/2018</a:t>
            </a:r>
            <a:endParaRPr lang="el-GR" dirty="0"/>
          </a:p>
        </p:txBody>
      </p:sp>
      <p:pic>
        <p:nvPicPr>
          <p:cNvPr id="8" name="Θέση περιεχομένου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71738" y="1977231"/>
            <a:ext cx="7248525" cy="3771900"/>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8100000" scaled="1"/>
            <a:tileRect/>
          </a:gradFill>
          <a:effectLst>
            <a:glow rad="762000">
              <a:schemeClr val="accent1">
                <a:alpha val="40000"/>
              </a:schemeClr>
            </a:glow>
          </a:effectLst>
        </p:spPr>
      </p:pic>
      <p:sp>
        <p:nvSpPr>
          <p:cNvPr id="4" name="Θέση υποσέλιδου 3"/>
          <p:cNvSpPr>
            <a:spLocks noGrp="1"/>
          </p:cNvSpPr>
          <p:nvPr>
            <p:ph type="ftr" sz="quarter" idx="11"/>
          </p:nvPr>
        </p:nvSpPr>
        <p:spPr/>
        <p:txBody>
          <a:bodyPr/>
          <a:lstStyle/>
          <a:p>
            <a:r>
              <a:rPr lang="el-GR" b="1" dirty="0" smtClean="0">
                <a:solidFill>
                  <a:srgbClr val="FF0000"/>
                </a:solidFill>
              </a:rPr>
              <a:t>Γιώργος  </a:t>
            </a:r>
            <a:r>
              <a:rPr lang="el-GR" b="1" dirty="0" smtClean="0">
                <a:solidFill>
                  <a:srgbClr val="FF0000"/>
                </a:solidFill>
              </a:rPr>
              <a:t>Κολοκυθάς</a:t>
            </a:r>
            <a:r>
              <a:rPr lang="en-US" b="1" dirty="0" smtClean="0">
                <a:solidFill>
                  <a:srgbClr val="FF0000"/>
                </a:solidFill>
              </a:rPr>
              <a:t> </a:t>
            </a:r>
            <a:r>
              <a:rPr lang="el-GR" b="1" dirty="0" smtClean="0">
                <a:solidFill>
                  <a:srgbClr val="FF0000"/>
                </a:solidFill>
              </a:rPr>
              <a:t>  </a:t>
            </a:r>
            <a:r>
              <a:rPr lang="el-GR" b="1" dirty="0" smtClean="0">
                <a:solidFill>
                  <a:srgbClr val="FF0000"/>
                </a:solidFill>
              </a:rPr>
              <a:t>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extLst>
      <p:ext uri="{BB962C8B-B14F-4D97-AF65-F5344CB8AC3E}">
        <p14:creationId xmlns:p14="http://schemas.microsoft.com/office/powerpoint/2010/main" val="39822919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Εγγραφές  μελών ΚΑΠΗ</a:t>
            </a:r>
            <a:r>
              <a:rPr lang="en-US" dirty="0" smtClean="0"/>
              <a:t> (</a:t>
            </a:r>
            <a:r>
              <a:rPr lang="el-GR" dirty="0" smtClean="0"/>
              <a:t>απόφ  12/2014)</a:t>
            </a:r>
            <a:br>
              <a:rPr lang="el-GR" dirty="0" smtClean="0"/>
            </a:br>
            <a:r>
              <a:rPr lang="el-GR" dirty="0" smtClean="0"/>
              <a:t>όλες  οι παροχές δωρεάν </a:t>
            </a:r>
            <a:endParaRPr lang="el-GR" dirty="0"/>
          </a:p>
        </p:txBody>
      </p:sp>
      <p:graphicFrame>
        <p:nvGraphicFramePr>
          <p:cNvPr id="5" name="4 - Θέση περιεχομένου"/>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19536" y="188640"/>
            <a:ext cx="2834640" cy="1097220"/>
          </a:xfrm>
        </p:spPr>
        <p:txBody>
          <a:bodyPr>
            <a:normAutofit/>
          </a:bodyPr>
          <a:lstStyle/>
          <a:p>
            <a:pPr algn="ctr"/>
            <a:r>
              <a:rPr lang="el-GR" dirty="0"/>
              <a:t>Κέντρα Ανοικτής Προστασίας Ηλικιωμένων  ( ΚΑΠΗ )</a:t>
            </a:r>
          </a:p>
        </p:txBody>
      </p:sp>
      <p:sp>
        <p:nvSpPr>
          <p:cNvPr id="5" name="Θέση περιεχομένου 4"/>
          <p:cNvSpPr>
            <a:spLocks noGrp="1"/>
          </p:cNvSpPr>
          <p:nvPr>
            <p:ph idx="1"/>
          </p:nvPr>
        </p:nvSpPr>
        <p:spPr>
          <a:xfrm>
            <a:off x="5667372" y="548680"/>
            <a:ext cx="6405292" cy="5734168"/>
          </a:xfrm>
          <a:prstGeom prst="rect">
            <a:avLst/>
          </a:prstGeom>
          <a:solidFill>
            <a:srgbClr val="FFC000">
              <a:alpha val="59000"/>
            </a:srgbClr>
          </a:solidFill>
        </p:spPr>
        <p:txBody>
          <a:bodyPr>
            <a:normAutofit fontScale="47500" lnSpcReduction="20000"/>
          </a:bodyPr>
          <a:lstStyle/>
          <a:p>
            <a:pPr marL="0" indent="0">
              <a:buNone/>
            </a:pPr>
            <a:endParaRPr lang="el-GR" sz="4500" b="1" dirty="0"/>
          </a:p>
          <a:p>
            <a:pPr marL="0" indent="0" algn="ctr">
              <a:buNone/>
            </a:pPr>
            <a:r>
              <a:rPr lang="el-GR" sz="5000" b="1" dirty="0"/>
              <a:t>ΚΟΙΝΩΝΙΚΗ ΥΠΗΡΕΣΙΑ :</a:t>
            </a:r>
          </a:p>
          <a:p>
            <a:pPr marL="0" indent="0">
              <a:buNone/>
            </a:pPr>
            <a:endParaRPr lang="el-GR" sz="4500" b="1" dirty="0">
              <a:solidFill>
                <a:srgbClr val="FF0000"/>
              </a:solidFill>
            </a:endParaRPr>
          </a:p>
          <a:p>
            <a:pPr marL="0" indent="457200" algn="just">
              <a:buNone/>
            </a:pPr>
            <a:r>
              <a:rPr lang="el-GR" sz="4500" dirty="0" smtClean="0"/>
              <a:t>Στα τρία ΚΑΠΗ παρέχεται </a:t>
            </a:r>
            <a:r>
              <a:rPr lang="en-US" sz="4500" dirty="0" smtClean="0"/>
              <a:t> </a:t>
            </a:r>
            <a:r>
              <a:rPr lang="el-GR" sz="4500" dirty="0"/>
              <a:t>ψυχοσυναισθηματική και  συμβουλευτική υποστήριξη</a:t>
            </a:r>
            <a:r>
              <a:rPr lang="en-US" sz="4500" dirty="0"/>
              <a:t> </a:t>
            </a:r>
            <a:r>
              <a:rPr lang="el-GR" sz="4500" dirty="0"/>
              <a:t> </a:t>
            </a:r>
            <a:r>
              <a:rPr lang="el-GR" sz="4500" dirty="0" smtClean="0"/>
              <a:t>με  </a:t>
            </a:r>
            <a:r>
              <a:rPr lang="el-GR" sz="4500" b="1" dirty="0"/>
              <a:t>Ομάδες</a:t>
            </a:r>
            <a:r>
              <a:rPr lang="el-GR" sz="4500" dirty="0"/>
              <a:t> :</a:t>
            </a:r>
          </a:p>
          <a:p>
            <a:pPr marL="0" indent="0" algn="just">
              <a:buNone/>
            </a:pPr>
            <a:r>
              <a:rPr lang="el-GR" sz="4500" b="1" dirty="0"/>
              <a:t>-  ψυχοκοινωνικής υποστήριξης</a:t>
            </a:r>
          </a:p>
          <a:p>
            <a:pPr marL="0" indent="0" algn="just">
              <a:buNone/>
            </a:pPr>
            <a:r>
              <a:rPr lang="el-GR" sz="4500" b="1" dirty="0"/>
              <a:t>-  πένθους</a:t>
            </a:r>
            <a:endParaRPr lang="el-GR" sz="4500" dirty="0"/>
          </a:p>
          <a:p>
            <a:pPr marL="0" indent="0" algn="just">
              <a:buNone/>
            </a:pPr>
            <a:r>
              <a:rPr lang="el-GR" sz="4500" b="1" dirty="0"/>
              <a:t>-  βιωματικής κι εμψύχωσης</a:t>
            </a:r>
            <a:endParaRPr lang="el-GR" sz="4500" dirty="0"/>
          </a:p>
          <a:p>
            <a:pPr marL="0" indent="0" algn="just">
              <a:buNone/>
            </a:pPr>
            <a:r>
              <a:rPr lang="el-GR" sz="4500" b="1" dirty="0"/>
              <a:t>-  ελεύθερης συζήτησης κι έκφρασης</a:t>
            </a:r>
            <a:endParaRPr lang="el-GR" sz="4500" dirty="0"/>
          </a:p>
          <a:p>
            <a:pPr marL="0" indent="0" algn="just">
              <a:buNone/>
            </a:pPr>
            <a:r>
              <a:rPr lang="el-GR" sz="4500" dirty="0"/>
              <a:t>Σε </a:t>
            </a:r>
            <a:r>
              <a:rPr lang="el-GR" sz="4500" b="1" dirty="0"/>
              <a:t>ατομικές συνεδρίες </a:t>
            </a:r>
            <a:r>
              <a:rPr lang="el-GR" sz="4500" dirty="0"/>
              <a:t>γίνεται </a:t>
            </a:r>
            <a:r>
              <a:rPr lang="el-GR" sz="4500" b="1" dirty="0"/>
              <a:t>συμβουλευτική υποστήριξη</a:t>
            </a:r>
            <a:r>
              <a:rPr lang="el-GR" sz="4500" dirty="0"/>
              <a:t> με εξειδικευμένους τρόπους ανάλογα με το προφίλ και  τις ανάγκες του κάθε ηλικιωμένου. </a:t>
            </a:r>
          </a:p>
          <a:p>
            <a:pPr marL="0" indent="0" algn="just">
              <a:buNone/>
            </a:pPr>
            <a:endParaRPr lang="el-GR" sz="4500" dirty="0"/>
          </a:p>
          <a:p>
            <a:pPr>
              <a:buNone/>
            </a:pPr>
            <a:r>
              <a:rPr lang="el-GR" sz="4500" dirty="0"/>
              <a:t>       Δικαιολογητικά Εγγραφής μέλους </a:t>
            </a:r>
          </a:p>
          <a:p>
            <a:r>
              <a:rPr lang="el-GR" sz="4500" dirty="0"/>
              <a:t> Δ.Α.Τ. </a:t>
            </a:r>
          </a:p>
          <a:p>
            <a:r>
              <a:rPr lang="el-GR" sz="4500" dirty="0"/>
              <a:t> βιβλιάριο υγείας</a:t>
            </a:r>
          </a:p>
          <a:p>
            <a:r>
              <a:rPr lang="el-GR" sz="4500" dirty="0"/>
              <a:t>βεβαίωση μόνιμης κατοικίας           </a:t>
            </a:r>
          </a:p>
          <a:p>
            <a:pPr>
              <a:buNone/>
            </a:pPr>
            <a:r>
              <a:rPr lang="el-GR" sz="4500" dirty="0"/>
              <a:t>         Ηλικιακό όριο: 60 ετών κι άνω</a:t>
            </a:r>
          </a:p>
          <a:p>
            <a:pPr marL="0" indent="0">
              <a:buNone/>
            </a:pPr>
            <a:endParaRPr lang="el-GR" dirty="0"/>
          </a:p>
        </p:txBody>
      </p:sp>
      <p:sp>
        <p:nvSpPr>
          <p:cNvPr id="3" name="Θέση περιεχομένου 2"/>
          <p:cNvSpPr>
            <a:spLocks noGrp="1"/>
          </p:cNvSpPr>
          <p:nvPr>
            <p:ph type="body" sz="half" idx="2"/>
          </p:nvPr>
        </p:nvSpPr>
        <p:spPr>
          <a:xfrm>
            <a:off x="1800224" y="1539240"/>
            <a:ext cx="2834640" cy="5130120"/>
          </a:xfrm>
        </p:spPr>
        <p:txBody>
          <a:bodyPr>
            <a:normAutofit/>
          </a:bodyPr>
          <a:lstStyle/>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endParaRPr lang="el-GR" dirty="0"/>
          </a:p>
          <a:p>
            <a:endParaRPr lang="el-GR" dirty="0"/>
          </a:p>
          <a:p>
            <a:endParaRPr lang="el-GR" dirty="0"/>
          </a:p>
          <a:p>
            <a:endParaRPr lang="el-GR" dirty="0"/>
          </a:p>
          <a:p>
            <a:endParaRPr lang="el-GR" dirty="0"/>
          </a:p>
        </p:txBody>
      </p:sp>
      <p:sp>
        <p:nvSpPr>
          <p:cNvPr id="7" name="6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376" y="1412776"/>
            <a:ext cx="5087864" cy="4870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133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800225" y="228602"/>
            <a:ext cx="2834640" cy="536103"/>
          </a:xfrm>
        </p:spPr>
        <p:txBody>
          <a:bodyPr>
            <a:normAutofit/>
          </a:bodyPr>
          <a:lstStyle/>
          <a:p>
            <a:pPr algn="ctr"/>
            <a:r>
              <a:rPr lang="el-GR" sz="2800" dirty="0"/>
              <a:t>ΚΑΠΗ</a:t>
            </a:r>
          </a:p>
        </p:txBody>
      </p:sp>
      <p:sp>
        <p:nvSpPr>
          <p:cNvPr id="3" name="Θέση περιεχομένου 2"/>
          <p:cNvSpPr>
            <a:spLocks noGrp="1"/>
          </p:cNvSpPr>
          <p:nvPr>
            <p:ph idx="1"/>
          </p:nvPr>
        </p:nvSpPr>
        <p:spPr>
          <a:xfrm>
            <a:off x="5299934" y="533400"/>
            <a:ext cx="6268673" cy="5702808"/>
          </a:xfrm>
          <a:prstGeom prst="rect">
            <a:avLst/>
          </a:prstGeom>
          <a:solidFill>
            <a:schemeClr val="accent3">
              <a:lumMod val="60000"/>
              <a:lumOff val="40000"/>
            </a:schemeClr>
          </a:solidFill>
        </p:spPr>
        <p:txBody>
          <a:bodyPr>
            <a:normAutofit fontScale="92500" lnSpcReduction="20000"/>
          </a:bodyPr>
          <a:lstStyle/>
          <a:p>
            <a:pPr marL="0" indent="0">
              <a:buNone/>
            </a:pPr>
            <a:r>
              <a:rPr lang="el-GR" dirty="0"/>
              <a:t> </a:t>
            </a:r>
            <a:r>
              <a:rPr lang="el-GR" b="1" dirty="0"/>
              <a:t>ΦΥΣΙΚΟΘΕΡΑΠΕΥΤΗΡΙΟ </a:t>
            </a:r>
            <a:r>
              <a:rPr lang="el-GR" b="1" dirty="0" smtClean="0"/>
              <a:t>:</a:t>
            </a:r>
            <a:endParaRPr lang="el-GR" b="1" dirty="0"/>
          </a:p>
          <a:p>
            <a:pPr marL="0" indent="0" algn="just">
              <a:buNone/>
            </a:pPr>
            <a:r>
              <a:rPr lang="el-GR" dirty="0" smtClean="0"/>
              <a:t>Παροχή </a:t>
            </a:r>
            <a:r>
              <a:rPr lang="el-GR" dirty="0"/>
              <a:t>φυσ/κής αγωγής στα μέλη </a:t>
            </a:r>
            <a:r>
              <a:rPr lang="el-GR" dirty="0" smtClean="0"/>
              <a:t>των  </a:t>
            </a:r>
            <a:r>
              <a:rPr lang="el-GR" dirty="0"/>
              <a:t>ΚΑΠΗ κατόπιν παραπεμπτικού θεράποντος </a:t>
            </a:r>
            <a:r>
              <a:rPr lang="el-GR" dirty="0" smtClean="0"/>
              <a:t>Ιατρού</a:t>
            </a:r>
            <a:r>
              <a:rPr lang="en-US" dirty="0" smtClean="0"/>
              <a:t> .</a:t>
            </a:r>
            <a:endParaRPr lang="el-GR" dirty="0"/>
          </a:p>
          <a:p>
            <a:pPr marL="0" indent="0" algn="just">
              <a:buNone/>
            </a:pPr>
            <a:r>
              <a:rPr lang="el-GR" dirty="0" smtClean="0"/>
              <a:t> </a:t>
            </a:r>
            <a:r>
              <a:rPr lang="el-GR" dirty="0"/>
              <a:t>Στα φυσικοθεραπευτήρια των ΚΑΠΗ   πραγματοποιούνται κάθε χρόνο σε   </a:t>
            </a:r>
            <a:r>
              <a:rPr lang="el-GR" dirty="0" smtClean="0"/>
              <a:t>380 μέλη-ασθενείς   3.800  </a:t>
            </a:r>
            <a:r>
              <a:rPr lang="el-GR" dirty="0"/>
              <a:t>συνεδρίες σε δεκαήμερη καθημερινή βάση</a:t>
            </a:r>
            <a:r>
              <a:rPr lang="el-GR" dirty="0" smtClean="0"/>
              <a:t>.</a:t>
            </a:r>
            <a:endParaRPr lang="en-US" dirty="0" smtClean="0"/>
          </a:p>
          <a:p>
            <a:pPr marL="0" indent="0" algn="just">
              <a:buNone/>
            </a:pPr>
            <a:endParaRPr lang="el-GR" dirty="0"/>
          </a:p>
          <a:p>
            <a:pPr algn="just"/>
            <a:r>
              <a:rPr lang="el-GR" dirty="0" smtClean="0"/>
              <a:t>Υπάρχει  μόνο ένας ΤΕ  Φυσικοθεραπευτής ( ΙΔΑΧ </a:t>
            </a:r>
            <a:r>
              <a:rPr lang="en-US" dirty="0" smtClean="0"/>
              <a:t>part time ) </a:t>
            </a:r>
            <a:r>
              <a:rPr lang="el-GR" dirty="0" smtClean="0"/>
              <a:t>. Κάλυψη από  8μηνα ΟΑΕΔ ,</a:t>
            </a:r>
            <a:r>
              <a:rPr lang="en-US" dirty="0" smtClean="0"/>
              <a:t> </a:t>
            </a:r>
            <a:r>
              <a:rPr lang="el-GR" dirty="0" smtClean="0"/>
              <a:t>όταν υπάρχει Κοινωφελές Πρόγραμμα  </a:t>
            </a:r>
            <a:endParaRPr lang="el-GR" dirty="0"/>
          </a:p>
          <a:p>
            <a:endParaRPr lang="el-GR" dirty="0"/>
          </a:p>
        </p:txBody>
      </p:sp>
      <p:sp>
        <p:nvSpPr>
          <p:cNvPr id="4" name="Θέση κειμένου 3"/>
          <p:cNvSpPr>
            <a:spLocks noGrp="1"/>
          </p:cNvSpPr>
          <p:nvPr>
            <p:ph type="body" sz="half" idx="2"/>
          </p:nvPr>
        </p:nvSpPr>
        <p:spPr>
          <a:xfrm>
            <a:off x="1800224" y="1539240"/>
            <a:ext cx="2834640" cy="2177792"/>
          </a:xfrm>
        </p:spPr>
        <p:txBody>
          <a:bodyPr/>
          <a:lstStyle/>
          <a:p>
            <a:endParaRPr lang="el-GR" dirty="0"/>
          </a:p>
        </p:txBody>
      </p:sp>
      <p:sp>
        <p:nvSpPr>
          <p:cNvPr id="7" name="5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smtClean="0">
              <a:solidFill>
                <a:srgbClr val="FF0000"/>
              </a:solidFill>
            </a:endParaRPr>
          </a:p>
        </p:txBody>
      </p:sp>
      <p:pic>
        <p:nvPicPr>
          <p:cNvPr id="7170" name="Picture 2"/>
          <p:cNvPicPr>
            <a:picLocks noChangeAspect="1" noChangeArrowheads="1"/>
          </p:cNvPicPr>
          <p:nvPr/>
        </p:nvPicPr>
        <p:blipFill>
          <a:blip r:embed="rId2" cstate="print"/>
          <a:stretch>
            <a:fillRect/>
          </a:stretch>
        </p:blipFill>
        <p:spPr bwMode="auto">
          <a:xfrm>
            <a:off x="623392" y="785794"/>
            <a:ext cx="4536505" cy="537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9486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00225" y="228602"/>
            <a:ext cx="2834640" cy="680119"/>
          </a:xfrm>
        </p:spPr>
        <p:txBody>
          <a:bodyPr>
            <a:normAutofit/>
          </a:bodyPr>
          <a:lstStyle/>
          <a:p>
            <a:pPr algn="ctr"/>
            <a:r>
              <a:rPr lang="el-GR" sz="2400" dirty="0"/>
              <a:t>ΚΑΠΗ</a:t>
            </a:r>
          </a:p>
        </p:txBody>
      </p:sp>
      <p:sp>
        <p:nvSpPr>
          <p:cNvPr id="3" name="Θέση περιεχομένου 2"/>
          <p:cNvSpPr>
            <a:spLocks noGrp="1"/>
          </p:cNvSpPr>
          <p:nvPr>
            <p:ph idx="1"/>
          </p:nvPr>
        </p:nvSpPr>
        <p:spPr>
          <a:xfrm>
            <a:off x="5807968" y="332656"/>
            <a:ext cx="5688632" cy="5904656"/>
          </a:xfrm>
          <a:prstGeom prst="rect">
            <a:avLst/>
          </a:prstGeom>
          <a:solidFill>
            <a:schemeClr val="accent4">
              <a:lumMod val="40000"/>
              <a:lumOff val="60000"/>
            </a:schemeClr>
          </a:solidFill>
        </p:spPr>
        <p:txBody>
          <a:bodyPr>
            <a:normAutofit fontScale="25000" lnSpcReduction="20000"/>
          </a:bodyPr>
          <a:lstStyle/>
          <a:p>
            <a:pPr marL="0" indent="0">
              <a:buNone/>
            </a:pPr>
            <a:endParaRPr lang="el-GR" sz="8000" b="1" dirty="0"/>
          </a:p>
          <a:p>
            <a:pPr marL="0" indent="0" algn="ctr">
              <a:buNone/>
            </a:pPr>
            <a:r>
              <a:rPr lang="el-GR" sz="8000" b="1" dirty="0"/>
              <a:t>   </a:t>
            </a:r>
            <a:r>
              <a:rPr lang="el-GR" sz="8000" b="1" dirty="0" smtClean="0"/>
              <a:t> </a:t>
            </a:r>
            <a:r>
              <a:rPr lang="el-GR" sz="8000" b="1" dirty="0"/>
              <a:t>ΝΟΣΗΛΕΥΤΙΚΗ ΥΠΗΡΕΣΙΑ </a:t>
            </a:r>
            <a:r>
              <a:rPr lang="el-GR" sz="8000" b="1" dirty="0" smtClean="0"/>
              <a:t>(παροχές σε 820 μέλη ) </a:t>
            </a:r>
            <a:r>
              <a:rPr lang="el-GR" sz="8000" b="1" dirty="0"/>
              <a:t>: </a:t>
            </a:r>
          </a:p>
          <a:p>
            <a:pPr marL="0" indent="0">
              <a:buNone/>
            </a:pPr>
            <a:endParaRPr lang="el-GR" sz="4500" b="1" dirty="0">
              <a:solidFill>
                <a:srgbClr val="FF0000"/>
              </a:solidFill>
            </a:endParaRPr>
          </a:p>
          <a:p>
            <a:pPr marL="0" indent="0">
              <a:buNone/>
            </a:pPr>
            <a:endParaRPr lang="el-GR" b="1" dirty="0"/>
          </a:p>
          <a:p>
            <a:pPr algn="just"/>
            <a:r>
              <a:rPr lang="el-GR" sz="9600" dirty="0"/>
              <a:t>Λήψη νοσηλευτικού ιστορικού</a:t>
            </a:r>
          </a:p>
          <a:p>
            <a:pPr algn="just"/>
            <a:r>
              <a:rPr lang="el-GR" sz="9600" dirty="0"/>
              <a:t>Ενημέρωση , εξάσκηση και παροχή  πρώτων βοηθειών</a:t>
            </a:r>
          </a:p>
          <a:p>
            <a:pPr algn="just"/>
            <a:r>
              <a:rPr lang="el-GR" sz="9600" dirty="0"/>
              <a:t>Εκπαίδευση  για σωστή λήψη φαρμάκων </a:t>
            </a:r>
          </a:p>
          <a:p>
            <a:pPr algn="just"/>
            <a:r>
              <a:rPr lang="el-GR" sz="9600" dirty="0"/>
              <a:t>Εμβολιασμός  </a:t>
            </a:r>
          </a:p>
          <a:p>
            <a:pPr algn="just"/>
            <a:r>
              <a:rPr lang="el-GR" sz="9600" dirty="0"/>
              <a:t>Μέτρηση ζωτικών οργάνων</a:t>
            </a:r>
          </a:p>
          <a:p>
            <a:pPr algn="just"/>
            <a:r>
              <a:rPr lang="el-GR" sz="9600" dirty="0"/>
              <a:t>Εκπαίδευση  σε θέματα ατομικής υγιεινής</a:t>
            </a:r>
          </a:p>
          <a:p>
            <a:pPr algn="just"/>
            <a:r>
              <a:rPr lang="el-GR" sz="9600" dirty="0"/>
              <a:t> Συμβουλευτική σε διατροφικές συνήθειες.</a:t>
            </a:r>
          </a:p>
          <a:p>
            <a:pPr algn="just"/>
            <a:r>
              <a:rPr lang="el-GR" sz="9600" dirty="0"/>
              <a:t>Συνοδεία ηλικιωμένων στο θερινό στέκι ΚΑΠΗ , καθώς και σε εκδρομές  ή όπου αλλού .</a:t>
            </a:r>
          </a:p>
          <a:p>
            <a:pPr marL="0" indent="0" algn="just">
              <a:buNone/>
            </a:pPr>
            <a:r>
              <a:rPr lang="el-GR" sz="7400" dirty="0"/>
              <a:t> </a:t>
            </a:r>
          </a:p>
          <a:p>
            <a:pPr marL="0" indent="0" algn="just">
              <a:buNone/>
            </a:pPr>
            <a:r>
              <a:rPr lang="el-GR" dirty="0"/>
              <a:t>	</a:t>
            </a:r>
          </a:p>
          <a:p>
            <a:endParaRPr lang="el-GR" dirty="0"/>
          </a:p>
        </p:txBody>
      </p:sp>
      <p:sp>
        <p:nvSpPr>
          <p:cNvPr id="4" name="Θέση κειμένου 3"/>
          <p:cNvSpPr>
            <a:spLocks noGrp="1"/>
          </p:cNvSpPr>
          <p:nvPr>
            <p:ph type="body" sz="half" idx="2"/>
          </p:nvPr>
        </p:nvSpPr>
        <p:spPr/>
        <p:txBody>
          <a:bodyPr/>
          <a:lstStyle/>
          <a:p>
            <a:endParaRPr lang="el-GR" dirty="0"/>
          </a:p>
        </p:txBody>
      </p:sp>
      <p:sp>
        <p:nvSpPr>
          <p:cNvPr id="6" name="5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5" name="Picture 2"/>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35360" y="1124768"/>
            <a:ext cx="5184576" cy="5184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528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851694"/>
          </a:xfrm>
        </p:spPr>
        <p:txBody>
          <a:bodyPr/>
          <a:lstStyle/>
          <a:p>
            <a:pPr algn="ctr"/>
            <a:r>
              <a:rPr lang="el-GR" dirty="0" smtClean="0"/>
              <a:t>Γραφείο Υγειονομικής Υπηρεσίας -</a:t>
            </a:r>
            <a:br>
              <a:rPr lang="el-GR" dirty="0" smtClean="0"/>
            </a:br>
            <a:r>
              <a:rPr lang="el-GR" dirty="0" smtClean="0"/>
              <a:t>Δημοτικά Ιατρεία ( 4.000 ραντεβού)</a:t>
            </a:r>
            <a:endParaRPr lang="el-GR" dirty="0"/>
          </a:p>
        </p:txBody>
      </p:sp>
      <p:pic>
        <p:nvPicPr>
          <p:cNvPr id="6" name="5 - Θέση περιεχομένου" descr="ΔΗΜ ΙΑΤΡΕΙΟ  ΖΑΡ.jpg"/>
          <p:cNvPicPr>
            <a:picLocks noGrp="1" noChangeAspect="1"/>
          </p:cNvPicPr>
          <p:nvPr>
            <p:ph idx="1"/>
          </p:nvPr>
        </p:nvPicPr>
        <p:blipFill>
          <a:blip r:embed="rId2" cstate="print"/>
          <a:stretch>
            <a:fillRect/>
          </a:stretch>
        </p:blipFill>
        <p:spPr>
          <a:xfrm>
            <a:off x="5519936" y="500042"/>
            <a:ext cx="6264696" cy="5500726"/>
          </a:xfrm>
        </p:spPr>
      </p:pic>
      <p:sp>
        <p:nvSpPr>
          <p:cNvPr id="4" name="3 - Θέση κειμένου"/>
          <p:cNvSpPr>
            <a:spLocks noGrp="1"/>
          </p:cNvSpPr>
          <p:nvPr>
            <p:ph type="body" sz="half" idx="2"/>
          </p:nvPr>
        </p:nvSpPr>
        <p:spPr>
          <a:xfrm>
            <a:off x="407368" y="1435101"/>
            <a:ext cx="4824536" cy="4691063"/>
          </a:xfrm>
          <a:solidFill>
            <a:schemeClr val="tx2">
              <a:lumMod val="40000"/>
              <a:lumOff val="60000"/>
            </a:schemeClr>
          </a:solidFill>
        </p:spPr>
        <p:txBody>
          <a:bodyPr>
            <a:normAutofit lnSpcReduction="10000"/>
          </a:bodyPr>
          <a:lstStyle/>
          <a:p>
            <a:pPr algn="just"/>
            <a:endParaRPr lang="el-GR" sz="1600" dirty="0"/>
          </a:p>
          <a:p>
            <a:pPr algn="just"/>
            <a:r>
              <a:rPr lang="el-GR" sz="2000" dirty="0"/>
              <a:t>•Λήψη  πλήρους ιστορικού</a:t>
            </a:r>
          </a:p>
          <a:p>
            <a:pPr algn="just"/>
            <a:r>
              <a:rPr lang="el-GR" sz="2000" dirty="0"/>
              <a:t>•Εκτίμηση παραγόντων κινδύνου</a:t>
            </a:r>
          </a:p>
          <a:p>
            <a:pPr algn="just"/>
            <a:r>
              <a:rPr lang="el-GR" sz="2000" dirty="0"/>
              <a:t>•Χρήση σταθμισμένων ερωτηματολογίων (κλίμακες)</a:t>
            </a:r>
          </a:p>
          <a:p>
            <a:pPr algn="just"/>
            <a:r>
              <a:rPr lang="el-GR" sz="2000" dirty="0"/>
              <a:t>•Μέτρηση και καταγραφή σωματομετρικών στοιχείων </a:t>
            </a:r>
          </a:p>
          <a:p>
            <a:pPr algn="just"/>
            <a:r>
              <a:rPr lang="el-GR" sz="2000" dirty="0"/>
              <a:t>•Καρδιογράφημα </a:t>
            </a:r>
          </a:p>
          <a:p>
            <a:pPr algn="just"/>
            <a:r>
              <a:rPr lang="el-GR" sz="2000" dirty="0"/>
              <a:t>•Υπολογισμός κινδύνου για μείζονα μακροχρόνια </a:t>
            </a:r>
          </a:p>
          <a:p>
            <a:pPr algn="just"/>
            <a:r>
              <a:rPr lang="el-GR" sz="2000" dirty="0"/>
              <a:t>•Ιατρική παρακολούθηση των περιστατικών , που κινδυνεύουν για χρόνια νόσο</a:t>
            </a:r>
          </a:p>
          <a:p>
            <a:pPr algn="just"/>
            <a:r>
              <a:rPr lang="el-GR" sz="2000" dirty="0"/>
              <a:t>• Κάλυψη φαρμακευτικής αγωγής με συνταγογράφηση</a:t>
            </a:r>
          </a:p>
          <a:p>
            <a:endParaRPr lang="el-GR" dirty="0"/>
          </a:p>
        </p:txBody>
      </p:sp>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35360" y="273050"/>
            <a:ext cx="4654155" cy="707678"/>
          </a:xfrm>
        </p:spPr>
        <p:txBody>
          <a:bodyPr/>
          <a:lstStyle/>
          <a:p>
            <a:pPr algn="ctr"/>
            <a:r>
              <a:rPr lang="el-GR" dirty="0"/>
              <a:t>Κατ΄ Οίκον Υποστήριξη </a:t>
            </a:r>
          </a:p>
        </p:txBody>
      </p:sp>
      <p:sp>
        <p:nvSpPr>
          <p:cNvPr id="3" name="Θέση περιεχομένου 2"/>
          <p:cNvSpPr>
            <a:spLocks noGrp="1"/>
          </p:cNvSpPr>
          <p:nvPr>
            <p:ph idx="1"/>
          </p:nvPr>
        </p:nvSpPr>
        <p:spPr>
          <a:xfrm>
            <a:off x="5159896" y="273051"/>
            <a:ext cx="6552728" cy="5853113"/>
          </a:xfrm>
        </p:spPr>
        <p:txBody>
          <a:bodyPr>
            <a:normAutofit/>
          </a:bodyPr>
          <a:lstStyle/>
          <a:p>
            <a:pPr algn="just"/>
            <a:r>
              <a:rPr lang="el-GR" sz="2400" dirty="0"/>
              <a:t>Παροχή υπηρεσιών από ΙΔΑΧ προσωπικό  σε  </a:t>
            </a:r>
            <a:r>
              <a:rPr lang="el-GR" sz="2400" dirty="0" smtClean="0"/>
              <a:t>45 μέλη  </a:t>
            </a:r>
            <a:r>
              <a:rPr lang="el-GR" sz="2400" dirty="0"/>
              <a:t>των ΚΑΠΗ , που δεν  είναι ιδιαίτερα λειτουργικοί .</a:t>
            </a:r>
          </a:p>
        </p:txBody>
      </p:sp>
      <p:sp>
        <p:nvSpPr>
          <p:cNvPr id="4" name="Θέση κειμένου 3"/>
          <p:cNvSpPr>
            <a:spLocks noGrp="1"/>
          </p:cNvSpPr>
          <p:nvPr>
            <p:ph type="body" sz="half" idx="2"/>
          </p:nvPr>
        </p:nvSpPr>
        <p:spPr>
          <a:xfrm>
            <a:off x="263352" y="1435101"/>
            <a:ext cx="4824535" cy="4691063"/>
          </a:xfrm>
          <a:solidFill>
            <a:schemeClr val="accent4">
              <a:lumMod val="60000"/>
              <a:lumOff val="40000"/>
            </a:schemeClr>
          </a:solidFill>
        </p:spPr>
        <p:txBody>
          <a:bodyPr>
            <a:normAutofit/>
          </a:bodyPr>
          <a:lstStyle/>
          <a:p>
            <a:endParaRPr lang="el-GR" dirty="0" smtClean="0"/>
          </a:p>
          <a:p>
            <a:pPr lvl="0"/>
            <a:r>
              <a:rPr lang="el-GR" sz="2000" b="1" dirty="0">
                <a:solidFill>
                  <a:prstClr val="black"/>
                </a:solidFill>
                <a:ea typeface="+mj-ea"/>
                <a:cs typeface="+mj-cs"/>
              </a:rPr>
              <a:t> </a:t>
            </a:r>
            <a:r>
              <a:rPr lang="el-GR" sz="2000" b="1" dirty="0">
                <a:solidFill>
                  <a:prstClr val="black"/>
                </a:solidFill>
              </a:rPr>
              <a:t>Οικογενειακή  φροντίδα </a:t>
            </a:r>
            <a:r>
              <a:rPr lang="el-GR" sz="2000" dirty="0">
                <a:solidFill>
                  <a:prstClr val="black"/>
                </a:solidFill>
              </a:rPr>
              <a:t>(καθαριότητα χώρου, ατομική υγιεινή, ψώνια  </a:t>
            </a:r>
            <a:r>
              <a:rPr lang="el-GR" sz="2000" dirty="0" err="1">
                <a:solidFill>
                  <a:prstClr val="black"/>
                </a:solidFill>
              </a:rPr>
              <a:t>κλπ</a:t>
            </a:r>
            <a:r>
              <a:rPr lang="el-GR" sz="2000" dirty="0">
                <a:solidFill>
                  <a:prstClr val="black"/>
                </a:solidFill>
              </a:rPr>
              <a:t> )</a:t>
            </a:r>
            <a:r>
              <a:rPr lang="en-US" sz="2000" dirty="0">
                <a:solidFill>
                  <a:prstClr val="black"/>
                </a:solidFill>
              </a:rPr>
              <a:t>  .</a:t>
            </a:r>
            <a:endParaRPr lang="el-GR" sz="2000" dirty="0">
              <a:solidFill>
                <a:prstClr val="black"/>
              </a:solidFill>
            </a:endParaRPr>
          </a:p>
          <a:p>
            <a:pPr lvl="0"/>
            <a:r>
              <a:rPr lang="el-GR" sz="2000" dirty="0">
                <a:solidFill>
                  <a:prstClr val="black"/>
                </a:solidFill>
              </a:rPr>
              <a:t> </a:t>
            </a:r>
            <a:r>
              <a:rPr lang="el-GR" sz="2000" b="1" dirty="0">
                <a:solidFill>
                  <a:prstClr val="black"/>
                </a:solidFill>
              </a:rPr>
              <a:t>Πρωτοβάθμια νοσηλευτική φροντίδα  </a:t>
            </a:r>
            <a:r>
              <a:rPr lang="el-GR" sz="2000" dirty="0">
                <a:solidFill>
                  <a:prstClr val="black"/>
                </a:solidFill>
              </a:rPr>
              <a:t>(συνταγογράφηση φαρμάκων, λήψη σακχάρου, πίεσης, υπενθύμισης φαρμάκων, συνοδεία σε νοσοκομεία, παρακολούθηση διαιτολογίου)</a:t>
            </a:r>
            <a:r>
              <a:rPr lang="en-US" sz="2000" dirty="0">
                <a:solidFill>
                  <a:prstClr val="black"/>
                </a:solidFill>
              </a:rPr>
              <a:t> .</a:t>
            </a:r>
            <a:endParaRPr lang="el-GR" sz="2000" dirty="0">
              <a:solidFill>
                <a:prstClr val="black"/>
              </a:solidFill>
            </a:endParaRPr>
          </a:p>
          <a:p>
            <a:pPr lvl="0"/>
            <a:r>
              <a:rPr lang="el-GR" sz="2000" b="1" dirty="0">
                <a:solidFill>
                  <a:prstClr val="black"/>
                </a:solidFill>
              </a:rPr>
              <a:t> Συμβουλευτική – ψυχολογική υποστήριξη  </a:t>
            </a:r>
            <a:r>
              <a:rPr lang="el-GR" sz="2000" dirty="0">
                <a:solidFill>
                  <a:prstClr val="black"/>
                </a:solidFill>
              </a:rPr>
              <a:t>(διεκπεραίωση υποθέσεων των ηλικιωμένων σε ασφαλιστικά ταμεία, κατάθεση δικαιολογητικών για επιδότηση ενοικίου , οικογενειακή συμβουλευτική, κοινωνική δικτύωση)</a:t>
            </a:r>
            <a:r>
              <a:rPr lang="en-US" sz="2000" dirty="0">
                <a:solidFill>
                  <a:prstClr val="black"/>
                </a:solidFill>
              </a:rPr>
              <a:t> </a:t>
            </a:r>
            <a:r>
              <a:rPr lang="el-GR" sz="2000" dirty="0">
                <a:solidFill>
                  <a:prstClr val="black"/>
                </a:solidFill>
              </a:rPr>
              <a:t>.</a:t>
            </a:r>
          </a:p>
          <a:p>
            <a:endParaRPr lang="el-GR" dirty="0"/>
          </a:p>
        </p:txBody>
      </p:sp>
      <p:sp>
        <p:nvSpPr>
          <p:cNvPr id="5" name="Θέση υποσέλιδου 4"/>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9" name="Εικόνα 8"/>
          <p:cNvPicPr>
            <a:picLocks noChangeAspect="1"/>
          </p:cNvPicPr>
          <p:nvPr/>
        </p:nvPicPr>
        <p:blipFill>
          <a:blip r:embed="rId2" cstate="print"/>
          <a:stretch>
            <a:fillRect/>
          </a:stretch>
        </p:blipFill>
        <p:spPr>
          <a:xfrm>
            <a:off x="5447929" y="1917403"/>
            <a:ext cx="6264695" cy="3956647"/>
          </a:xfrm>
          <a:prstGeom prst="rect">
            <a:avLst/>
          </a:prstGeom>
        </p:spPr>
      </p:pic>
    </p:spTree>
    <p:extLst>
      <p:ext uri="{BB962C8B-B14F-4D97-AF65-F5344CB8AC3E}">
        <p14:creationId xmlns:p14="http://schemas.microsoft.com/office/powerpoint/2010/main" val="1152423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rmAutofit/>
          </a:bodyPr>
          <a:lstStyle/>
          <a:p>
            <a:r>
              <a:rPr lang="el-GR" dirty="0" smtClean="0"/>
              <a:t>Ομάδες  Μελών  ΚΑΠΗ</a:t>
            </a:r>
            <a:endParaRPr lang="el-GR" dirty="0"/>
          </a:p>
        </p:txBody>
      </p:sp>
      <p:sp>
        <p:nvSpPr>
          <p:cNvPr id="7" name="6 - Θέση περιεχομένου"/>
          <p:cNvSpPr>
            <a:spLocks noGrp="1"/>
          </p:cNvSpPr>
          <p:nvPr>
            <p:ph sz="half" idx="1"/>
          </p:nvPr>
        </p:nvSpPr>
        <p:spPr>
          <a:xfrm>
            <a:off x="609600" y="1484785"/>
            <a:ext cx="5384800" cy="4641380"/>
          </a:xfrm>
          <a:solidFill>
            <a:schemeClr val="tx2">
              <a:lumMod val="40000"/>
              <a:lumOff val="60000"/>
            </a:schemeClr>
          </a:solidFill>
        </p:spPr>
        <p:txBody>
          <a:bodyPr>
            <a:normAutofit fontScale="77500" lnSpcReduction="20000"/>
          </a:bodyPr>
          <a:lstStyle/>
          <a:p>
            <a:r>
              <a:rPr lang="el-GR" b="1" dirty="0" smtClean="0"/>
              <a:t>Δημιουργικής  απασχόλησης</a:t>
            </a:r>
          </a:p>
          <a:p>
            <a:endParaRPr lang="el-GR" dirty="0" smtClean="0"/>
          </a:p>
          <a:p>
            <a:pPr>
              <a:buAutoNum type="arabicParenR"/>
            </a:pPr>
            <a:r>
              <a:rPr lang="el-GR" dirty="0" smtClean="0"/>
              <a:t>Χορού </a:t>
            </a:r>
          </a:p>
          <a:p>
            <a:endParaRPr lang="el-GR" dirty="0" smtClean="0"/>
          </a:p>
          <a:p>
            <a:pPr>
              <a:buAutoNum type="arabicParenR" startAt="2"/>
            </a:pPr>
            <a:r>
              <a:rPr lang="el-GR" dirty="0" smtClean="0"/>
              <a:t>Χορωδίας</a:t>
            </a:r>
          </a:p>
          <a:p>
            <a:endParaRPr lang="el-GR" dirty="0" smtClean="0"/>
          </a:p>
          <a:p>
            <a:pPr>
              <a:buAutoNum type="arabicParenR" startAt="3"/>
            </a:pPr>
            <a:r>
              <a:rPr lang="el-GR" dirty="0" smtClean="0"/>
              <a:t>Χειροτεχνίας  </a:t>
            </a:r>
            <a:r>
              <a:rPr lang="el-GR" baseline="-25000" dirty="0" smtClean="0">
                <a:solidFill>
                  <a:srgbClr val="FFFF00"/>
                </a:solidFill>
              </a:rPr>
              <a:t>*</a:t>
            </a:r>
            <a:endParaRPr lang="en-US" dirty="0" smtClean="0">
              <a:solidFill>
                <a:srgbClr val="FFFF00"/>
              </a:solidFill>
            </a:endParaRPr>
          </a:p>
          <a:p>
            <a:pPr>
              <a:buAutoNum type="arabicParenR" startAt="3"/>
            </a:pPr>
            <a:endParaRPr lang="el-GR" dirty="0" smtClean="0"/>
          </a:p>
          <a:p>
            <a:pPr>
              <a:buAutoNum type="arabicParenR" startAt="3"/>
            </a:pPr>
            <a:r>
              <a:rPr lang="el-GR" dirty="0" smtClean="0"/>
              <a:t>Τραγουδιού</a:t>
            </a:r>
            <a:endParaRPr lang="en-US" dirty="0" smtClean="0"/>
          </a:p>
          <a:p>
            <a:pPr>
              <a:buAutoNum type="arabicParenR" startAt="3"/>
            </a:pPr>
            <a:endParaRPr lang="en-US" dirty="0"/>
          </a:p>
          <a:p>
            <a:pPr>
              <a:buAutoNum type="arabicParenR" startAt="3"/>
            </a:pPr>
            <a:r>
              <a:rPr lang="el-GR" dirty="0" smtClean="0"/>
              <a:t>Γυμναστικ</a:t>
            </a:r>
            <a:r>
              <a:rPr lang="el-GR" dirty="0"/>
              <a:t>ή</a:t>
            </a:r>
            <a:r>
              <a:rPr lang="el-GR" dirty="0" smtClean="0"/>
              <a:t>ς</a:t>
            </a:r>
            <a:endParaRPr lang="en-US" dirty="0" smtClean="0"/>
          </a:p>
          <a:p>
            <a:pPr>
              <a:buAutoNum type="arabicParenR" startAt="3"/>
            </a:pPr>
            <a:endParaRPr lang="el-GR" dirty="0" smtClean="0"/>
          </a:p>
          <a:p>
            <a:pPr>
              <a:buNone/>
            </a:pPr>
            <a:r>
              <a:rPr lang="el-GR" dirty="0" smtClean="0"/>
              <a:t> ** </a:t>
            </a:r>
            <a:r>
              <a:rPr lang="el-GR" dirty="0" smtClean="0">
                <a:solidFill>
                  <a:srgbClr val="FF0000"/>
                </a:solidFill>
              </a:rPr>
              <a:t>προσωπικό από  ΔΠ</a:t>
            </a:r>
          </a:p>
          <a:p>
            <a:endParaRPr lang="el-GR" dirty="0"/>
          </a:p>
        </p:txBody>
      </p:sp>
      <p:sp>
        <p:nvSpPr>
          <p:cNvPr id="8" name="7 - Θέση περιεχομένου"/>
          <p:cNvSpPr>
            <a:spLocks noGrp="1"/>
          </p:cNvSpPr>
          <p:nvPr>
            <p:ph sz="half" idx="2"/>
          </p:nvPr>
        </p:nvSpPr>
        <p:spPr>
          <a:xfrm>
            <a:off x="6197600" y="1484785"/>
            <a:ext cx="5384800" cy="4641380"/>
          </a:xfrm>
          <a:solidFill>
            <a:srgbClr val="FFC000"/>
          </a:solidFill>
        </p:spPr>
        <p:txBody>
          <a:bodyPr>
            <a:normAutofit fontScale="77500" lnSpcReduction="20000"/>
          </a:bodyPr>
          <a:lstStyle/>
          <a:p>
            <a:r>
              <a:rPr lang="el-GR" b="1" dirty="0" smtClean="0"/>
              <a:t>Ψυχοκοινωνικής </a:t>
            </a:r>
            <a:r>
              <a:rPr lang="el-GR" b="1" dirty="0" smtClean="0"/>
              <a:t>Υποστήριξης</a:t>
            </a:r>
          </a:p>
          <a:p>
            <a:endParaRPr lang="el-GR" dirty="0" smtClean="0"/>
          </a:p>
          <a:p>
            <a:pPr>
              <a:buAutoNum type="arabicParenR"/>
            </a:pPr>
            <a:r>
              <a:rPr lang="el-GR" dirty="0" smtClean="0"/>
              <a:t>Επικοινωνίας/Συζήτησης</a:t>
            </a:r>
          </a:p>
          <a:p>
            <a:endParaRPr lang="el-GR" dirty="0" smtClean="0"/>
          </a:p>
          <a:p>
            <a:pPr>
              <a:buAutoNum type="arabicParenR" startAt="2"/>
            </a:pPr>
            <a:r>
              <a:rPr lang="el-GR" dirty="0" smtClean="0"/>
              <a:t>Συμβουλευτικής</a:t>
            </a:r>
          </a:p>
          <a:p>
            <a:endParaRPr lang="el-GR" dirty="0" smtClean="0"/>
          </a:p>
          <a:p>
            <a:pPr>
              <a:buAutoNum type="arabicParenR" startAt="3"/>
            </a:pPr>
            <a:r>
              <a:rPr lang="el-GR" dirty="0" smtClean="0"/>
              <a:t>Νοητικής Ενδυνάμωσης</a:t>
            </a:r>
          </a:p>
          <a:p>
            <a:pPr>
              <a:buAutoNum type="arabicParenR" startAt="3"/>
            </a:pPr>
            <a:endParaRPr lang="el-GR" dirty="0" smtClean="0"/>
          </a:p>
          <a:p>
            <a:pPr>
              <a:buAutoNum type="arabicParenR" startAt="3"/>
            </a:pPr>
            <a:r>
              <a:rPr lang="el-GR" dirty="0" smtClean="0"/>
              <a:t>Κρίσης</a:t>
            </a:r>
            <a:endParaRPr lang="en-US" dirty="0" smtClean="0"/>
          </a:p>
          <a:p>
            <a:pPr>
              <a:buAutoNum type="arabicParenR" startAt="3"/>
            </a:pPr>
            <a:endParaRPr lang="el-GR" dirty="0" smtClean="0"/>
          </a:p>
          <a:p>
            <a:pPr>
              <a:buAutoNum type="arabicParenR" startAt="3"/>
            </a:pPr>
            <a:r>
              <a:rPr lang="el-GR" dirty="0" smtClean="0"/>
              <a:t>Διαχείρισης </a:t>
            </a:r>
            <a:r>
              <a:rPr lang="el-GR" dirty="0" smtClean="0"/>
              <a:t>Πένθους</a:t>
            </a:r>
          </a:p>
          <a:p>
            <a:pPr>
              <a:buAutoNum type="arabicParenR" startAt="3"/>
            </a:pPr>
            <a:endParaRPr lang="el-GR" dirty="0" smtClean="0"/>
          </a:p>
          <a:p>
            <a:pPr>
              <a:buNone/>
            </a:pPr>
            <a:r>
              <a:rPr lang="el-GR" dirty="0" smtClean="0"/>
              <a:t>  *  ΚΛ  , Νοσηλευτές </a:t>
            </a:r>
          </a:p>
          <a:p>
            <a:endParaRPr lang="el-GR" dirty="0" smtClean="0"/>
          </a:p>
          <a:p>
            <a:endParaRPr lang="el-GR" dirty="0"/>
          </a:p>
        </p:txBody>
      </p:sp>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623392" y="260648"/>
            <a:ext cx="10972800" cy="1143000"/>
          </a:xfrm>
        </p:spPr>
        <p:txBody>
          <a:bodyPr>
            <a:noAutofit/>
          </a:bodyPr>
          <a:lstStyle/>
          <a:p>
            <a:r>
              <a:rPr lang="el-GR" sz="2400" b="1" dirty="0"/>
              <a:t>Ομάδες γυμναστικής </a:t>
            </a:r>
            <a:r>
              <a:rPr lang="el-GR" sz="2400" b="1" dirty="0" smtClean="0"/>
              <a:t>(150 ) </a:t>
            </a:r>
            <a:r>
              <a:rPr lang="el-GR" sz="2400" dirty="0"/>
              <a:t>: σκοπός  η άσκηση κι η διατήρηση της καλής φυσικής υγείας των ηλικιωμένων και στόχος η ευεξία κι ένας υγιεινότερος τρόπος ζωής</a:t>
            </a:r>
          </a:p>
        </p:txBody>
      </p:sp>
      <p:pic>
        <p:nvPicPr>
          <p:cNvPr id="9" name="8 - Θέση περιεχομένου" descr="ΓΥΜΝΑΣΤΙΚΗ  ΑΓΥΙΑ.JPG"/>
          <p:cNvPicPr>
            <a:picLocks noGrp="1" noChangeAspect="1"/>
          </p:cNvPicPr>
          <p:nvPr>
            <p:ph sz="half" idx="1"/>
          </p:nvPr>
        </p:nvPicPr>
        <p:blipFill>
          <a:blip r:embed="rId2" cstate="print"/>
          <a:stretch>
            <a:fillRect/>
          </a:stretch>
        </p:blipFill>
        <p:spPr>
          <a:xfrm>
            <a:off x="479376" y="1571612"/>
            <a:ext cx="5540424" cy="4572032"/>
          </a:xfrm>
        </p:spPr>
      </p:pic>
      <p:pic>
        <p:nvPicPr>
          <p:cNvPr id="10" name="9 - Θέση περιεχομένου" descr="ΓΥΜΝΑΣΤΙΚΗ Α ΚΑΠΗ.jpg"/>
          <p:cNvPicPr>
            <a:picLocks noGrp="1" noChangeAspect="1"/>
          </p:cNvPicPr>
          <p:nvPr>
            <p:ph sz="half" idx="2"/>
          </p:nvPr>
        </p:nvPicPr>
        <p:blipFill>
          <a:blip r:embed="rId3" cstate="print"/>
          <a:stretch>
            <a:fillRect/>
          </a:stretch>
        </p:blipFill>
        <p:spPr>
          <a:xfrm>
            <a:off x="6172200" y="1628800"/>
            <a:ext cx="5684440" cy="4500594"/>
          </a:xfrm>
        </p:spPr>
      </p:pic>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Autofit/>
          </a:bodyPr>
          <a:lstStyle/>
          <a:p>
            <a:r>
              <a:rPr lang="el-GR" sz="2400" b="1" dirty="0"/>
              <a:t>Ομάδες Χορού </a:t>
            </a:r>
            <a:r>
              <a:rPr lang="el-GR" sz="2400" b="1" dirty="0" smtClean="0"/>
              <a:t>(135) </a:t>
            </a:r>
            <a:r>
              <a:rPr lang="el-GR" sz="2400" b="1" dirty="0"/>
              <a:t>: </a:t>
            </a:r>
            <a:r>
              <a:rPr lang="el-GR" sz="2400" dirty="0"/>
              <a:t>Σκοπός  η  γνωριμία των ηλικιωμένων  με  χορούς από όλη την  χώρα . Αυτή η πολιτιστική διαδρομή σε συνδυασμό με την κίνηση κάνει την  ομάδα άκρως ελκυστική. </a:t>
            </a:r>
          </a:p>
        </p:txBody>
      </p:sp>
      <p:pic>
        <p:nvPicPr>
          <p:cNvPr id="9" name="8 - Θέση περιεχομένου" descr="ΧΟΡΟΣ  4.JPG"/>
          <p:cNvPicPr>
            <a:picLocks noGrp="1" noChangeAspect="1"/>
          </p:cNvPicPr>
          <p:nvPr>
            <p:ph sz="half" idx="1"/>
          </p:nvPr>
        </p:nvPicPr>
        <p:blipFill>
          <a:blip r:embed="rId2" cstate="print"/>
          <a:stretch>
            <a:fillRect/>
          </a:stretch>
        </p:blipFill>
        <p:spPr>
          <a:xfrm>
            <a:off x="479376" y="1500174"/>
            <a:ext cx="5540424" cy="4500594"/>
          </a:xfrm>
        </p:spPr>
      </p:pic>
      <p:pic>
        <p:nvPicPr>
          <p:cNvPr id="10" name="9 - Θέση περιεχομένου" descr="ΧΟΡΟΣ  ΘΕΑΤΡΑΚΙ 2016.jpg"/>
          <p:cNvPicPr>
            <a:picLocks noGrp="1" noChangeAspect="1"/>
          </p:cNvPicPr>
          <p:nvPr>
            <p:ph sz="half" idx="2"/>
          </p:nvPr>
        </p:nvPicPr>
        <p:blipFill>
          <a:blip r:embed="rId3" cstate="print"/>
          <a:stretch>
            <a:fillRect/>
          </a:stretch>
        </p:blipFill>
        <p:spPr>
          <a:xfrm>
            <a:off x="6240016" y="1484784"/>
            <a:ext cx="5688632" cy="4500594"/>
          </a:xfrm>
        </p:spPr>
      </p:pic>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b="1" dirty="0"/>
              <a:t>Ομάδες   </a:t>
            </a:r>
            <a:r>
              <a:rPr lang="el-GR" sz="2800" b="1" dirty="0" smtClean="0"/>
              <a:t>Χορωδίας (120) </a:t>
            </a:r>
            <a:r>
              <a:rPr lang="el-GR" sz="2800" b="1" dirty="0"/>
              <a:t>: </a:t>
            </a:r>
            <a:r>
              <a:rPr lang="el-GR" sz="2800" dirty="0"/>
              <a:t>Σκοπός των ομάδων χορωδίας είναι η μουσική και πολιτισμική ανάπτυξη του ηλικιωμένου ατόμου</a:t>
            </a:r>
          </a:p>
        </p:txBody>
      </p:sp>
      <p:pic>
        <p:nvPicPr>
          <p:cNvPr id="6" name="5 - Θέση περιεχομένου" descr="ΧΟΡΩΔΙΑ 2016 ΘΕΑΤΡΑΚΙ.jpg"/>
          <p:cNvPicPr>
            <a:picLocks noGrp="1" noChangeAspect="1"/>
          </p:cNvPicPr>
          <p:nvPr>
            <p:ph sz="half" idx="1"/>
          </p:nvPr>
        </p:nvPicPr>
        <p:blipFill>
          <a:blip r:embed="rId2" cstate="print"/>
          <a:stretch>
            <a:fillRect/>
          </a:stretch>
        </p:blipFill>
        <p:spPr>
          <a:xfrm>
            <a:off x="407368" y="1643050"/>
            <a:ext cx="5612432" cy="4429156"/>
          </a:xfrm>
        </p:spPr>
      </p:pic>
      <p:sp>
        <p:nvSpPr>
          <p:cNvPr id="4" name="3 - Θέση περιεχομένου"/>
          <p:cNvSpPr>
            <a:spLocks noGrp="1"/>
          </p:cNvSpPr>
          <p:nvPr>
            <p:ph sz="half" idx="2"/>
          </p:nvPr>
        </p:nvSpPr>
        <p:spPr/>
        <p:txBody>
          <a:bodyPr/>
          <a:lstStyle/>
          <a:p>
            <a:r>
              <a:rPr lang="el-GR" dirty="0" smtClean="0"/>
              <a:t>ΕΠΙΚΑΙΡΟΠΟ</a:t>
            </a:r>
            <a:endParaRPr lang="el-GR" dirty="0"/>
          </a:p>
        </p:txBody>
      </p:sp>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8008" y="1628800"/>
            <a:ext cx="5760640" cy="4543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60">
          <a:fgClr>
            <a:schemeClr val="bg1"/>
          </a:fgClr>
          <a:bgClr>
            <a:schemeClr val="bg1"/>
          </a:bgClr>
        </a:pattFill>
        <a:effectLst/>
      </p:bgPr>
    </p:bg>
    <p:spTree>
      <p:nvGrpSpPr>
        <p:cNvPr id="1" name=""/>
        <p:cNvGrpSpPr/>
        <p:nvPr/>
      </p:nvGrpSpPr>
      <p:grpSpPr>
        <a:xfrm>
          <a:off x="0" y="0"/>
          <a:ext cx="0" cy="0"/>
          <a:chOff x="0" y="0"/>
          <a:chExt cx="0" cy="0"/>
        </a:xfrm>
      </p:grpSpPr>
      <p:sp>
        <p:nvSpPr>
          <p:cNvPr id="6" name="5 - Τίτλος"/>
          <p:cNvSpPr>
            <a:spLocks noGrp="1"/>
          </p:cNvSpPr>
          <p:nvPr>
            <p:ph type="title"/>
          </p:nvPr>
        </p:nvSpPr>
        <p:spPr>
          <a:xfrm>
            <a:off x="609600" y="274638"/>
            <a:ext cx="10972800" cy="1354162"/>
          </a:xfrm>
        </p:spPr>
        <p:txBody>
          <a:bodyPr>
            <a:normAutofit/>
          </a:bodyPr>
          <a:lstStyle/>
          <a:p>
            <a:r>
              <a:rPr lang="el-GR" dirty="0" smtClean="0"/>
              <a:t>1 ΔΙΕΥΘΥΝΣΗ</a:t>
            </a:r>
            <a:r>
              <a:rPr lang="en-US" dirty="0" smtClean="0"/>
              <a:t> </a:t>
            </a:r>
            <a:r>
              <a:rPr lang="el-GR" dirty="0" smtClean="0"/>
              <a:t>-</a:t>
            </a:r>
            <a:r>
              <a:rPr lang="en-US" dirty="0" smtClean="0"/>
              <a:t> </a:t>
            </a:r>
            <a:r>
              <a:rPr lang="el-GR" dirty="0" smtClean="0"/>
              <a:t>5 ΤΜΗΜΑΤΑ</a:t>
            </a:r>
            <a:r>
              <a:rPr lang="en-US" dirty="0" smtClean="0"/>
              <a:t> </a:t>
            </a:r>
            <a:r>
              <a:rPr lang="el-GR" dirty="0" smtClean="0"/>
              <a:t>-</a:t>
            </a:r>
            <a:r>
              <a:rPr lang="en-US" dirty="0" smtClean="0"/>
              <a:t> </a:t>
            </a:r>
            <a:r>
              <a:rPr lang="el-GR" dirty="0" smtClean="0"/>
              <a:t>4</a:t>
            </a:r>
            <a:r>
              <a:rPr lang="en-US" dirty="0" smtClean="0"/>
              <a:t>2</a:t>
            </a:r>
            <a:r>
              <a:rPr lang="el-GR" dirty="0" smtClean="0"/>
              <a:t> ΔΟΜΕΣ</a:t>
            </a:r>
            <a:endParaRPr lang="el-GR" dirty="0"/>
          </a:p>
        </p:txBody>
      </p:sp>
      <p:graphicFrame>
        <p:nvGraphicFramePr>
          <p:cNvPr id="8" name="7 - Θέση περιεχομένου"/>
          <p:cNvGraphicFramePr>
            <a:graphicFrameLocks noGrp="1"/>
          </p:cNvGraphicFramePr>
          <p:nvPr>
            <p:ph idx="1"/>
            <p:extLst>
              <p:ext uri="{D42A27DB-BD31-4B8C-83A1-F6EECF244321}">
                <p14:modId xmlns:p14="http://schemas.microsoft.com/office/powerpoint/2010/main" val="708763139"/>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rmAutofit fontScale="90000"/>
          </a:bodyPr>
          <a:lstStyle/>
          <a:p>
            <a:r>
              <a:rPr lang="el-GR" dirty="0" smtClean="0"/>
              <a:t>Ομάδα  Τραγουδιού (65) : με  διάθεση παρέας  τραγούδι από  τα παλιά</a:t>
            </a:r>
            <a:endParaRPr lang="el-GR" dirty="0"/>
          </a:p>
        </p:txBody>
      </p:sp>
      <p:pic>
        <p:nvPicPr>
          <p:cNvPr id="10" name="9 - Θέση περιεχομένου" descr="ΟΜΑΔΑ ΤΡΑΓΟΥΔΙΟΥ 2016.jpg"/>
          <p:cNvPicPr>
            <a:picLocks noGrp="1" noChangeAspect="1"/>
          </p:cNvPicPr>
          <p:nvPr>
            <p:ph sz="half" idx="2"/>
          </p:nvPr>
        </p:nvPicPr>
        <p:blipFill>
          <a:blip r:embed="rId2" cstate="print"/>
          <a:stretch>
            <a:fillRect/>
          </a:stretch>
        </p:blipFill>
        <p:spPr>
          <a:xfrm>
            <a:off x="6240016" y="1571613"/>
            <a:ext cx="5616624" cy="4665699"/>
          </a:xfrm>
        </p:spPr>
      </p:pic>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9" name="10 - Θέση περιεχομένου" descr="ΠΛΑΖ  2017 ΟΜΑΔΑ  ΤΡΑΓ.jpg"/>
          <p:cNvPicPr>
            <a:picLocks noGrp="1" noChangeAspect="1"/>
          </p:cNvPicPr>
          <p:nvPr>
            <p:ph sz="half" idx="1"/>
          </p:nvPr>
        </p:nvPicPr>
        <p:blipFill>
          <a:blip r:embed="rId3" cstate="print"/>
          <a:stretch>
            <a:fillRect/>
          </a:stretch>
        </p:blipFill>
        <p:spPr>
          <a:xfrm>
            <a:off x="335360" y="1571613"/>
            <a:ext cx="5727274" cy="4714907"/>
          </a:xfr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Τίτλος"/>
          <p:cNvSpPr>
            <a:spLocks noGrp="1"/>
          </p:cNvSpPr>
          <p:nvPr>
            <p:ph type="title"/>
          </p:nvPr>
        </p:nvSpPr>
        <p:spPr>
          <a:xfrm>
            <a:off x="2024034" y="285728"/>
            <a:ext cx="8229600" cy="1143000"/>
          </a:xfrm>
        </p:spPr>
        <p:txBody>
          <a:bodyPr>
            <a:normAutofit/>
          </a:bodyPr>
          <a:lstStyle/>
          <a:p>
            <a:r>
              <a:rPr lang="el-GR" sz="3200" b="1" dirty="0"/>
              <a:t>Ομάδα Χειροτεχνίας / </a:t>
            </a:r>
            <a:r>
              <a:rPr lang="el-GR" sz="3200" b="1" dirty="0" smtClean="0"/>
              <a:t>Κατασκευών (20): </a:t>
            </a:r>
            <a:r>
              <a:rPr lang="el-GR" sz="3200" dirty="0"/>
              <a:t>σκοπός  η απασχόληση μέσω  της δημιουργίας</a:t>
            </a:r>
          </a:p>
        </p:txBody>
      </p:sp>
      <p:pic>
        <p:nvPicPr>
          <p:cNvPr id="11" name="10 - Θέση περιεχομένου" descr="ΧΕΙΡΟΤΕΧΝΙΑ 2.jpg"/>
          <p:cNvPicPr>
            <a:picLocks noGrp="1" noChangeAspect="1"/>
          </p:cNvPicPr>
          <p:nvPr>
            <p:ph sz="half" idx="1"/>
          </p:nvPr>
        </p:nvPicPr>
        <p:blipFill>
          <a:blip r:embed="rId2" cstate="print"/>
          <a:stretch>
            <a:fillRect/>
          </a:stretch>
        </p:blipFill>
        <p:spPr>
          <a:xfrm>
            <a:off x="407368" y="1643051"/>
            <a:ext cx="5612432" cy="4286280"/>
          </a:xfrm>
        </p:spPr>
      </p:pic>
      <p:pic>
        <p:nvPicPr>
          <p:cNvPr id="12" name="11 - Θέση περιεχομένου" descr="ΧΕΙΡΟΤΕΧΝΙΑ  3.jpg"/>
          <p:cNvPicPr>
            <a:picLocks noGrp="1" noChangeAspect="1"/>
          </p:cNvPicPr>
          <p:nvPr>
            <p:ph sz="half" idx="2"/>
          </p:nvPr>
        </p:nvPicPr>
        <p:blipFill>
          <a:blip r:embed="rId3" cstate="print"/>
          <a:stretch>
            <a:fillRect/>
          </a:stretch>
        </p:blipFill>
        <p:spPr>
          <a:xfrm>
            <a:off x="6167438" y="1643050"/>
            <a:ext cx="5689202" cy="4357718"/>
          </a:xfrm>
        </p:spPr>
      </p:pic>
      <p:sp>
        <p:nvSpPr>
          <p:cNvPr id="7" name="6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Τίτλος"/>
          <p:cNvSpPr>
            <a:spLocks noGrp="1"/>
          </p:cNvSpPr>
          <p:nvPr>
            <p:ph type="title"/>
          </p:nvPr>
        </p:nvSpPr>
        <p:spPr>
          <a:xfrm>
            <a:off x="479376" y="404664"/>
            <a:ext cx="4392489" cy="1224136"/>
          </a:xfrm>
        </p:spPr>
        <p:txBody>
          <a:bodyPr>
            <a:noAutofit/>
          </a:bodyPr>
          <a:lstStyle/>
          <a:p>
            <a:pPr algn="ctr"/>
            <a:r>
              <a:rPr lang="el-GR" sz="2800" dirty="0"/>
              <a:t>Ομάδα  Εξοικείωσης  σε  Νέες  </a:t>
            </a:r>
            <a:r>
              <a:rPr lang="el-GR" sz="2800" dirty="0" smtClean="0"/>
              <a:t>Τεχνολογίες (</a:t>
            </a:r>
            <a:r>
              <a:rPr lang="en-US" sz="2800" dirty="0" smtClean="0"/>
              <a:t>40</a:t>
            </a:r>
            <a:r>
              <a:rPr lang="el-GR" sz="2800" dirty="0" smtClean="0"/>
              <a:t>)</a:t>
            </a:r>
            <a:endParaRPr lang="el-GR" sz="2800" dirty="0"/>
          </a:p>
        </p:txBody>
      </p:sp>
      <p:sp>
        <p:nvSpPr>
          <p:cNvPr id="10" name="9 - Θέση κειμένου"/>
          <p:cNvSpPr>
            <a:spLocks noGrp="1"/>
          </p:cNvSpPr>
          <p:nvPr>
            <p:ph type="body" sz="half" idx="2"/>
          </p:nvPr>
        </p:nvSpPr>
        <p:spPr>
          <a:xfrm>
            <a:off x="407368" y="1844824"/>
            <a:ext cx="4464496" cy="4281340"/>
          </a:xfrm>
          <a:solidFill>
            <a:schemeClr val="accent4">
              <a:lumMod val="40000"/>
              <a:lumOff val="60000"/>
            </a:schemeClr>
          </a:solidFill>
        </p:spPr>
        <p:txBody>
          <a:bodyPr>
            <a:normAutofit/>
          </a:bodyPr>
          <a:lstStyle/>
          <a:p>
            <a:endParaRPr lang="el-GR" sz="3000" dirty="0"/>
          </a:p>
          <a:p>
            <a:r>
              <a:rPr lang="el-GR" sz="3000" dirty="0"/>
              <a:t>Σκοπός είναι να παρέχει: </a:t>
            </a:r>
          </a:p>
          <a:p>
            <a:r>
              <a:rPr lang="el-GR" sz="3000" dirty="0"/>
              <a:t>Α)  γνώσεις σε πρακτικά θέματα </a:t>
            </a:r>
          </a:p>
          <a:p>
            <a:r>
              <a:rPr lang="el-GR" sz="3000" dirty="0"/>
              <a:t>Β) η διαδικτυακή αναζήτηση  και </a:t>
            </a:r>
          </a:p>
          <a:p>
            <a:r>
              <a:rPr lang="el-GR" sz="3000" dirty="0"/>
              <a:t>Γ)  η επικοινωνία </a:t>
            </a:r>
          </a:p>
          <a:p>
            <a:endParaRPr lang="el-GR" dirty="0"/>
          </a:p>
        </p:txBody>
      </p:sp>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11" name="Picture 3"/>
          <p:cNvPicPr>
            <a:picLocks noGrp="1" noChangeAspect="1" noChangeArrowheads="1"/>
          </p:cNvPicPr>
          <p:nvPr>
            <p:ph idx="1"/>
          </p:nvPr>
        </p:nvPicPr>
        <p:blipFill>
          <a:blip r:embed="rId2" cstate="print"/>
          <a:stretch>
            <a:fillRect/>
          </a:stretch>
        </p:blipFill>
        <p:spPr bwMode="auto">
          <a:xfrm>
            <a:off x="5024430" y="500042"/>
            <a:ext cx="6760202" cy="542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ΟΜΑΔΕΣ ΨΥΧΟΚΟΙΝΩΝΙΚΗΣ ΥΠΟΣΤΗΡΙΞΗΣ</a:t>
            </a:r>
            <a:endParaRPr lang="el-GR" dirty="0"/>
          </a:p>
        </p:txBody>
      </p:sp>
      <p:sp>
        <p:nvSpPr>
          <p:cNvPr id="6" name="5 - Θέση κειμένου"/>
          <p:cNvSpPr>
            <a:spLocks noGrp="1"/>
          </p:cNvSpPr>
          <p:nvPr>
            <p:ph type="body" idx="1"/>
          </p:nvPr>
        </p:nvSpPr>
        <p:spPr/>
        <p:txBody>
          <a:bodyPr>
            <a:normAutofit/>
          </a:bodyPr>
          <a:lstStyle/>
          <a:p>
            <a:pPr algn="ctr"/>
            <a:r>
              <a:rPr lang="el-GR" dirty="0" smtClean="0"/>
              <a:t> Συζήτησης  κι  επικοινωνίας  (</a:t>
            </a:r>
            <a:r>
              <a:rPr lang="en-US" dirty="0" smtClean="0"/>
              <a:t>165</a:t>
            </a:r>
            <a:r>
              <a:rPr lang="el-GR" dirty="0" smtClean="0"/>
              <a:t>)</a:t>
            </a:r>
            <a:endParaRPr lang="el-GR" dirty="0"/>
          </a:p>
        </p:txBody>
      </p:sp>
      <p:pic>
        <p:nvPicPr>
          <p:cNvPr id="10" name="9 - Θέση περιεχομένου" descr="ΟΜΑΔΑ ΨΥΧΟΚΟΙΝΩΝΙΚΗΣ ΥΠΟΣΤΗΡΙΞΗΣ.jpg"/>
          <p:cNvPicPr>
            <a:picLocks noGrp="1" noChangeAspect="1"/>
          </p:cNvPicPr>
          <p:nvPr>
            <p:ph sz="half" idx="2"/>
          </p:nvPr>
        </p:nvPicPr>
        <p:blipFill>
          <a:blip r:embed="rId2" cstate="print"/>
          <a:stretch>
            <a:fillRect/>
          </a:stretch>
        </p:blipFill>
        <p:spPr>
          <a:xfrm>
            <a:off x="335360" y="2357430"/>
            <a:ext cx="5686028" cy="3714776"/>
          </a:xfrm>
        </p:spPr>
      </p:pic>
      <p:sp>
        <p:nvSpPr>
          <p:cNvPr id="8" name="7 - Θέση κειμένου"/>
          <p:cNvSpPr>
            <a:spLocks noGrp="1"/>
          </p:cNvSpPr>
          <p:nvPr>
            <p:ph type="body" sz="quarter" idx="3"/>
          </p:nvPr>
        </p:nvSpPr>
        <p:spPr/>
        <p:txBody>
          <a:bodyPr/>
          <a:lstStyle/>
          <a:p>
            <a:r>
              <a:rPr lang="el-GR" dirty="0" smtClean="0"/>
              <a:t>     Νοητικής Ενδυνάμωσης   (</a:t>
            </a:r>
            <a:r>
              <a:rPr lang="en-US" dirty="0" smtClean="0"/>
              <a:t>7</a:t>
            </a:r>
            <a:r>
              <a:rPr lang="el-GR" dirty="0" smtClean="0"/>
              <a:t>0)</a:t>
            </a:r>
            <a:endParaRPr lang="el-GR" dirty="0"/>
          </a:p>
        </p:txBody>
      </p:sp>
      <p:pic>
        <p:nvPicPr>
          <p:cNvPr id="11" name="10 - Θέση περιεχομένου" descr="ΝΟΗΤ  ΕΝΔΥΝ.jpg"/>
          <p:cNvPicPr>
            <a:picLocks noGrp="1" noChangeAspect="1"/>
          </p:cNvPicPr>
          <p:nvPr>
            <p:ph sz="quarter" idx="4"/>
          </p:nvPr>
        </p:nvPicPr>
        <p:blipFill>
          <a:blip r:embed="rId3" cstate="print"/>
          <a:stretch>
            <a:fillRect/>
          </a:stretch>
        </p:blipFill>
        <p:spPr>
          <a:xfrm>
            <a:off x="6168008" y="2348880"/>
            <a:ext cx="5688632" cy="3786214"/>
          </a:xfrm>
        </p:spPr>
      </p:pic>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a:xfrm>
            <a:off x="1981200" y="274638"/>
            <a:ext cx="8229600" cy="1439282"/>
          </a:xfrm>
        </p:spPr>
        <p:txBody>
          <a:bodyPr>
            <a:noAutofit/>
          </a:bodyPr>
          <a:lstStyle/>
          <a:p>
            <a:r>
              <a:rPr lang="el-GR" sz="2000" dirty="0"/>
              <a:t/>
            </a:r>
            <a:br>
              <a:rPr lang="el-GR" sz="2000" dirty="0"/>
            </a:br>
            <a:r>
              <a:rPr lang="el-GR" sz="2000" b="1" dirty="0"/>
              <a:t>ΕΝΤΕΥΚΤΗΡΙΟ  ( </a:t>
            </a:r>
            <a:r>
              <a:rPr lang="el-GR" sz="2000" b="1" dirty="0" smtClean="0"/>
              <a:t>πρωί </a:t>
            </a:r>
            <a:r>
              <a:rPr lang="el-GR" sz="2000" b="1" dirty="0"/>
              <a:t>κι απόγευμα ) </a:t>
            </a:r>
            <a:r>
              <a:rPr lang="el-GR" sz="2000" dirty="0"/>
              <a:t/>
            </a:r>
            <a:br>
              <a:rPr lang="el-GR" sz="2000" dirty="0"/>
            </a:br>
            <a:r>
              <a:rPr lang="el-GR" sz="2000" dirty="0"/>
              <a:t>Ενημέρωση</a:t>
            </a:r>
            <a:r>
              <a:rPr lang="en-US" sz="2000" dirty="0"/>
              <a:t> </a:t>
            </a:r>
            <a:r>
              <a:rPr lang="el-GR" sz="2000" dirty="0"/>
              <a:t>(εφημερίδες), χρήση επιτραπέζιων παιχνιδιών , παροχή  ροφημάτων κι αναψυκτικών , πρόσβαση στο  internet / χρήση υπολογιστή , </a:t>
            </a:r>
            <a:br>
              <a:rPr lang="el-GR" sz="2000" dirty="0"/>
            </a:br>
            <a:r>
              <a:rPr lang="el-GR" sz="2000" dirty="0"/>
              <a:t>( καύσωνας/ψύχος )</a:t>
            </a:r>
            <a:br>
              <a:rPr lang="el-GR" sz="2000" dirty="0"/>
            </a:br>
            <a:endParaRPr lang="el-GR" sz="2000" dirty="0"/>
          </a:p>
        </p:txBody>
      </p:sp>
      <p:sp>
        <p:nvSpPr>
          <p:cNvPr id="7" name="Θέση υποσέλιδου 6"/>
          <p:cNvSpPr>
            <a:spLocks noGrp="1"/>
          </p:cNvSpPr>
          <p:nvPr>
            <p:ph type="ftr" sz="quarter" idx="11"/>
          </p:nvPr>
        </p:nvSpPr>
        <p:spPr>
          <a:xfrm>
            <a:off x="4648200" y="6255510"/>
            <a:ext cx="2895600" cy="365125"/>
          </a:xfrm>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11" name="8 - Θέση περιεχομένου" descr="ΕΝΤΕΥΚΤΗΡΙΟ  Γ΄ΚΑΠΗ.jpg"/>
          <p:cNvPicPr>
            <a:picLocks noGrp="1" noChangeAspect="1"/>
          </p:cNvPicPr>
          <p:nvPr>
            <p:ph sz="half" idx="2"/>
          </p:nvPr>
        </p:nvPicPr>
        <p:blipFill>
          <a:blip r:embed="rId2" cstate="print"/>
          <a:stretch>
            <a:fillRect/>
          </a:stretch>
        </p:blipFill>
        <p:spPr>
          <a:xfrm>
            <a:off x="6023992" y="2060848"/>
            <a:ext cx="5832648" cy="4104456"/>
          </a:xfrm>
        </p:spPr>
      </p:pic>
      <p:pic>
        <p:nvPicPr>
          <p:cNvPr id="12"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35360" y="2079045"/>
            <a:ext cx="5544616" cy="408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213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r>
              <a:rPr lang="el-GR" dirty="0" smtClean="0"/>
              <a:t>Ομάδες  Δράσεων</a:t>
            </a:r>
            <a:endParaRPr lang="el-GR" dirty="0"/>
          </a:p>
        </p:txBody>
      </p:sp>
      <p:graphicFrame>
        <p:nvGraphicFramePr>
          <p:cNvPr id="8" name="7 - Θέση περιεχομένου"/>
          <p:cNvGraphicFramePr>
            <a:graphicFrameLocks noGrp="1"/>
          </p:cNvGraphicFramePr>
          <p:nvPr>
            <p:ph idx="1"/>
            <p:extLst>
              <p:ext uri="{D42A27DB-BD31-4B8C-83A1-F6EECF244321}">
                <p14:modId xmlns:p14="http://schemas.microsoft.com/office/powerpoint/2010/main" val="4159510694"/>
              </p:ext>
            </p:extLst>
          </p:nvPr>
        </p:nvGraphicFramePr>
        <p:xfrm>
          <a:off x="609600" y="1600200"/>
          <a:ext cx="109728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r>
              <a:rPr lang="el-GR" dirty="0" smtClean="0"/>
              <a:t>Ομάδες  Υποστήριξης</a:t>
            </a:r>
            <a:endParaRPr lang="el-GR" dirty="0"/>
          </a:p>
        </p:txBody>
      </p:sp>
      <p:graphicFrame>
        <p:nvGraphicFramePr>
          <p:cNvPr id="8" name="7 - Θέση περιεχομένου"/>
          <p:cNvGraphicFramePr>
            <a:graphicFrameLocks noGrp="1"/>
          </p:cNvGraphicFramePr>
          <p:nvPr>
            <p:ph idx="1"/>
            <p:extLst>
              <p:ext uri="{D42A27DB-BD31-4B8C-83A1-F6EECF244321}">
                <p14:modId xmlns:p14="http://schemas.microsoft.com/office/powerpoint/2010/main" val="1822336315"/>
              </p:ext>
            </p:extLst>
          </p:nvPr>
        </p:nvGraphicFramePr>
        <p:xfrm>
          <a:off x="609600" y="1600200"/>
          <a:ext cx="109728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l-GR" dirty="0" smtClean="0"/>
              <a:t>ΥΓΕΙΟΝΟΜΙΚΕΣ   ΥΠΗΡΕΣΙΕΣ</a:t>
            </a:r>
            <a:endParaRPr lang="el-GR" dirty="0"/>
          </a:p>
        </p:txBody>
      </p:sp>
      <p:sp>
        <p:nvSpPr>
          <p:cNvPr id="6" name="5 - Θέση κειμένου"/>
          <p:cNvSpPr>
            <a:spLocks noGrp="1"/>
          </p:cNvSpPr>
          <p:nvPr>
            <p:ph type="body" idx="1"/>
          </p:nvPr>
        </p:nvSpPr>
        <p:spPr/>
        <p:txBody>
          <a:bodyPr>
            <a:normAutofit fontScale="92500"/>
          </a:bodyPr>
          <a:lstStyle/>
          <a:p>
            <a:r>
              <a:rPr lang="el-GR" dirty="0" smtClean="0"/>
              <a:t>ΦΥΣΙΚΟΘΕΡΑΠΕΙΑ        ΝΟΣΗΛ/ΚΕΣ  ΥΠΗΡ.</a:t>
            </a:r>
            <a:endParaRPr lang="el-GR" dirty="0"/>
          </a:p>
        </p:txBody>
      </p:sp>
      <p:graphicFrame>
        <p:nvGraphicFramePr>
          <p:cNvPr id="11" name="10 - Θέση περιεχομένου"/>
          <p:cNvGraphicFramePr>
            <a:graphicFrameLocks noGrp="1"/>
          </p:cNvGraphicFramePr>
          <p:nvPr>
            <p:ph sz="half" idx="2"/>
            <p:extLst>
              <p:ext uri="{D42A27DB-BD31-4B8C-83A1-F6EECF244321}">
                <p14:modId xmlns:p14="http://schemas.microsoft.com/office/powerpoint/2010/main" val="3744364614"/>
              </p:ext>
            </p:extLst>
          </p:nvPr>
        </p:nvGraphicFramePr>
        <p:xfrm>
          <a:off x="609600" y="2174875"/>
          <a:ext cx="5386388"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8" name="7 - Θέση κειμένου"/>
          <p:cNvSpPr>
            <a:spLocks noGrp="1"/>
          </p:cNvSpPr>
          <p:nvPr>
            <p:ph type="body" sz="quarter" idx="3"/>
          </p:nvPr>
        </p:nvSpPr>
        <p:spPr/>
        <p:txBody>
          <a:bodyPr/>
          <a:lstStyle/>
          <a:p>
            <a:r>
              <a:rPr lang="el-GR" dirty="0" smtClean="0"/>
              <a:t>                 ΔΗΜΟΤΙΚΑ ΙΑΤΡΕΙΑ</a:t>
            </a:r>
            <a:endParaRPr lang="el-GR" dirty="0"/>
          </a:p>
        </p:txBody>
      </p:sp>
      <p:graphicFrame>
        <p:nvGraphicFramePr>
          <p:cNvPr id="10" name="9 - Θέση περιεχομένου"/>
          <p:cNvGraphicFramePr>
            <a:graphicFrameLocks noGrp="1"/>
          </p:cNvGraphicFramePr>
          <p:nvPr>
            <p:ph sz="quarter" idx="4"/>
            <p:extLst>
              <p:ext uri="{D42A27DB-BD31-4B8C-83A1-F6EECF244321}">
                <p14:modId xmlns:p14="http://schemas.microsoft.com/office/powerpoint/2010/main" val="2785528902"/>
              </p:ext>
            </p:extLst>
          </p:nvPr>
        </p:nvGraphicFramePr>
        <p:xfrm>
          <a:off x="6192838" y="2174875"/>
          <a:ext cx="5389562"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rmAutofit/>
          </a:bodyPr>
          <a:lstStyle/>
          <a:p>
            <a:r>
              <a:rPr lang="el-GR" sz="2800" dirty="0"/>
              <a:t>Οργανωμένες  ημερήσιες  Εκδρομές  με στόχο  α) την κοινωνικοποίηση και  β) την πολιτιστική  προσέγγιση  αξιοθέατων της χώρας  </a:t>
            </a:r>
          </a:p>
        </p:txBody>
      </p:sp>
      <p:sp>
        <p:nvSpPr>
          <p:cNvPr id="7" name="6 - Θέση κειμένου"/>
          <p:cNvSpPr>
            <a:spLocks noGrp="1"/>
          </p:cNvSpPr>
          <p:nvPr>
            <p:ph type="body" idx="1"/>
          </p:nvPr>
        </p:nvSpPr>
        <p:spPr>
          <a:xfrm>
            <a:off x="335360" y="1535113"/>
            <a:ext cx="5661157" cy="639762"/>
          </a:xfrm>
        </p:spPr>
        <p:txBody>
          <a:bodyPr/>
          <a:lstStyle/>
          <a:p>
            <a:pPr algn="ctr"/>
            <a:r>
              <a:rPr lang="el-GR" dirty="0" smtClean="0"/>
              <a:t>   Μουσείο  Φωταερίου  2015</a:t>
            </a:r>
            <a:endParaRPr lang="el-GR" dirty="0"/>
          </a:p>
        </p:txBody>
      </p:sp>
      <p:pic>
        <p:nvPicPr>
          <p:cNvPr id="13" name="12 - Θέση περιεχομένου" descr="ΓΚΑΖΙ 2.jpg"/>
          <p:cNvPicPr>
            <a:picLocks noGrp="1" noChangeAspect="1"/>
          </p:cNvPicPr>
          <p:nvPr>
            <p:ph sz="half" idx="2"/>
          </p:nvPr>
        </p:nvPicPr>
        <p:blipFill>
          <a:blip r:embed="rId2" cstate="print"/>
          <a:stretch>
            <a:fillRect/>
          </a:stretch>
        </p:blipFill>
        <p:spPr>
          <a:xfrm>
            <a:off x="335360" y="2143117"/>
            <a:ext cx="5686028" cy="4143403"/>
          </a:xfrm>
        </p:spPr>
      </p:pic>
      <p:sp>
        <p:nvSpPr>
          <p:cNvPr id="9" name="8 - Θέση κειμένου"/>
          <p:cNvSpPr>
            <a:spLocks noGrp="1"/>
          </p:cNvSpPr>
          <p:nvPr>
            <p:ph type="body" sz="quarter" idx="3"/>
          </p:nvPr>
        </p:nvSpPr>
        <p:spPr/>
        <p:txBody>
          <a:bodyPr/>
          <a:lstStyle/>
          <a:p>
            <a:pPr algn="ctr"/>
            <a:r>
              <a:rPr lang="el-GR" dirty="0" smtClean="0"/>
              <a:t>    Μουσείο Ακρόπολης 2016</a:t>
            </a:r>
            <a:endParaRPr lang="el-GR" dirty="0"/>
          </a:p>
        </p:txBody>
      </p:sp>
      <p:pic>
        <p:nvPicPr>
          <p:cNvPr id="12" name="11 - Θέση περιεχομένου" descr="ΑΚΡΟΠΟΛΗ.JPG"/>
          <p:cNvPicPr>
            <a:picLocks noGrp="1" noChangeAspect="1"/>
          </p:cNvPicPr>
          <p:nvPr>
            <p:ph sz="quarter" idx="4"/>
          </p:nvPr>
        </p:nvPicPr>
        <p:blipFill>
          <a:blip r:embed="rId3" cstate="print"/>
          <a:stretch>
            <a:fillRect/>
          </a:stretch>
        </p:blipFill>
        <p:spPr>
          <a:xfrm>
            <a:off x="6169026" y="2143117"/>
            <a:ext cx="5759622" cy="4071965"/>
          </a:xfrm>
        </p:spPr>
      </p:pic>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rmAutofit/>
          </a:bodyPr>
          <a:lstStyle/>
          <a:p>
            <a:r>
              <a:rPr lang="el-GR" sz="3200" dirty="0"/>
              <a:t>Συμμετέχουν στο εκδρομικό πρόγραμμα , με σειρά προτεραιότητας, 550 περίπου μέλη ΚΑΠΗ</a:t>
            </a:r>
          </a:p>
        </p:txBody>
      </p:sp>
      <p:sp>
        <p:nvSpPr>
          <p:cNvPr id="7" name="6 - Θέση κειμένου"/>
          <p:cNvSpPr>
            <a:spLocks noGrp="1"/>
          </p:cNvSpPr>
          <p:nvPr>
            <p:ph type="body" idx="1"/>
          </p:nvPr>
        </p:nvSpPr>
        <p:spPr>
          <a:xfrm>
            <a:off x="335360" y="1535113"/>
            <a:ext cx="5661157" cy="639762"/>
          </a:xfrm>
        </p:spPr>
        <p:txBody>
          <a:bodyPr/>
          <a:lstStyle/>
          <a:p>
            <a:pPr algn="ctr"/>
            <a:r>
              <a:rPr lang="el-GR" dirty="0" smtClean="0"/>
              <a:t>        Αγία Θεοδώρα  2017</a:t>
            </a:r>
            <a:endParaRPr lang="el-GR" dirty="0"/>
          </a:p>
        </p:txBody>
      </p:sp>
      <p:pic>
        <p:nvPicPr>
          <p:cNvPr id="11" name="10 - Θέση περιεχομένου" descr="ΑΓΙΑ  ΘΕΟΔΩΡΑ  2017.jpg"/>
          <p:cNvPicPr>
            <a:picLocks noGrp="1" noChangeAspect="1"/>
          </p:cNvPicPr>
          <p:nvPr>
            <p:ph sz="half" idx="2"/>
          </p:nvPr>
        </p:nvPicPr>
        <p:blipFill>
          <a:blip r:embed="rId2" cstate="print"/>
          <a:stretch>
            <a:fillRect/>
          </a:stretch>
        </p:blipFill>
        <p:spPr>
          <a:xfrm>
            <a:off x="335360" y="2204864"/>
            <a:ext cx="5758036" cy="3929090"/>
          </a:xfrm>
        </p:spPr>
      </p:pic>
      <p:sp>
        <p:nvSpPr>
          <p:cNvPr id="9" name="8 - Θέση κειμένου"/>
          <p:cNvSpPr>
            <a:spLocks noGrp="1"/>
          </p:cNvSpPr>
          <p:nvPr>
            <p:ph type="body" sz="quarter" idx="3"/>
          </p:nvPr>
        </p:nvSpPr>
        <p:spPr>
          <a:xfrm>
            <a:off x="6193368" y="1535113"/>
            <a:ext cx="5519256" cy="639762"/>
          </a:xfrm>
        </p:spPr>
        <p:txBody>
          <a:bodyPr>
            <a:normAutofit/>
          </a:bodyPr>
          <a:lstStyle/>
          <a:p>
            <a:pPr algn="ctr"/>
            <a:r>
              <a:rPr lang="el-GR" dirty="0" smtClean="0"/>
              <a:t>Μουσείο Φυσικής Ιστορίας 2018</a:t>
            </a:r>
            <a:endParaRPr lang="el-GR" dirty="0"/>
          </a:p>
        </p:txBody>
      </p:sp>
      <p:pic>
        <p:nvPicPr>
          <p:cNvPr id="12" name="11 - Θέση περιεχομένου" descr="ΦΥΣ  ΙΣΤΟΡΙΑ  2.jpg"/>
          <p:cNvPicPr>
            <a:picLocks noGrp="1" noChangeAspect="1"/>
          </p:cNvPicPr>
          <p:nvPr>
            <p:ph sz="quarter" idx="4"/>
          </p:nvPr>
        </p:nvPicPr>
        <p:blipFill>
          <a:blip r:embed="rId3" cstate="print"/>
          <a:stretch>
            <a:fillRect/>
          </a:stretch>
        </p:blipFill>
        <p:spPr>
          <a:xfrm>
            <a:off x="6169026" y="2214555"/>
            <a:ext cx="5615606" cy="3929089"/>
          </a:xfrm>
        </p:spPr>
      </p:pic>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75">
          <a:fgClr>
            <a:schemeClr val="bg1"/>
          </a:fgClr>
          <a:bgClr>
            <a:schemeClr val="bg1"/>
          </a:bgClr>
        </a:patt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ΤΜΗΜΑ  ΤΡΙΤΗΣ ΗΛΙΚΙΑΣ (ΤΤΗ)   ΚΟΔΗΠ </a:t>
            </a:r>
            <a:endParaRPr lang="el-GR" dirty="0"/>
          </a:p>
        </p:txBody>
      </p:sp>
      <p:graphicFrame>
        <p:nvGraphicFramePr>
          <p:cNvPr id="5" name="4 - Θέση περιεχομένου"/>
          <p:cNvGraphicFramePr>
            <a:graphicFrameLocks noGrp="1"/>
          </p:cNvGraphicFramePr>
          <p:nvPr>
            <p:ph idx="1"/>
            <p:extLst>
              <p:ext uri="{D42A27DB-BD31-4B8C-83A1-F6EECF244321}">
                <p14:modId xmlns:p14="http://schemas.microsoft.com/office/powerpoint/2010/main" val="235283511"/>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rmAutofit fontScale="90000"/>
          </a:bodyPr>
          <a:lstStyle/>
          <a:p>
            <a:r>
              <a:rPr lang="el-GR" sz="3100" b="1" dirty="0"/>
              <a:t/>
            </a:r>
            <a:br>
              <a:rPr lang="el-GR" sz="3100" b="1" dirty="0"/>
            </a:br>
            <a:r>
              <a:rPr lang="el-GR" sz="3100" b="1" dirty="0"/>
              <a:t/>
            </a:r>
            <a:br>
              <a:rPr lang="el-GR" sz="3100" b="1" dirty="0"/>
            </a:br>
            <a:r>
              <a:rPr lang="el-GR" sz="3100" b="1" dirty="0"/>
              <a:t>Θερινό στέκι μελών στην Πλαζ : </a:t>
            </a:r>
            <a:r>
              <a:rPr lang="el-GR" sz="3100" dirty="0"/>
              <a:t>συμμετέχουν</a:t>
            </a:r>
            <a:r>
              <a:rPr lang="el-GR" sz="3100" b="1" dirty="0"/>
              <a:t> </a:t>
            </a:r>
            <a:r>
              <a:rPr lang="el-GR" sz="3100" dirty="0"/>
              <a:t>στο πρόγραμμα μεταφοράς και δράσης 350 μέλη</a:t>
            </a:r>
            <a:r>
              <a:rPr lang="el-GR" dirty="0" smtClean="0"/>
              <a:t/>
            </a:r>
            <a:br>
              <a:rPr lang="el-GR" dirty="0" smtClean="0"/>
            </a:br>
            <a:endParaRPr lang="el-GR" dirty="0"/>
          </a:p>
        </p:txBody>
      </p:sp>
      <p:pic>
        <p:nvPicPr>
          <p:cNvPr id="9" name="8 - Θέση περιεχομένου" descr="ΠΛΑΖ   2015.jpg"/>
          <p:cNvPicPr>
            <a:picLocks noGrp="1" noChangeAspect="1"/>
          </p:cNvPicPr>
          <p:nvPr>
            <p:ph sz="half" idx="1"/>
          </p:nvPr>
        </p:nvPicPr>
        <p:blipFill>
          <a:blip r:embed="rId2" cstate="print"/>
          <a:stretch>
            <a:fillRect/>
          </a:stretch>
        </p:blipFill>
        <p:spPr>
          <a:xfrm>
            <a:off x="335360" y="1571612"/>
            <a:ext cx="5832648" cy="4714908"/>
          </a:xfrm>
        </p:spPr>
      </p:pic>
      <p:pic>
        <p:nvPicPr>
          <p:cNvPr id="10" name="9 - Θέση περιεχομένου" descr="ΓΥΜΝΑΣΤΙΚΗ ΠΛΑΖ 2016.jpg"/>
          <p:cNvPicPr>
            <a:picLocks noGrp="1" noChangeAspect="1"/>
          </p:cNvPicPr>
          <p:nvPr>
            <p:ph sz="half" idx="2"/>
          </p:nvPr>
        </p:nvPicPr>
        <p:blipFill>
          <a:blip r:embed="rId3" cstate="print"/>
          <a:stretch>
            <a:fillRect/>
          </a:stretch>
        </p:blipFill>
        <p:spPr>
          <a:xfrm>
            <a:off x="6240016" y="1600200"/>
            <a:ext cx="5688632" cy="4686320"/>
          </a:xfrm>
        </p:spPr>
      </p:pic>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Εορταστικές Εκδηλώσεις</a:t>
            </a:r>
            <a:endParaRPr lang="el-GR" dirty="0"/>
          </a:p>
        </p:txBody>
      </p:sp>
      <p:sp>
        <p:nvSpPr>
          <p:cNvPr id="3" name="2 - Θέση κειμένου"/>
          <p:cNvSpPr>
            <a:spLocks noGrp="1"/>
          </p:cNvSpPr>
          <p:nvPr>
            <p:ph type="body" idx="1"/>
          </p:nvPr>
        </p:nvSpPr>
        <p:spPr/>
        <p:txBody>
          <a:bodyPr/>
          <a:lstStyle/>
          <a:p>
            <a:pPr algn="ctr"/>
            <a:r>
              <a:rPr lang="el-GR" dirty="0" smtClean="0"/>
              <a:t>      ΧΡΙΣΤΟΥΓΕΝΝΑ  2015</a:t>
            </a:r>
            <a:endParaRPr lang="el-GR" dirty="0"/>
          </a:p>
        </p:txBody>
      </p:sp>
      <p:pic>
        <p:nvPicPr>
          <p:cNvPr id="8" name="7 - Θέση περιεχομένου" descr="Χριστούγεννα.jpg"/>
          <p:cNvPicPr>
            <a:picLocks noGrp="1" noChangeAspect="1"/>
          </p:cNvPicPr>
          <p:nvPr>
            <p:ph sz="half" idx="2"/>
          </p:nvPr>
        </p:nvPicPr>
        <p:blipFill>
          <a:blip r:embed="rId2" cstate="print"/>
          <a:stretch>
            <a:fillRect/>
          </a:stretch>
        </p:blipFill>
        <p:spPr>
          <a:xfrm>
            <a:off x="335360" y="2214554"/>
            <a:ext cx="5728862" cy="3929090"/>
          </a:xfrm>
        </p:spPr>
      </p:pic>
      <p:sp>
        <p:nvSpPr>
          <p:cNvPr id="5" name="4 - Θέση κειμένου"/>
          <p:cNvSpPr>
            <a:spLocks noGrp="1"/>
          </p:cNvSpPr>
          <p:nvPr>
            <p:ph type="body" sz="quarter" idx="3"/>
          </p:nvPr>
        </p:nvSpPr>
        <p:spPr/>
        <p:txBody>
          <a:bodyPr/>
          <a:lstStyle/>
          <a:p>
            <a:pPr algn="ctr"/>
            <a:r>
              <a:rPr lang="el-GR" dirty="0" smtClean="0"/>
              <a:t>          ΚΑΡΝΑΒΑΛΙ   2016</a:t>
            </a:r>
            <a:endParaRPr lang="el-GR" dirty="0"/>
          </a:p>
        </p:txBody>
      </p:sp>
      <p:pic>
        <p:nvPicPr>
          <p:cNvPr id="9" name="8 - Θέση περιεχομένου" descr="ΚΑΡΝΑΒΑΛΙ  2016.jpg"/>
          <p:cNvPicPr>
            <a:picLocks noGrp="1" noChangeAspect="1"/>
          </p:cNvPicPr>
          <p:nvPr>
            <p:ph sz="quarter" idx="4"/>
          </p:nvPr>
        </p:nvPicPr>
        <p:blipFill>
          <a:blip r:embed="rId3" cstate="print"/>
          <a:stretch>
            <a:fillRect/>
          </a:stretch>
        </p:blipFill>
        <p:spPr>
          <a:xfrm>
            <a:off x="6312024" y="2204864"/>
            <a:ext cx="5616624" cy="3929090"/>
          </a:xfrm>
        </p:spPr>
      </p:pic>
      <p:sp>
        <p:nvSpPr>
          <p:cNvPr id="7" name="6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Άλλες  Εκδηλώσεις</a:t>
            </a:r>
            <a:endParaRPr lang="el-GR" dirty="0"/>
          </a:p>
        </p:txBody>
      </p:sp>
      <p:sp>
        <p:nvSpPr>
          <p:cNvPr id="3" name="2 - Θέση κειμένου"/>
          <p:cNvSpPr>
            <a:spLocks noGrp="1"/>
          </p:cNvSpPr>
          <p:nvPr>
            <p:ph type="body" idx="1"/>
          </p:nvPr>
        </p:nvSpPr>
        <p:spPr>
          <a:xfrm>
            <a:off x="407368" y="1484784"/>
            <a:ext cx="5544616" cy="639762"/>
          </a:xfrm>
        </p:spPr>
        <p:txBody>
          <a:bodyPr>
            <a:normAutofit/>
          </a:bodyPr>
          <a:lstStyle/>
          <a:p>
            <a:pPr algn="ctr"/>
            <a:r>
              <a:rPr lang="el-GR" dirty="0" smtClean="0"/>
              <a:t>   Λήξη  Θερινό Στέκι Πλαζ  2016</a:t>
            </a:r>
            <a:endParaRPr lang="el-GR" dirty="0"/>
          </a:p>
        </p:txBody>
      </p:sp>
      <p:pic>
        <p:nvPicPr>
          <p:cNvPr id="8" name="7 - Θέση περιεχομένου" descr="Κλείσιμο ΠΛΑΖ  2016 φωτό  1.jpg"/>
          <p:cNvPicPr>
            <a:picLocks noGrp="1" noChangeAspect="1"/>
          </p:cNvPicPr>
          <p:nvPr>
            <p:ph sz="half" idx="2"/>
          </p:nvPr>
        </p:nvPicPr>
        <p:blipFill>
          <a:blip r:embed="rId2" cstate="print"/>
          <a:stretch>
            <a:fillRect/>
          </a:stretch>
        </p:blipFill>
        <p:spPr>
          <a:xfrm>
            <a:off x="335360" y="2132856"/>
            <a:ext cx="5686028" cy="4032448"/>
          </a:xfrm>
        </p:spPr>
      </p:pic>
      <p:sp>
        <p:nvSpPr>
          <p:cNvPr id="5" name="4 - Θέση κειμένου"/>
          <p:cNvSpPr>
            <a:spLocks noGrp="1"/>
          </p:cNvSpPr>
          <p:nvPr>
            <p:ph type="body" sz="quarter" idx="3"/>
          </p:nvPr>
        </p:nvSpPr>
        <p:spPr>
          <a:xfrm>
            <a:off x="6196616" y="1508910"/>
            <a:ext cx="5516008" cy="639762"/>
          </a:xfrm>
        </p:spPr>
        <p:txBody>
          <a:bodyPr/>
          <a:lstStyle/>
          <a:p>
            <a:pPr algn="just"/>
            <a:r>
              <a:rPr lang="el-GR" dirty="0" smtClean="0"/>
              <a:t>                     Πλαζ    2017</a:t>
            </a:r>
            <a:endParaRPr lang="el-GR" dirty="0"/>
          </a:p>
        </p:txBody>
      </p:sp>
      <p:pic>
        <p:nvPicPr>
          <p:cNvPr id="9" name="8 - Θέση περιεχομένου" descr="ΔΗΜΑΡΧΟΙ  ΠΛΑΖ 2018.jpg"/>
          <p:cNvPicPr>
            <a:picLocks noGrp="1" noChangeAspect="1"/>
          </p:cNvPicPr>
          <p:nvPr>
            <p:ph sz="quarter" idx="4"/>
          </p:nvPr>
        </p:nvPicPr>
        <p:blipFill>
          <a:blip r:embed="rId3" cstate="print"/>
          <a:stretch>
            <a:fillRect/>
          </a:stretch>
        </p:blipFill>
        <p:spPr>
          <a:xfrm>
            <a:off x="6169026" y="2132856"/>
            <a:ext cx="5615606" cy="4032448"/>
          </a:xfrm>
        </p:spPr>
      </p:pic>
      <p:sp>
        <p:nvSpPr>
          <p:cNvPr id="7" name="6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Autofit/>
          </a:bodyPr>
          <a:lstStyle/>
          <a:p>
            <a:r>
              <a:rPr lang="el-GR" sz="2800" dirty="0"/>
              <a:t>Γνωριμία με  την  πόλη μας  με κοντινούς «περιπάτους»   πχ  μουσείο Πατρών , Όρος  Παναχαϊκό -Περιβαλλοντικό Κέντρο  ΑΔΕΠ</a:t>
            </a:r>
          </a:p>
        </p:txBody>
      </p:sp>
      <p:sp>
        <p:nvSpPr>
          <p:cNvPr id="7" name="6 - Θέση κειμένου"/>
          <p:cNvSpPr>
            <a:spLocks noGrp="1"/>
          </p:cNvSpPr>
          <p:nvPr>
            <p:ph type="body" idx="1"/>
          </p:nvPr>
        </p:nvSpPr>
        <p:spPr/>
        <p:txBody>
          <a:bodyPr/>
          <a:lstStyle/>
          <a:p>
            <a:r>
              <a:rPr lang="el-GR" dirty="0" smtClean="0"/>
              <a:t>            Μουσείο Πάτρας   2016</a:t>
            </a:r>
            <a:endParaRPr lang="el-GR" dirty="0"/>
          </a:p>
        </p:txBody>
      </p:sp>
      <p:sp>
        <p:nvSpPr>
          <p:cNvPr id="9" name="8 - Θέση κειμένου"/>
          <p:cNvSpPr>
            <a:spLocks noGrp="1"/>
          </p:cNvSpPr>
          <p:nvPr>
            <p:ph type="body" sz="quarter" idx="3"/>
          </p:nvPr>
        </p:nvSpPr>
        <p:spPr/>
        <p:txBody>
          <a:bodyPr/>
          <a:lstStyle/>
          <a:p>
            <a:r>
              <a:rPr lang="el-GR" dirty="0" smtClean="0"/>
              <a:t>         Μουσείο  Πάτρας  2018</a:t>
            </a:r>
            <a:endParaRPr lang="el-GR" dirty="0"/>
          </a:p>
        </p:txBody>
      </p:sp>
      <p:pic>
        <p:nvPicPr>
          <p:cNvPr id="12" name="11 - Θέση περιεχομένου" descr="ΜΟΥΣΕΙΟ  2018.jpg"/>
          <p:cNvPicPr>
            <a:picLocks noGrp="1" noChangeAspect="1"/>
          </p:cNvPicPr>
          <p:nvPr>
            <p:ph sz="quarter" idx="4"/>
          </p:nvPr>
        </p:nvPicPr>
        <p:blipFill>
          <a:blip r:embed="rId2" cstate="print"/>
          <a:stretch>
            <a:fillRect/>
          </a:stretch>
        </p:blipFill>
        <p:spPr>
          <a:xfrm>
            <a:off x="6169026" y="2348881"/>
            <a:ext cx="5759622" cy="3744415"/>
          </a:xfrm>
        </p:spPr>
      </p:pic>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11"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335360" y="2348880"/>
            <a:ext cx="5688632"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Θεατρικές  παραστάσεις  με  συνεργαζόμενους  φορείς</a:t>
            </a:r>
            <a:endParaRPr lang="el-GR" dirty="0"/>
          </a:p>
        </p:txBody>
      </p:sp>
      <p:sp>
        <p:nvSpPr>
          <p:cNvPr id="3" name="2 - Θέση κειμένου"/>
          <p:cNvSpPr>
            <a:spLocks noGrp="1"/>
          </p:cNvSpPr>
          <p:nvPr>
            <p:ph type="body" idx="1"/>
          </p:nvPr>
        </p:nvSpPr>
        <p:spPr/>
        <p:txBody>
          <a:bodyPr/>
          <a:lstStyle/>
          <a:p>
            <a:pPr algn="ctr"/>
            <a:r>
              <a:rPr lang="el-GR" dirty="0" smtClean="0"/>
              <a:t>            Άρμα  Θέσπιδος 2017 </a:t>
            </a:r>
            <a:endParaRPr lang="el-GR" dirty="0"/>
          </a:p>
        </p:txBody>
      </p:sp>
      <p:pic>
        <p:nvPicPr>
          <p:cNvPr id="9" name="8 - Θέση περιεχομένου" descr="ΑΡΜΑ  ΘΕΣΠΙΔΟΣ.jpg"/>
          <p:cNvPicPr>
            <a:picLocks noGrp="1" noChangeAspect="1"/>
          </p:cNvPicPr>
          <p:nvPr>
            <p:ph sz="half" idx="2"/>
          </p:nvPr>
        </p:nvPicPr>
        <p:blipFill>
          <a:blip r:embed="rId2" cstate="print"/>
          <a:stretch>
            <a:fillRect/>
          </a:stretch>
        </p:blipFill>
        <p:spPr>
          <a:xfrm>
            <a:off x="407368" y="2428868"/>
            <a:ext cx="5614020" cy="3929090"/>
          </a:xfrm>
        </p:spPr>
      </p:pic>
      <p:sp>
        <p:nvSpPr>
          <p:cNvPr id="5" name="4 - Θέση κειμένου"/>
          <p:cNvSpPr>
            <a:spLocks noGrp="1"/>
          </p:cNvSpPr>
          <p:nvPr>
            <p:ph type="body" sz="quarter" idx="3"/>
          </p:nvPr>
        </p:nvSpPr>
        <p:spPr>
          <a:xfrm>
            <a:off x="6169026" y="1428737"/>
            <a:ext cx="4041775" cy="714380"/>
          </a:xfrm>
        </p:spPr>
        <p:txBody>
          <a:bodyPr/>
          <a:lstStyle/>
          <a:p>
            <a:pPr algn="ctr"/>
            <a:r>
              <a:rPr lang="el-GR" dirty="0" smtClean="0"/>
              <a:t>  Ταξιδευτές Πρόζας  2016</a:t>
            </a:r>
            <a:endParaRPr lang="el-GR" dirty="0"/>
          </a:p>
        </p:txBody>
      </p:sp>
      <p:sp>
        <p:nvSpPr>
          <p:cNvPr id="7" name="6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8" name="Picture 2"/>
          <p:cNvPicPr>
            <a:picLocks noGrp="1" noChangeAspect="1" noChangeArrowheads="1"/>
          </p:cNvPicPr>
          <p:nvPr>
            <p:ph sz="quarter" idx="4"/>
          </p:nvPr>
        </p:nvPicPr>
        <p:blipFill>
          <a:blip r:embed="rId3" cstate="print"/>
          <a:srcRect/>
          <a:stretch>
            <a:fillRect/>
          </a:stretch>
        </p:blipFill>
        <p:spPr bwMode="auto">
          <a:xfrm>
            <a:off x="6167438" y="2428868"/>
            <a:ext cx="5689202" cy="3857652"/>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Δράσεις στην Κοινότητα</a:t>
            </a:r>
            <a:endParaRPr lang="el-GR" dirty="0"/>
          </a:p>
        </p:txBody>
      </p:sp>
      <p:sp>
        <p:nvSpPr>
          <p:cNvPr id="3" name="2 - Θέση κειμένου"/>
          <p:cNvSpPr>
            <a:spLocks noGrp="1"/>
          </p:cNvSpPr>
          <p:nvPr>
            <p:ph type="body" idx="1"/>
          </p:nvPr>
        </p:nvSpPr>
        <p:spPr>
          <a:xfrm>
            <a:off x="263352" y="1535113"/>
            <a:ext cx="5733165" cy="639762"/>
          </a:xfrm>
        </p:spPr>
        <p:txBody>
          <a:bodyPr/>
          <a:lstStyle/>
          <a:p>
            <a:pPr algn="ctr"/>
            <a:r>
              <a:rPr lang="el-GR" dirty="0" smtClean="0"/>
              <a:t>Επίσκεψη  σε Παιδικό Σταθμό</a:t>
            </a:r>
            <a:endParaRPr lang="el-GR" dirty="0"/>
          </a:p>
        </p:txBody>
      </p:sp>
      <p:pic>
        <p:nvPicPr>
          <p:cNvPr id="8" name="7 - Θέση περιεχομένου" descr="ΠΑΙΔΙΚΟΣ ΣΤΑΘΜΟΣ 2.jpg"/>
          <p:cNvPicPr>
            <a:picLocks noGrp="1" noChangeAspect="1"/>
          </p:cNvPicPr>
          <p:nvPr>
            <p:ph sz="half" idx="2"/>
          </p:nvPr>
        </p:nvPicPr>
        <p:blipFill>
          <a:blip r:embed="rId3" cstate="print"/>
          <a:stretch>
            <a:fillRect/>
          </a:stretch>
        </p:blipFill>
        <p:spPr>
          <a:xfrm>
            <a:off x="335360" y="2428868"/>
            <a:ext cx="5686028" cy="3786214"/>
          </a:xfrm>
        </p:spPr>
      </p:pic>
      <p:sp>
        <p:nvSpPr>
          <p:cNvPr id="5" name="4 - Θέση κειμένου"/>
          <p:cNvSpPr>
            <a:spLocks noGrp="1"/>
          </p:cNvSpPr>
          <p:nvPr>
            <p:ph type="body" sz="quarter" idx="3"/>
          </p:nvPr>
        </p:nvSpPr>
        <p:spPr>
          <a:xfrm>
            <a:off x="6193368" y="1535113"/>
            <a:ext cx="5591264" cy="639762"/>
          </a:xfrm>
        </p:spPr>
        <p:txBody>
          <a:bodyPr>
            <a:normAutofit/>
          </a:bodyPr>
          <a:lstStyle/>
          <a:p>
            <a:pPr algn="ctr"/>
            <a:r>
              <a:rPr lang="el-GR" dirty="0" smtClean="0"/>
              <a:t>Εικαστική  παρέμβαση Α΄ΚΑΠΗ</a:t>
            </a:r>
            <a:endParaRPr lang="el-GR" dirty="0"/>
          </a:p>
        </p:txBody>
      </p:sp>
      <p:pic>
        <p:nvPicPr>
          <p:cNvPr id="9" name="8 - Θέση περιεχομένου" descr="ΦΩΤΟ 2.jpg"/>
          <p:cNvPicPr>
            <a:picLocks noGrp="1" noChangeAspect="1"/>
          </p:cNvPicPr>
          <p:nvPr>
            <p:ph sz="quarter" idx="4"/>
          </p:nvPr>
        </p:nvPicPr>
        <p:blipFill>
          <a:blip r:embed="rId4" cstate="print"/>
          <a:stretch>
            <a:fillRect/>
          </a:stretch>
        </p:blipFill>
        <p:spPr>
          <a:xfrm>
            <a:off x="6169026" y="2357430"/>
            <a:ext cx="5687614" cy="3857652"/>
          </a:xfrm>
        </p:spPr>
      </p:pic>
      <p:sp>
        <p:nvSpPr>
          <p:cNvPr id="7" name="6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Τίτλος"/>
          <p:cNvSpPr>
            <a:spLocks noGrp="1"/>
          </p:cNvSpPr>
          <p:nvPr>
            <p:ph type="title"/>
          </p:nvPr>
        </p:nvSpPr>
        <p:spPr>
          <a:xfrm>
            <a:off x="609601" y="322734"/>
            <a:ext cx="4011084" cy="1162050"/>
          </a:xfrm>
        </p:spPr>
        <p:txBody>
          <a:bodyPr>
            <a:noAutofit/>
          </a:bodyPr>
          <a:lstStyle/>
          <a:p>
            <a:pPr algn="ctr"/>
            <a:r>
              <a:rPr lang="el-GR" sz="2800" dirty="0"/>
              <a:t>Ομάδα  Θεάτρου      μελών </a:t>
            </a:r>
            <a:r>
              <a:rPr lang="el-GR" sz="2800" dirty="0" smtClean="0"/>
              <a:t>ΚΑΠΗ ( 40 )</a:t>
            </a:r>
            <a:endParaRPr lang="el-GR" sz="2800" dirty="0"/>
          </a:p>
        </p:txBody>
      </p:sp>
      <p:sp>
        <p:nvSpPr>
          <p:cNvPr id="10" name="9 - Θέση κειμένου"/>
          <p:cNvSpPr>
            <a:spLocks noGrp="1"/>
          </p:cNvSpPr>
          <p:nvPr>
            <p:ph type="body" sz="half" idx="2"/>
          </p:nvPr>
        </p:nvSpPr>
        <p:spPr>
          <a:xfrm>
            <a:off x="609601" y="1628800"/>
            <a:ext cx="4011084" cy="4497364"/>
          </a:xfrm>
        </p:spPr>
        <p:txBody>
          <a:bodyPr>
            <a:noAutofit/>
          </a:bodyPr>
          <a:lstStyle/>
          <a:p>
            <a:pPr algn="just"/>
            <a:r>
              <a:rPr lang="el-GR" sz="2400" dirty="0"/>
              <a:t>Σε  συνεργασία  με το ΔΗ.ΠΕ.ΘΕ. (διαθέτει δάσκαλο-σκηνοθέτη)   από  το  2014  δημιουργήθηκε  κι ενδυναμώθηκε  Ομάδα Θεάτρου  μελών ΚΑΠΗ. Τα  τελευταία  3 χρόνια   παρουσιάζονται πολύ πετυχημένες με πολλαπλά κι επίκαιρα μηνύματα  παραστάσεις εντός κι εκτός  Πάτρας .</a:t>
            </a:r>
          </a:p>
        </p:txBody>
      </p:sp>
      <p:sp>
        <p:nvSpPr>
          <p:cNvPr id="7" name="6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11" name="10 - Θέση περιεχομένου" descr="13412861_10153837533067981_7337156085761567404_n.jpg"/>
          <p:cNvPicPr>
            <a:picLocks noGrp="1" noChangeAspect="1"/>
          </p:cNvPicPr>
          <p:nvPr>
            <p:ph idx="1"/>
          </p:nvPr>
        </p:nvPicPr>
        <p:blipFill>
          <a:blip r:embed="rId2" cstate="print"/>
          <a:stretch>
            <a:fillRect/>
          </a:stretch>
        </p:blipFill>
        <p:spPr>
          <a:xfrm>
            <a:off x="5099050" y="285729"/>
            <a:ext cx="6685582" cy="5857915"/>
          </a:xfr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 Τίτλος"/>
          <p:cNvSpPr>
            <a:spLocks noGrp="1"/>
          </p:cNvSpPr>
          <p:nvPr>
            <p:ph type="title"/>
          </p:nvPr>
        </p:nvSpPr>
        <p:spPr>
          <a:xfrm>
            <a:off x="609600" y="413792"/>
            <a:ext cx="10972800" cy="1143000"/>
          </a:xfrm>
        </p:spPr>
        <p:txBody>
          <a:bodyPr/>
          <a:lstStyle/>
          <a:p>
            <a:r>
              <a:rPr lang="el-GR" dirty="0" smtClean="0"/>
              <a:t>Ομάδα  Θεάτρου  μελών ΚΑΠΗ</a:t>
            </a:r>
            <a:endParaRPr lang="el-GR" dirty="0"/>
          </a:p>
        </p:txBody>
      </p:sp>
      <p:sp>
        <p:nvSpPr>
          <p:cNvPr id="11" name="10 - Θέση κειμένου"/>
          <p:cNvSpPr>
            <a:spLocks noGrp="1"/>
          </p:cNvSpPr>
          <p:nvPr>
            <p:ph type="body" idx="1"/>
          </p:nvPr>
        </p:nvSpPr>
        <p:spPr/>
        <p:txBody>
          <a:bodyPr/>
          <a:lstStyle/>
          <a:p>
            <a:r>
              <a:rPr lang="el-GR" dirty="0" smtClean="0"/>
              <a:t>                        </a:t>
            </a:r>
            <a:r>
              <a:rPr lang="el-GR" dirty="0" smtClean="0"/>
              <a:t>          2014</a:t>
            </a:r>
            <a:endParaRPr lang="el-GR" dirty="0"/>
          </a:p>
        </p:txBody>
      </p:sp>
      <p:pic>
        <p:nvPicPr>
          <p:cNvPr id="15" name="14 - Θέση περιεχομένου" descr="ΝΙΚΑΣ.jpg"/>
          <p:cNvPicPr>
            <a:picLocks noGrp="1" noChangeAspect="1"/>
          </p:cNvPicPr>
          <p:nvPr>
            <p:ph sz="half" idx="2"/>
          </p:nvPr>
        </p:nvPicPr>
        <p:blipFill>
          <a:blip r:embed="rId2" cstate="print"/>
          <a:stretch>
            <a:fillRect/>
          </a:stretch>
        </p:blipFill>
        <p:spPr>
          <a:xfrm>
            <a:off x="335360" y="2143117"/>
            <a:ext cx="5686028" cy="4094195"/>
          </a:xfrm>
        </p:spPr>
      </p:pic>
      <p:sp>
        <p:nvSpPr>
          <p:cNvPr id="13" name="12 - Θέση κειμένου"/>
          <p:cNvSpPr>
            <a:spLocks noGrp="1"/>
          </p:cNvSpPr>
          <p:nvPr>
            <p:ph type="body" sz="quarter" idx="3"/>
          </p:nvPr>
        </p:nvSpPr>
        <p:spPr/>
        <p:txBody>
          <a:bodyPr/>
          <a:lstStyle/>
          <a:p>
            <a:r>
              <a:rPr lang="el-GR" dirty="0" smtClean="0"/>
              <a:t>                      </a:t>
            </a:r>
            <a:r>
              <a:rPr lang="el-GR" dirty="0" smtClean="0"/>
              <a:t>          </a:t>
            </a:r>
            <a:r>
              <a:rPr lang="el-GR" dirty="0" smtClean="0"/>
              <a:t>2015</a:t>
            </a:r>
            <a:endParaRPr lang="el-GR" dirty="0"/>
          </a:p>
        </p:txBody>
      </p:sp>
      <p:pic>
        <p:nvPicPr>
          <p:cNvPr id="16" name="15 - Θέση περιεχομένου" descr="ΔΙΠΛΑΣ.jpg"/>
          <p:cNvPicPr>
            <a:picLocks noGrp="1" noChangeAspect="1"/>
          </p:cNvPicPr>
          <p:nvPr>
            <p:ph sz="quarter" idx="4"/>
          </p:nvPr>
        </p:nvPicPr>
        <p:blipFill>
          <a:blip r:embed="rId3" cstate="print"/>
          <a:stretch>
            <a:fillRect/>
          </a:stretch>
        </p:blipFill>
        <p:spPr>
          <a:xfrm>
            <a:off x="6240016" y="2132856"/>
            <a:ext cx="5616624" cy="4104456"/>
          </a:xfrm>
        </p:spPr>
      </p:pic>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ΘΕΑΤΡΙΚΗ  ΟΜΑΔΑ ΜΕΛΩΝ  ΚΑΠΗ</a:t>
            </a:r>
            <a:endParaRPr lang="el-GR" dirty="0"/>
          </a:p>
        </p:txBody>
      </p:sp>
      <p:sp>
        <p:nvSpPr>
          <p:cNvPr id="3" name="2 - Θέση κειμένου"/>
          <p:cNvSpPr>
            <a:spLocks noGrp="1"/>
          </p:cNvSpPr>
          <p:nvPr>
            <p:ph type="body" idx="1"/>
          </p:nvPr>
        </p:nvSpPr>
        <p:spPr/>
        <p:txBody>
          <a:bodyPr>
            <a:normAutofit fontScale="77500" lnSpcReduction="20000"/>
          </a:bodyPr>
          <a:lstStyle/>
          <a:p>
            <a:pPr marL="457200" indent="-457200" algn="ctr"/>
            <a:r>
              <a:rPr lang="el-GR" dirty="0" smtClean="0"/>
              <a:t>             2016   ΑΠΟΛΛΩΝ  </a:t>
            </a:r>
          </a:p>
          <a:p>
            <a:pPr marL="457200" indent="-457200" algn="ctr"/>
            <a:r>
              <a:rPr lang="el-GR" dirty="0" smtClean="0"/>
              <a:t>          «Και  μετά  μεγάλωσα»   </a:t>
            </a:r>
            <a:endParaRPr lang="el-GR" dirty="0"/>
          </a:p>
        </p:txBody>
      </p:sp>
      <p:pic>
        <p:nvPicPr>
          <p:cNvPr id="8" name="7 - Θέση περιεχομένου" descr="ΘΕΑΤΡΙΚΟ  2017.JPG"/>
          <p:cNvPicPr>
            <a:picLocks noGrp="1" noChangeAspect="1"/>
          </p:cNvPicPr>
          <p:nvPr>
            <p:ph sz="half" idx="2"/>
          </p:nvPr>
        </p:nvPicPr>
        <p:blipFill>
          <a:blip r:embed="rId2" cstate="print"/>
          <a:stretch>
            <a:fillRect/>
          </a:stretch>
        </p:blipFill>
        <p:spPr>
          <a:xfrm>
            <a:off x="335360" y="2214554"/>
            <a:ext cx="5728862" cy="4000528"/>
          </a:xfrm>
        </p:spPr>
      </p:pic>
      <p:sp>
        <p:nvSpPr>
          <p:cNvPr id="5" name="4 - Θέση κειμένου"/>
          <p:cNvSpPr>
            <a:spLocks noGrp="1"/>
          </p:cNvSpPr>
          <p:nvPr>
            <p:ph type="body" sz="quarter" idx="3"/>
          </p:nvPr>
        </p:nvSpPr>
        <p:spPr/>
        <p:txBody>
          <a:bodyPr>
            <a:normAutofit fontScale="77500" lnSpcReduction="20000"/>
          </a:bodyPr>
          <a:lstStyle/>
          <a:p>
            <a:pPr algn="ctr"/>
            <a:r>
              <a:rPr lang="el-GR" dirty="0" smtClean="0"/>
              <a:t>                2017 ΑΠΟΛΛΩΝ  </a:t>
            </a:r>
          </a:p>
          <a:p>
            <a:pPr algn="ctr"/>
            <a:r>
              <a:rPr lang="el-GR" dirty="0" smtClean="0"/>
              <a:t>       «Μια  παράσταση  ακόμη»</a:t>
            </a:r>
            <a:endParaRPr lang="el-GR" dirty="0"/>
          </a:p>
        </p:txBody>
      </p:sp>
      <p:sp>
        <p:nvSpPr>
          <p:cNvPr id="7" name="6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9" name="7 - Θέση περιεχομένου" descr="ΘΕΑΤΡΙΚΟ  2017.JPG"/>
          <p:cNvPicPr>
            <a:picLocks noGrp="1" noChangeAspect="1"/>
          </p:cNvPicPr>
          <p:nvPr>
            <p:ph sz="quarter" idx="4"/>
          </p:nvPr>
        </p:nvPicPr>
        <p:blipFill>
          <a:blip r:embed="rId3" cstate="print"/>
          <a:stretch>
            <a:fillRect/>
          </a:stretch>
        </p:blipFill>
        <p:spPr>
          <a:xfrm>
            <a:off x="6096001" y="2214554"/>
            <a:ext cx="5760639" cy="3929090"/>
          </a:xfr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r>
              <a:rPr lang="el-GR" dirty="0" smtClean="0"/>
              <a:t>«Οι Σκουπιδάνθρωποι» 2018</a:t>
            </a:r>
            <a:endParaRPr lang="el-GR" dirty="0"/>
          </a:p>
        </p:txBody>
      </p:sp>
      <p:sp>
        <p:nvSpPr>
          <p:cNvPr id="7" name="6 - Θέση κειμένου"/>
          <p:cNvSpPr>
            <a:spLocks noGrp="1"/>
          </p:cNvSpPr>
          <p:nvPr>
            <p:ph type="body" idx="1"/>
          </p:nvPr>
        </p:nvSpPr>
        <p:spPr/>
        <p:txBody>
          <a:bodyPr/>
          <a:lstStyle/>
          <a:p>
            <a:r>
              <a:rPr lang="el-GR" dirty="0" smtClean="0"/>
              <a:t>                             ΑΓΡΙΝΙΟ</a:t>
            </a:r>
            <a:endParaRPr lang="el-GR" dirty="0"/>
          </a:p>
        </p:txBody>
      </p:sp>
      <p:sp>
        <p:nvSpPr>
          <p:cNvPr id="9" name="8 - Θέση κειμένου"/>
          <p:cNvSpPr>
            <a:spLocks noGrp="1"/>
          </p:cNvSpPr>
          <p:nvPr>
            <p:ph type="body" sz="quarter" idx="3"/>
          </p:nvPr>
        </p:nvSpPr>
        <p:spPr/>
        <p:txBody>
          <a:bodyPr/>
          <a:lstStyle/>
          <a:p>
            <a:r>
              <a:rPr lang="el-GR" dirty="0" smtClean="0"/>
              <a:t>                ΠΑΛΙΟ ΝΟΣΟΚΟΜΕΙΟ </a:t>
            </a:r>
            <a:endParaRPr lang="el-GR" dirty="0"/>
          </a:p>
        </p:txBody>
      </p:sp>
      <p:pic>
        <p:nvPicPr>
          <p:cNvPr id="11" name="10 - Θέση περιεχομένου" descr="2018  ΜΠΑΡΥ.jpg"/>
          <p:cNvPicPr>
            <a:picLocks noGrp="1" noChangeAspect="1"/>
          </p:cNvPicPr>
          <p:nvPr>
            <p:ph sz="quarter" idx="4"/>
          </p:nvPr>
        </p:nvPicPr>
        <p:blipFill>
          <a:blip r:embed="rId2" cstate="print"/>
          <a:stretch>
            <a:fillRect/>
          </a:stretch>
        </p:blipFill>
        <p:spPr>
          <a:xfrm>
            <a:off x="6312024" y="2276872"/>
            <a:ext cx="5544616" cy="3929090"/>
          </a:xfrm>
        </p:spPr>
      </p:pic>
      <p:sp>
        <p:nvSpPr>
          <p:cNvPr id="5" name="4 - Θέση υποσέλιδου"/>
          <p:cNvSpPr>
            <a:spLocks noGrp="1"/>
          </p:cNvSpPr>
          <p:nvPr>
            <p:ph type="ftr" sz="quarter" idx="11"/>
          </p:nvPr>
        </p:nvSpPr>
        <p:spPr>
          <a:xfrm>
            <a:off x="4719638" y="6280925"/>
            <a:ext cx="2895600" cy="365125"/>
          </a:xfrm>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12" name="10 - Θέση περιεχομένου" descr="2018  ΜΠΑΡΥ.jpg"/>
          <p:cNvPicPr>
            <a:picLocks noGrp="1" noChangeAspect="1"/>
          </p:cNvPicPr>
          <p:nvPr>
            <p:ph sz="half" idx="2"/>
          </p:nvPr>
        </p:nvPicPr>
        <p:blipFill>
          <a:blip r:embed="rId3" cstate="print"/>
          <a:stretch>
            <a:fillRect/>
          </a:stretch>
        </p:blipFill>
        <p:spPr>
          <a:xfrm>
            <a:off x="407368" y="2204864"/>
            <a:ext cx="5728862" cy="4000528"/>
          </a:xfr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5" name="4 - Τίτλος"/>
          <p:cNvSpPr>
            <a:spLocks noGrp="1"/>
          </p:cNvSpPr>
          <p:nvPr>
            <p:ph type="title"/>
          </p:nvPr>
        </p:nvSpPr>
        <p:spPr>
          <a:xfrm>
            <a:off x="1981200" y="341784"/>
            <a:ext cx="8229600" cy="1143000"/>
          </a:xfrm>
        </p:spPr>
        <p:txBody>
          <a:bodyPr/>
          <a:lstStyle/>
          <a:p>
            <a:r>
              <a:rPr lang="el-GR" dirty="0" smtClean="0"/>
              <a:t>Σκοπός  του ΤΤΗ είναι:</a:t>
            </a:r>
            <a:endParaRPr lang="el-GR" dirty="0"/>
          </a:p>
        </p:txBody>
      </p:sp>
      <p:sp>
        <p:nvSpPr>
          <p:cNvPr id="6" name="5 - Θέση περιεχομένου"/>
          <p:cNvSpPr>
            <a:spLocks noGrp="1"/>
          </p:cNvSpPr>
          <p:nvPr>
            <p:ph idx="1"/>
          </p:nvPr>
        </p:nvSpPr>
        <p:spPr/>
        <p:txBody>
          <a:bodyPr>
            <a:normAutofit fontScale="92500" lnSpcReduction="10000"/>
          </a:bodyPr>
          <a:lstStyle/>
          <a:p>
            <a:pPr algn="just"/>
            <a:r>
              <a:rPr lang="el-GR" dirty="0" smtClean="0"/>
              <a:t>η προαγωγή </a:t>
            </a:r>
            <a:r>
              <a:rPr lang="el-GR" dirty="0"/>
              <a:t>,</a:t>
            </a:r>
            <a:r>
              <a:rPr lang="el-GR" dirty="0" smtClean="0"/>
              <a:t> η ανάπτυξη δράσεων κι υποστηρικτικών υπηρεσιών, που αφορούν τα άτομα Τρίτης Ηλικίας στα διοικητικά όρια του Δήμου Πατρέων ( ΟΕΥ  ΚΟΔΗΠ  2011) .</a:t>
            </a:r>
          </a:p>
          <a:p>
            <a:pPr algn="just"/>
            <a:r>
              <a:rPr lang="el-GR" dirty="0" smtClean="0"/>
              <a:t>Σύμφωνα  με  τον Παγκόσμιο Οργανισμό Υγείας  η Τρίτη </a:t>
            </a:r>
            <a:r>
              <a:rPr lang="el-GR" dirty="0"/>
              <a:t>Η</a:t>
            </a:r>
            <a:r>
              <a:rPr lang="el-GR" dirty="0" smtClean="0"/>
              <a:t>λικία  αρχίζει  στα  65+ </a:t>
            </a:r>
            <a:r>
              <a:rPr lang="el-GR" dirty="0"/>
              <a:t>.</a:t>
            </a:r>
            <a:endParaRPr lang="el-GR" dirty="0" smtClean="0"/>
          </a:p>
          <a:p>
            <a:pPr algn="just"/>
            <a:r>
              <a:rPr lang="el-GR" dirty="0" err="1" smtClean="0"/>
              <a:t>ΑμεΑ</a:t>
            </a:r>
            <a:r>
              <a:rPr lang="el-GR" dirty="0" smtClean="0"/>
              <a:t>  </a:t>
            </a:r>
            <a:r>
              <a:rPr lang="el-GR" dirty="0"/>
              <a:t>ο</a:t>
            </a:r>
            <a:r>
              <a:rPr lang="el-GR" dirty="0" smtClean="0"/>
              <a:t>ρίζεται , όποιος  έχει απόφαση από ΚΕΠΑ ( Κέντρο Πιστοποίησης Αναπηρίας ) </a:t>
            </a:r>
          </a:p>
          <a:p>
            <a:pPr algn="just"/>
            <a:r>
              <a:rPr lang="el-GR" dirty="0" smtClean="0"/>
              <a:t>ΤΤΗ = Τμήμα Τρίτης Ηλικίας </a:t>
            </a:r>
          </a:p>
          <a:p>
            <a:pPr algn="just"/>
            <a:r>
              <a:rPr lang="el-GR" dirty="0" smtClean="0"/>
              <a:t>Β σ </a:t>
            </a:r>
            <a:r>
              <a:rPr lang="el-GR" dirty="0" err="1" smtClean="0"/>
              <a:t>Σ</a:t>
            </a:r>
            <a:r>
              <a:rPr lang="el-GR" dirty="0" smtClean="0"/>
              <a:t> = Βοήθεια στο Σπίτι  </a:t>
            </a:r>
            <a:endParaRPr lang="en-US" dirty="0" smtClean="0"/>
          </a:p>
          <a:p>
            <a:pPr lvl="0" algn="just"/>
            <a:endParaRPr lang="el-GR" dirty="0" smtClean="0"/>
          </a:p>
          <a:p>
            <a:pPr lvl="0" algn="just"/>
            <a:endParaRPr lang="el-GR" dirty="0" smtClean="0"/>
          </a:p>
          <a:p>
            <a:endParaRPr lang="el-GR" dirty="0"/>
          </a:p>
        </p:txBody>
      </p:sp>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ΦΕΣΤΙΒΑΛ  ΧΟΡΟΥ  Γ΄ΗΛΙΚΙΑΣ 2017 κ 2018  * (πρώτη φορά)</a:t>
            </a:r>
            <a:endParaRPr lang="el-GR" dirty="0"/>
          </a:p>
        </p:txBody>
      </p:sp>
      <p:pic>
        <p:nvPicPr>
          <p:cNvPr id="6" name="5 - Θέση περιεχομένου" descr="35167996_2019044911468363_4556042513789485056_n.jpg"/>
          <p:cNvPicPr>
            <a:picLocks noGrp="1" noChangeAspect="1"/>
          </p:cNvPicPr>
          <p:nvPr>
            <p:ph sz="half" idx="1"/>
          </p:nvPr>
        </p:nvPicPr>
        <p:blipFill>
          <a:blip r:embed="rId2" cstate="print"/>
          <a:stretch>
            <a:fillRect/>
          </a:stretch>
        </p:blipFill>
        <p:spPr>
          <a:xfrm>
            <a:off x="335360" y="1571612"/>
            <a:ext cx="6768752" cy="4357718"/>
          </a:xfrm>
        </p:spPr>
      </p:pic>
      <p:sp>
        <p:nvSpPr>
          <p:cNvPr id="4" name="3 - Θέση περιεχομένου"/>
          <p:cNvSpPr>
            <a:spLocks noGrp="1"/>
          </p:cNvSpPr>
          <p:nvPr>
            <p:ph sz="half" idx="2"/>
          </p:nvPr>
        </p:nvSpPr>
        <p:spPr>
          <a:xfrm>
            <a:off x="7536160" y="1600201"/>
            <a:ext cx="4176464" cy="4525963"/>
          </a:xfrm>
        </p:spPr>
        <p:txBody>
          <a:bodyPr>
            <a:normAutofit/>
          </a:bodyPr>
          <a:lstStyle/>
          <a:p>
            <a:pPr algn="just"/>
            <a:r>
              <a:rPr lang="el-GR" sz="3200" dirty="0"/>
              <a:t>Συμμετοχή  ΚΑΠΗ από όλη τη χώρα σε 3μερο Φεστιβάλ  σε  κεντρικά σημεία </a:t>
            </a:r>
          </a:p>
          <a:p>
            <a:pPr marL="0" indent="0" algn="just">
              <a:buNone/>
            </a:pPr>
            <a:r>
              <a:rPr lang="el-GR" sz="3200" dirty="0" smtClean="0"/>
              <a:t>(Πλ</a:t>
            </a:r>
            <a:r>
              <a:rPr lang="el-GR" sz="3200" dirty="0"/>
              <a:t>. Γεωργίου, Θεατράκι </a:t>
            </a:r>
            <a:r>
              <a:rPr lang="el-GR" sz="3200" dirty="0" smtClean="0"/>
              <a:t>      Μαρίνας</a:t>
            </a:r>
            <a:r>
              <a:rPr lang="el-GR" sz="3200" dirty="0"/>
              <a:t>, Πλαζ ΕΟΤ </a:t>
            </a:r>
            <a:r>
              <a:rPr lang="el-GR" dirty="0" smtClean="0"/>
              <a:t>)</a:t>
            </a:r>
          </a:p>
          <a:p>
            <a:endParaRPr lang="el-GR" dirty="0"/>
          </a:p>
        </p:txBody>
      </p:sp>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normAutofit/>
          </a:bodyPr>
          <a:lstStyle/>
          <a:p>
            <a:r>
              <a:rPr lang="el-GR" dirty="0" smtClean="0"/>
              <a:t>ΦΕΣΤΙΒΑΛ  ΧΟΡΟΥ  Γ΄ΗΛΙΚΙΑΣ 2017 Κ 2018</a:t>
            </a:r>
            <a:endParaRPr lang="el-GR" dirty="0"/>
          </a:p>
        </p:txBody>
      </p:sp>
      <p:sp>
        <p:nvSpPr>
          <p:cNvPr id="7" name="6 - Θέση κειμένου"/>
          <p:cNvSpPr>
            <a:spLocks noGrp="1"/>
          </p:cNvSpPr>
          <p:nvPr>
            <p:ph type="body" idx="1"/>
          </p:nvPr>
        </p:nvSpPr>
        <p:spPr/>
        <p:txBody>
          <a:bodyPr/>
          <a:lstStyle/>
          <a:p>
            <a:r>
              <a:rPr lang="el-GR" dirty="0" smtClean="0"/>
              <a:t>                   ΚΑΠΗ   ΔΡΑΜΑΣ</a:t>
            </a:r>
            <a:endParaRPr lang="el-GR" dirty="0"/>
          </a:p>
        </p:txBody>
      </p:sp>
      <p:pic>
        <p:nvPicPr>
          <p:cNvPr id="11" name="10 - Θέση περιεχομένου" descr="ΠΛΑΤΕΙΑ ΓΕΩΡΓ-ΤΣΙΛΛΕΡ.jpg"/>
          <p:cNvPicPr>
            <a:picLocks noGrp="1" noChangeAspect="1"/>
          </p:cNvPicPr>
          <p:nvPr>
            <p:ph sz="half" idx="2"/>
          </p:nvPr>
        </p:nvPicPr>
        <p:blipFill>
          <a:blip r:embed="rId2" cstate="print"/>
          <a:stretch>
            <a:fillRect/>
          </a:stretch>
        </p:blipFill>
        <p:spPr>
          <a:xfrm>
            <a:off x="335360" y="2204864"/>
            <a:ext cx="5758036" cy="4071966"/>
          </a:xfrm>
        </p:spPr>
      </p:pic>
      <p:sp>
        <p:nvSpPr>
          <p:cNvPr id="9" name="8 - Θέση κειμένου"/>
          <p:cNvSpPr>
            <a:spLocks noGrp="1"/>
          </p:cNvSpPr>
          <p:nvPr>
            <p:ph type="body" sz="quarter" idx="3"/>
          </p:nvPr>
        </p:nvSpPr>
        <p:spPr/>
        <p:txBody>
          <a:bodyPr/>
          <a:lstStyle/>
          <a:p>
            <a:r>
              <a:rPr lang="el-GR" dirty="0" smtClean="0"/>
              <a:t>                   ΚΑΠΗ  ΑΓΡΙΝΙΟΥ</a:t>
            </a:r>
            <a:endParaRPr lang="el-GR" dirty="0"/>
          </a:p>
        </p:txBody>
      </p:sp>
      <p:pic>
        <p:nvPicPr>
          <p:cNvPr id="12" name="11 - Θέση περιεχομένου" descr="ΦΕΣΤΙΒΑΛ  2018.JPG"/>
          <p:cNvPicPr>
            <a:picLocks noGrp="1" noChangeAspect="1"/>
          </p:cNvPicPr>
          <p:nvPr>
            <p:ph sz="quarter" idx="4"/>
          </p:nvPr>
        </p:nvPicPr>
        <p:blipFill>
          <a:blip r:embed="rId3" cstate="print"/>
          <a:stretch>
            <a:fillRect/>
          </a:stretch>
        </p:blipFill>
        <p:spPr>
          <a:xfrm>
            <a:off x="6168008" y="2204864"/>
            <a:ext cx="5760640" cy="4071966"/>
          </a:xfrm>
        </p:spPr>
      </p:pic>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ΦΕΣΤΙΒΑΛ  ΧΟΡΟΥ  Γ΄ΗΛΙΚΙΑΣ 2017 Κ 2018</a:t>
            </a:r>
            <a:endParaRPr lang="el-GR" dirty="0"/>
          </a:p>
        </p:txBody>
      </p:sp>
      <p:sp>
        <p:nvSpPr>
          <p:cNvPr id="3" name="2 - Θέση κειμένου"/>
          <p:cNvSpPr>
            <a:spLocks noGrp="1"/>
          </p:cNvSpPr>
          <p:nvPr>
            <p:ph type="body" idx="1"/>
          </p:nvPr>
        </p:nvSpPr>
        <p:spPr/>
        <p:txBody>
          <a:bodyPr/>
          <a:lstStyle/>
          <a:p>
            <a:r>
              <a:rPr lang="el-GR" dirty="0" smtClean="0"/>
              <a:t>             </a:t>
            </a:r>
            <a:r>
              <a:rPr lang="el-GR" dirty="0" smtClean="0"/>
              <a:t>          </a:t>
            </a:r>
            <a:r>
              <a:rPr lang="el-GR" dirty="0" smtClean="0"/>
              <a:t>ΚΑΠΗ ΠΑΤΡΑΣ</a:t>
            </a:r>
            <a:endParaRPr lang="el-GR" dirty="0"/>
          </a:p>
        </p:txBody>
      </p:sp>
      <p:pic>
        <p:nvPicPr>
          <p:cNvPr id="8" name="7 - Θέση περιεχομένου" descr="ΠΛΑΤ ΓΕΩΡΓ ΚΑΠΗ ΠΑΤΡ!!!!!.jpg"/>
          <p:cNvPicPr>
            <a:picLocks noGrp="1" noChangeAspect="1"/>
          </p:cNvPicPr>
          <p:nvPr>
            <p:ph sz="half" idx="2"/>
          </p:nvPr>
        </p:nvPicPr>
        <p:blipFill>
          <a:blip r:embed="rId2" cstate="print"/>
          <a:stretch>
            <a:fillRect/>
          </a:stretch>
        </p:blipFill>
        <p:spPr>
          <a:xfrm>
            <a:off x="335360" y="2143116"/>
            <a:ext cx="5616624" cy="4022187"/>
          </a:xfrm>
        </p:spPr>
      </p:pic>
      <p:sp>
        <p:nvSpPr>
          <p:cNvPr id="5" name="4 - Θέση κειμένου"/>
          <p:cNvSpPr>
            <a:spLocks noGrp="1"/>
          </p:cNvSpPr>
          <p:nvPr>
            <p:ph type="body" sz="quarter" idx="3"/>
          </p:nvPr>
        </p:nvSpPr>
        <p:spPr/>
        <p:txBody>
          <a:bodyPr/>
          <a:lstStyle/>
          <a:p>
            <a:r>
              <a:rPr lang="el-GR" dirty="0" smtClean="0"/>
              <a:t>       </a:t>
            </a:r>
            <a:r>
              <a:rPr lang="el-GR" dirty="0" smtClean="0"/>
              <a:t>        ΚΑΠΗ  </a:t>
            </a:r>
            <a:r>
              <a:rPr lang="el-GR" dirty="0" smtClean="0"/>
              <a:t>ΚΑΙΣΑΡΙΑΝΗΣ</a:t>
            </a:r>
            <a:endParaRPr lang="el-GR" dirty="0"/>
          </a:p>
        </p:txBody>
      </p:sp>
      <p:pic>
        <p:nvPicPr>
          <p:cNvPr id="9" name="8 - Θέση περιεχομένου" descr="ΠΛΑΤ  ΓΕΩΡΓΙΟΥ  ΚΟΝΤΙΝΗ.jpg"/>
          <p:cNvPicPr>
            <a:picLocks noGrp="1" noChangeAspect="1"/>
          </p:cNvPicPr>
          <p:nvPr>
            <p:ph sz="quarter" idx="4"/>
          </p:nvPr>
        </p:nvPicPr>
        <p:blipFill>
          <a:blip r:embed="rId3" cstate="print"/>
          <a:stretch>
            <a:fillRect/>
          </a:stretch>
        </p:blipFill>
        <p:spPr>
          <a:xfrm>
            <a:off x="6023992" y="2143117"/>
            <a:ext cx="5904656" cy="4000527"/>
          </a:xfrm>
        </p:spPr>
      </p:pic>
      <p:sp>
        <p:nvSpPr>
          <p:cNvPr id="7" name="6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r>
              <a:rPr lang="el-GR" dirty="0" smtClean="0"/>
              <a:t>Βοήθεια  στο Σπίτι   16  ΙΔΟΧ </a:t>
            </a:r>
            <a:endParaRPr lang="el-GR" dirty="0"/>
          </a:p>
        </p:txBody>
      </p:sp>
      <p:graphicFrame>
        <p:nvGraphicFramePr>
          <p:cNvPr id="12" name="11 - Θέση περιεχομένου"/>
          <p:cNvGraphicFramePr>
            <a:graphicFrameLocks noGrp="1"/>
          </p:cNvGraphicFramePr>
          <p:nvPr>
            <p:ph idx="1"/>
            <p:extLst>
              <p:ext uri="{D42A27DB-BD31-4B8C-83A1-F6EECF244321}">
                <p14:modId xmlns:p14="http://schemas.microsoft.com/office/powerpoint/2010/main" val="240985667"/>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2400" b="1" dirty="0"/>
              <a:t>Σκοπός είναι η  βελτίωση  της ποιότητα ζωής των ατόμων της  Γ΄ ηλικίας κι ατόμων με κινητικά ή άλλα ειδικά προβλήματα  κ να βοηθηθεί  η αυτόνομη κι αξιοπρεπή διαβίωσή τους</a:t>
            </a:r>
            <a:endParaRPr lang="el-GR" sz="2400" dirty="0"/>
          </a:p>
        </p:txBody>
      </p:sp>
      <p:sp>
        <p:nvSpPr>
          <p:cNvPr id="3" name="Θέση κειμένου 2"/>
          <p:cNvSpPr>
            <a:spLocks noGrp="1"/>
          </p:cNvSpPr>
          <p:nvPr>
            <p:ph type="body" idx="1"/>
          </p:nvPr>
        </p:nvSpPr>
        <p:spPr/>
        <p:txBody>
          <a:bodyPr>
            <a:normAutofit/>
          </a:bodyPr>
          <a:lstStyle/>
          <a:p>
            <a:pPr algn="ctr"/>
            <a:r>
              <a:rPr lang="el-GR" dirty="0"/>
              <a:t>Κριτήρια ένταξης:</a:t>
            </a:r>
          </a:p>
        </p:txBody>
      </p:sp>
      <p:graphicFrame>
        <p:nvGraphicFramePr>
          <p:cNvPr id="11" name="Θέση περιεχομένου 10"/>
          <p:cNvGraphicFramePr>
            <a:graphicFrameLocks noGrp="1"/>
          </p:cNvGraphicFramePr>
          <p:nvPr>
            <p:ph sz="half" idx="2"/>
            <p:extLst>
              <p:ext uri="{D42A27DB-BD31-4B8C-83A1-F6EECF244321}">
                <p14:modId xmlns:p14="http://schemas.microsoft.com/office/powerpoint/2010/main" val="2150230789"/>
              </p:ext>
            </p:extLst>
          </p:nvPr>
        </p:nvGraphicFramePr>
        <p:xfrm>
          <a:off x="1981200" y="2174875"/>
          <a:ext cx="4040188" cy="39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Θέση κειμένου 4"/>
          <p:cNvSpPr>
            <a:spLocks noGrp="1"/>
          </p:cNvSpPr>
          <p:nvPr>
            <p:ph type="body" sz="quarter" idx="3"/>
          </p:nvPr>
        </p:nvSpPr>
        <p:spPr/>
        <p:txBody>
          <a:bodyPr>
            <a:normAutofit/>
          </a:bodyPr>
          <a:lstStyle/>
          <a:p>
            <a:r>
              <a:rPr lang="el-GR" dirty="0"/>
              <a:t>Υπηρεσίες που προσφέρονται:</a:t>
            </a:r>
          </a:p>
        </p:txBody>
      </p:sp>
      <p:sp>
        <p:nvSpPr>
          <p:cNvPr id="6" name="Θέση περιεχομένου 5"/>
          <p:cNvSpPr>
            <a:spLocks noGrp="1"/>
          </p:cNvSpPr>
          <p:nvPr>
            <p:ph sz="quarter" idx="4"/>
          </p:nvPr>
        </p:nvSpPr>
        <p:spPr/>
        <p:txBody>
          <a:bodyPr>
            <a:normAutofit fontScale="92500" lnSpcReduction="10000"/>
          </a:bodyPr>
          <a:lstStyle/>
          <a:p>
            <a:pPr marL="0" indent="0" algn="just">
              <a:buNone/>
            </a:pPr>
            <a:r>
              <a:rPr lang="el-GR" sz="2600" dirty="0"/>
              <a:t>•Συμβουλευτική και συναισθηματική στήριξη </a:t>
            </a:r>
            <a:endParaRPr lang="el-GR" sz="2600" dirty="0">
              <a:solidFill>
                <a:srgbClr val="FF0000"/>
              </a:solidFill>
            </a:endParaRPr>
          </a:p>
          <a:p>
            <a:pPr marL="0" indent="0" algn="just">
              <a:buNone/>
            </a:pPr>
            <a:r>
              <a:rPr lang="el-GR" sz="2600" dirty="0"/>
              <a:t>•  Νοσηλευτική μέριμνα </a:t>
            </a:r>
            <a:endParaRPr lang="el-GR" sz="2600" dirty="0">
              <a:solidFill>
                <a:srgbClr val="C00000"/>
              </a:solidFill>
            </a:endParaRPr>
          </a:p>
          <a:p>
            <a:pPr marL="0" indent="0" algn="just">
              <a:buNone/>
            </a:pPr>
            <a:r>
              <a:rPr lang="el-GR" sz="2600" dirty="0"/>
              <a:t>• Οικογενειακή – Οικιακή Φροντίδα και ικανοποίηση πρακτικών αναγκών διαβίωσης </a:t>
            </a:r>
          </a:p>
          <a:p>
            <a:pPr marL="0" indent="0" algn="just">
              <a:buNone/>
            </a:pPr>
            <a:r>
              <a:rPr lang="el-GR" sz="2600" dirty="0"/>
              <a:t>•Μικροαγορές, πληρωμή λογαριασμών , Συνοδεία στις διάφορες υπηρεσίες</a:t>
            </a:r>
          </a:p>
          <a:p>
            <a:pPr marL="0" indent="0" algn="just">
              <a:buNone/>
            </a:pPr>
            <a:r>
              <a:rPr lang="el-GR" sz="2600" dirty="0"/>
              <a:t>• </a:t>
            </a:r>
            <a:r>
              <a:rPr lang="el-GR" sz="2600" dirty="0">
                <a:solidFill>
                  <a:srgbClr val="FF0000"/>
                </a:solidFill>
              </a:rPr>
              <a:t>φυσιοθεραπεία </a:t>
            </a:r>
            <a:r>
              <a:rPr lang="el-GR" sz="2600" dirty="0">
                <a:solidFill>
                  <a:srgbClr val="C00000"/>
                </a:solidFill>
              </a:rPr>
              <a:t>*</a:t>
            </a:r>
          </a:p>
          <a:p>
            <a:pPr marL="0" indent="0" algn="just">
              <a:buNone/>
            </a:pPr>
            <a:r>
              <a:rPr lang="el-GR" dirty="0" smtClean="0"/>
              <a:t> </a:t>
            </a:r>
            <a:endParaRPr lang="el-GR" dirty="0"/>
          </a:p>
          <a:p>
            <a:endParaRPr lang="el-GR" dirty="0"/>
          </a:p>
        </p:txBody>
      </p:sp>
      <p:sp>
        <p:nvSpPr>
          <p:cNvPr id="7" name="Θέση υποσέλιδου 6"/>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extLst>
      <p:ext uri="{BB962C8B-B14F-4D97-AF65-F5344CB8AC3E}">
        <p14:creationId xmlns:p14="http://schemas.microsoft.com/office/powerpoint/2010/main" val="3978549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67408" y="188640"/>
            <a:ext cx="4222107" cy="1786037"/>
          </a:xfrm>
          <a:solidFill>
            <a:schemeClr val="bg1">
              <a:lumMod val="65000"/>
            </a:schemeClr>
          </a:solidFill>
        </p:spPr>
        <p:txBody>
          <a:bodyPr>
            <a:noAutofit/>
          </a:bodyPr>
          <a:lstStyle/>
          <a:p>
            <a:r>
              <a:rPr lang="el-GR" dirty="0" smtClean="0"/>
              <a:t>Κοινωνικοί Λειτουργοί 6</a:t>
            </a:r>
            <a:br>
              <a:rPr lang="el-GR" dirty="0" smtClean="0"/>
            </a:br>
            <a:r>
              <a:rPr lang="el-GR" dirty="0" smtClean="0"/>
              <a:t>Νοσηλευτές  3</a:t>
            </a:r>
            <a:br>
              <a:rPr lang="el-GR" dirty="0" smtClean="0"/>
            </a:br>
            <a:r>
              <a:rPr lang="el-GR" dirty="0" smtClean="0"/>
              <a:t>Οικογενειακοί Βοηθοί 6</a:t>
            </a:r>
            <a:br>
              <a:rPr lang="el-GR" dirty="0" smtClean="0"/>
            </a:br>
            <a:r>
              <a:rPr lang="el-GR" dirty="0" smtClean="0"/>
              <a:t>Οδηγός 1 </a:t>
            </a:r>
            <a:r>
              <a:rPr lang="el-GR" dirty="0" smtClean="0">
                <a:solidFill>
                  <a:srgbClr val="FF0000"/>
                </a:solidFill>
              </a:rPr>
              <a:t>(2 Δομές κατ’ εξαίρεση , 2 Δομές  ΔΠ </a:t>
            </a:r>
            <a:r>
              <a:rPr lang="el-GR" dirty="0">
                <a:solidFill>
                  <a:srgbClr val="FF0000"/>
                </a:solidFill>
              </a:rPr>
              <a:t>)</a:t>
            </a:r>
          </a:p>
        </p:txBody>
      </p:sp>
      <p:sp>
        <p:nvSpPr>
          <p:cNvPr id="3" name="2 - Θέση περιεχομένου"/>
          <p:cNvSpPr>
            <a:spLocks noGrp="1"/>
          </p:cNvSpPr>
          <p:nvPr>
            <p:ph idx="1"/>
          </p:nvPr>
        </p:nvSpPr>
        <p:spPr>
          <a:xfrm>
            <a:off x="5099050" y="228081"/>
            <a:ext cx="5111750" cy="5853113"/>
          </a:xfrm>
          <a:solidFill>
            <a:schemeClr val="tx2">
              <a:lumMod val="40000"/>
              <a:lumOff val="60000"/>
            </a:schemeClr>
          </a:solidFill>
        </p:spPr>
        <p:txBody>
          <a:bodyPr>
            <a:normAutofit fontScale="77500" lnSpcReduction="20000"/>
          </a:bodyPr>
          <a:lstStyle/>
          <a:p>
            <a:pPr algn="just"/>
            <a:endParaRPr lang="el-GR" dirty="0" smtClean="0"/>
          </a:p>
          <a:p>
            <a:pPr algn="just"/>
            <a:r>
              <a:rPr lang="el-GR" dirty="0" smtClean="0"/>
              <a:t> Κοινωνικοί Λειτουργοί :  συνολική εποπτεία των ωφελούμενων, αξιολόγηση περιστατικών, παροχή  κοινωνική-ψυχολογική  υποστήριξης και συνεργασία με συναρμόδιους φορείς . </a:t>
            </a:r>
          </a:p>
          <a:p>
            <a:pPr algn="just"/>
            <a:r>
              <a:rPr lang="el-GR" dirty="0" smtClean="0"/>
              <a:t> Νοσηλεύτριες : πρωτοβάθμιες υπηρεσίες υγείας </a:t>
            </a:r>
            <a:endParaRPr lang="en-US" dirty="0" smtClean="0"/>
          </a:p>
          <a:p>
            <a:pPr algn="just">
              <a:buNone/>
            </a:pPr>
            <a:r>
              <a:rPr lang="el-GR" dirty="0" smtClean="0"/>
              <a:t>    ( πχ μετρήσεις  ζωτικών οργάνων , ατομική υγιεινή , συνοδεί</a:t>
            </a:r>
            <a:r>
              <a:rPr lang="el-GR" dirty="0"/>
              <a:t>α</a:t>
            </a:r>
            <a:r>
              <a:rPr lang="el-GR" dirty="0" smtClean="0"/>
              <a:t> κλπ ) .</a:t>
            </a:r>
          </a:p>
          <a:p>
            <a:pPr algn="just"/>
            <a:r>
              <a:rPr lang="el-GR" dirty="0" smtClean="0"/>
              <a:t> Οικογενειακοί βοηθοί : διεκπεραίωση εξωτερικών εργασιών , καθαριότητα του σπιτιού των εξυπηρετουμένων ,ατομική υγιεινή κλπ . </a:t>
            </a:r>
          </a:p>
        </p:txBody>
      </p:sp>
      <p:sp>
        <p:nvSpPr>
          <p:cNvPr id="4" name="3 - Θέση κειμένου"/>
          <p:cNvSpPr>
            <a:spLocks noGrp="1"/>
          </p:cNvSpPr>
          <p:nvPr>
            <p:ph type="body" sz="half" idx="2"/>
          </p:nvPr>
        </p:nvSpPr>
        <p:spPr>
          <a:xfrm>
            <a:off x="1981201" y="2204865"/>
            <a:ext cx="3008313" cy="3921299"/>
          </a:xfrm>
        </p:spPr>
        <p:txBody>
          <a:bodyPr/>
          <a:lstStyle/>
          <a:p>
            <a:endParaRPr lang="el-GR" dirty="0"/>
          </a:p>
        </p:txBody>
      </p:sp>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07368" y="2204865"/>
            <a:ext cx="4588767" cy="3921298"/>
          </a:xfrm>
          <a:prstGeom prst="rect">
            <a:avLst/>
          </a:prstGeom>
          <a:pattFill prst="pct70">
            <a:fgClr>
              <a:srgbClr val="00B050"/>
            </a:fgClr>
            <a:bgClr>
              <a:schemeClr val="bg1"/>
            </a:bgClr>
          </a:pattFill>
          <a:ln>
            <a:noFill/>
          </a:ln>
          <a:effectLs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p:txBody>
          <a:bodyPr/>
          <a:lstStyle/>
          <a:p>
            <a:r>
              <a:rPr lang="el-GR" dirty="0" smtClean="0"/>
              <a:t>Συνολικά Περιστατικά </a:t>
            </a:r>
            <a:r>
              <a:rPr lang="el-GR" dirty="0" err="1" smtClean="0"/>
              <a:t>ΒσΣ</a:t>
            </a:r>
            <a:endParaRPr lang="el-GR" dirty="0"/>
          </a:p>
        </p:txBody>
      </p:sp>
      <p:graphicFrame>
        <p:nvGraphicFramePr>
          <p:cNvPr id="8" name="7 - Θέση περιεχομένου"/>
          <p:cNvGraphicFramePr>
            <a:graphicFrameLocks noGrp="1"/>
          </p:cNvGraphicFramePr>
          <p:nvPr>
            <p:ph idx="1"/>
            <p:extLst>
              <p:ext uri="{D42A27DB-BD31-4B8C-83A1-F6EECF244321}">
                <p14:modId xmlns:p14="http://schemas.microsoft.com/office/powerpoint/2010/main" val="2055792080"/>
              </p:ext>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pattFill prst="plaid">
          <a:fgClr>
            <a:schemeClr val="bg1"/>
          </a:fgClr>
          <a:bgClr>
            <a:schemeClr val="bg1"/>
          </a:bgClr>
        </a:patt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Νέα  Περιστατικά </a:t>
            </a:r>
            <a:r>
              <a:rPr lang="el-GR" dirty="0" err="1" smtClean="0"/>
              <a:t>ΒσΣ</a:t>
            </a:r>
            <a:endParaRPr lang="el-GR" dirty="0"/>
          </a:p>
        </p:txBody>
      </p:sp>
      <p:graphicFrame>
        <p:nvGraphicFramePr>
          <p:cNvPr id="5" name="4 - Θέση περιεχομένου"/>
          <p:cNvGraphicFramePr>
            <a:graphicFrameLocks noGrp="1"/>
          </p:cNvGraphicFramePr>
          <p:nvPr>
            <p:ph idx="1"/>
            <p:extLst>
              <p:ext uri="{D42A27DB-BD31-4B8C-83A1-F6EECF244321}">
                <p14:modId xmlns:p14="http://schemas.microsoft.com/office/powerpoint/2010/main" val="1485343052"/>
              </p:ext>
            </p:extLst>
          </p:nvPr>
        </p:nvGraphicFramePr>
        <p:xfrm>
          <a:off x="2063552" y="1556792"/>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Κοινωνικές έρευνες/ Ένταξη  </a:t>
            </a:r>
            <a:r>
              <a:rPr lang="el-GR" dirty="0" err="1" smtClean="0"/>
              <a:t>ΒσΣ</a:t>
            </a:r>
            <a:endParaRPr lang="el-GR" dirty="0"/>
          </a:p>
        </p:txBody>
      </p:sp>
      <p:graphicFrame>
        <p:nvGraphicFramePr>
          <p:cNvPr id="5" name="4 - Θέση περιεχομένου"/>
          <p:cNvGraphicFramePr>
            <a:graphicFrameLocks noGrp="1"/>
          </p:cNvGraphicFramePr>
          <p:nvPr>
            <p:ph idx="1"/>
            <p:extLst>
              <p:ext uri="{D42A27DB-BD31-4B8C-83A1-F6EECF244321}">
                <p14:modId xmlns:p14="http://schemas.microsoft.com/office/powerpoint/2010/main" val="1200502161"/>
              </p:ext>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Ποιοτικά χαρακτηριστικά </a:t>
            </a:r>
            <a:r>
              <a:rPr lang="el-GR" dirty="0" err="1" smtClean="0"/>
              <a:t>ΒσΣ</a:t>
            </a:r>
            <a:endParaRPr lang="el-GR" dirty="0"/>
          </a:p>
        </p:txBody>
      </p:sp>
      <p:graphicFrame>
        <p:nvGraphicFramePr>
          <p:cNvPr id="6" name="5 - Θέση περιεχομένου"/>
          <p:cNvGraphicFramePr>
            <a:graphicFrameLocks noGrp="1"/>
          </p:cNvGraphicFramePr>
          <p:nvPr>
            <p:ph idx="1"/>
            <p:extLst>
              <p:ext uri="{D42A27DB-BD31-4B8C-83A1-F6EECF244321}">
                <p14:modId xmlns:p14="http://schemas.microsoft.com/office/powerpoint/2010/main" val="2812116199"/>
              </p:ext>
            </p:extLst>
          </p:nvPr>
        </p:nvGraphicFramePr>
        <p:xfrm>
          <a:off x="1952596" y="1643051"/>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Δημογραφικές  τάσεις</a:t>
            </a:r>
            <a:endParaRPr lang="el-GR" dirty="0"/>
          </a:p>
        </p:txBody>
      </p:sp>
      <p:sp>
        <p:nvSpPr>
          <p:cNvPr id="3" name="2 - Θέση περιεχομένου"/>
          <p:cNvSpPr>
            <a:spLocks noGrp="1"/>
          </p:cNvSpPr>
          <p:nvPr>
            <p:ph idx="1"/>
          </p:nvPr>
        </p:nvSpPr>
        <p:spPr>
          <a:xfrm>
            <a:off x="1981200" y="1412777"/>
            <a:ext cx="8229600" cy="4713387"/>
          </a:xfrm>
        </p:spPr>
        <p:txBody>
          <a:bodyPr/>
          <a:lstStyle/>
          <a:p>
            <a:pPr>
              <a:buNone/>
            </a:pPr>
            <a:r>
              <a:rPr lang="el-GR" dirty="0" smtClean="0"/>
              <a:t>  </a:t>
            </a:r>
          </a:p>
          <a:p>
            <a:pPr>
              <a:buNone/>
            </a:pPr>
            <a:endParaRPr lang="el-GR" dirty="0"/>
          </a:p>
        </p:txBody>
      </p:sp>
      <p:sp>
        <p:nvSpPr>
          <p:cNvPr id="6" name="5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graphicFrame>
        <p:nvGraphicFramePr>
          <p:cNvPr id="5" name="4 - Γράφημα"/>
          <p:cNvGraphicFramePr/>
          <p:nvPr>
            <p:extLst>
              <p:ext uri="{D42A27DB-BD31-4B8C-83A1-F6EECF244321}">
                <p14:modId xmlns:p14="http://schemas.microsoft.com/office/powerpoint/2010/main" val="2539368978"/>
              </p:ext>
            </p:extLst>
          </p:nvPr>
        </p:nvGraphicFramePr>
        <p:xfrm>
          <a:off x="3048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pPr algn="ctr"/>
            <a:r>
              <a:rPr lang="el-GR" dirty="0" smtClean="0"/>
              <a:t>Ποιοτικά Χαρακτηριστικά  </a:t>
            </a:r>
            <a:r>
              <a:rPr lang="el-GR" dirty="0" err="1" smtClean="0"/>
              <a:t>ΒσΣ</a:t>
            </a:r>
            <a:r>
              <a:rPr lang="el-GR" dirty="0" smtClean="0"/>
              <a:t> </a:t>
            </a:r>
            <a:endParaRPr lang="el-GR" dirty="0"/>
          </a:p>
        </p:txBody>
      </p:sp>
      <p:graphicFrame>
        <p:nvGraphicFramePr>
          <p:cNvPr id="9" name="8 - Θέση περιεχομένου"/>
          <p:cNvGraphicFramePr>
            <a:graphicFrameLocks noGrp="1"/>
          </p:cNvGraphicFramePr>
          <p:nvPr>
            <p:ph idx="1"/>
            <p:extLst>
              <p:ext uri="{D42A27DB-BD31-4B8C-83A1-F6EECF244321}">
                <p14:modId xmlns:p14="http://schemas.microsoft.com/office/powerpoint/2010/main" val="3678447610"/>
              </p:ext>
            </p:extLst>
          </p:nvPr>
        </p:nvGraphicFramePr>
        <p:xfrm>
          <a:off x="5099050" y="273051"/>
          <a:ext cx="5111750" cy="5853113"/>
        </p:xfrm>
        <a:graphic>
          <a:graphicData uri="http://schemas.openxmlformats.org/drawingml/2006/chart">
            <c:chart xmlns:c="http://schemas.openxmlformats.org/drawingml/2006/chart" xmlns:r="http://schemas.openxmlformats.org/officeDocument/2006/relationships" r:id="rId3"/>
          </a:graphicData>
        </a:graphic>
      </p:graphicFrame>
      <p:sp>
        <p:nvSpPr>
          <p:cNvPr id="7" name="6 - Θέση κειμένου"/>
          <p:cNvSpPr>
            <a:spLocks noGrp="1"/>
          </p:cNvSpPr>
          <p:nvPr>
            <p:ph type="body" sz="half" idx="2"/>
          </p:nvPr>
        </p:nvSpPr>
        <p:spPr/>
        <p:txBody>
          <a:bodyPr>
            <a:normAutofit/>
          </a:bodyPr>
          <a:lstStyle/>
          <a:p>
            <a:r>
              <a:rPr lang="el-GR" sz="2400" dirty="0"/>
              <a:t>1) πιο  πολλά νέα περιστατικά   στον αστικό ιστό  της πόλης</a:t>
            </a:r>
          </a:p>
          <a:p>
            <a:r>
              <a:rPr lang="el-GR" sz="2400" dirty="0"/>
              <a:t>2) συνέπειες κρίσης</a:t>
            </a:r>
          </a:p>
          <a:p>
            <a:r>
              <a:rPr lang="el-GR" sz="2400" dirty="0"/>
              <a:t>3) άτυπα κοινωνικά δίκτυα ακόμα στην περιφέρεια (</a:t>
            </a:r>
            <a:r>
              <a:rPr lang="el-GR" sz="2400" dirty="0" smtClean="0"/>
              <a:t>Βραχναίϊκα, Μεσσάτιδα, Παραλία, Ρίο</a:t>
            </a:r>
            <a:r>
              <a:rPr lang="el-GR" sz="2400" dirty="0"/>
              <a:t>)</a:t>
            </a:r>
          </a:p>
          <a:p>
            <a:r>
              <a:rPr lang="el-GR" sz="2400" dirty="0"/>
              <a:t>4) απρόσωπο  Κέντρο Πόλης </a:t>
            </a:r>
          </a:p>
        </p:txBody>
      </p:sp>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l-GR" dirty="0" smtClean="0"/>
              <a:t>Ποιοτικά στοιχεία </a:t>
            </a:r>
            <a:r>
              <a:rPr lang="el-GR" dirty="0" err="1" smtClean="0"/>
              <a:t>ΒσΣ</a:t>
            </a:r>
            <a:endParaRPr lang="el-GR" dirty="0"/>
          </a:p>
        </p:txBody>
      </p:sp>
      <p:graphicFrame>
        <p:nvGraphicFramePr>
          <p:cNvPr id="8" name="7 - Θέση περιεχομένου"/>
          <p:cNvGraphicFramePr>
            <a:graphicFrameLocks noGrp="1"/>
          </p:cNvGraphicFramePr>
          <p:nvPr>
            <p:ph sz="half" idx="1"/>
            <p:extLst>
              <p:ext uri="{D42A27DB-BD31-4B8C-83A1-F6EECF244321}">
                <p14:modId xmlns:p14="http://schemas.microsoft.com/office/powerpoint/2010/main" val="2454850445"/>
              </p:ext>
            </p:extLst>
          </p:nvPr>
        </p:nvGraphicFramePr>
        <p:xfrm>
          <a:off x="1981200" y="1600201"/>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8 - Θέση περιεχομένου"/>
          <p:cNvGraphicFramePr>
            <a:graphicFrameLocks noGrp="1"/>
          </p:cNvGraphicFramePr>
          <p:nvPr>
            <p:ph sz="half" idx="2"/>
            <p:extLst>
              <p:ext uri="{D42A27DB-BD31-4B8C-83A1-F6EECF244321}">
                <p14:modId xmlns:p14="http://schemas.microsoft.com/office/powerpoint/2010/main" val="61806838"/>
              </p:ext>
            </p:extLst>
          </p:nvPr>
        </p:nvGraphicFramePr>
        <p:xfrm>
          <a:off x="6172200" y="1600201"/>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l-GR" dirty="0" smtClean="0"/>
              <a:t>Ποιοτικά στοιχεία </a:t>
            </a:r>
            <a:r>
              <a:rPr lang="el-GR" dirty="0" err="1" smtClean="0"/>
              <a:t>ΒσΣ</a:t>
            </a:r>
            <a:endParaRPr lang="el-GR" dirty="0"/>
          </a:p>
        </p:txBody>
      </p:sp>
      <p:graphicFrame>
        <p:nvGraphicFramePr>
          <p:cNvPr id="8" name="7 - Θέση περιεχομένου"/>
          <p:cNvGraphicFramePr>
            <a:graphicFrameLocks noGrp="1"/>
          </p:cNvGraphicFramePr>
          <p:nvPr>
            <p:ph sz="half" idx="1"/>
            <p:extLst>
              <p:ext uri="{D42A27DB-BD31-4B8C-83A1-F6EECF244321}">
                <p14:modId xmlns:p14="http://schemas.microsoft.com/office/powerpoint/2010/main" val="2755121873"/>
              </p:ext>
            </p:extLst>
          </p:nvPr>
        </p:nvGraphicFramePr>
        <p:xfrm>
          <a:off x="1981200" y="1600201"/>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8 - Θέση περιεχομένου"/>
          <p:cNvGraphicFramePr>
            <a:graphicFrameLocks noGrp="1"/>
          </p:cNvGraphicFramePr>
          <p:nvPr>
            <p:ph sz="half" idx="2"/>
            <p:extLst>
              <p:ext uri="{D42A27DB-BD31-4B8C-83A1-F6EECF244321}">
                <p14:modId xmlns:p14="http://schemas.microsoft.com/office/powerpoint/2010/main" val="1231745499"/>
              </p:ext>
            </p:extLst>
          </p:nvPr>
        </p:nvGraphicFramePr>
        <p:xfrm>
          <a:off x="6172200" y="1600201"/>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smtClean="0"/>
              <a:t>Συνεργασία/Παραπομπές</a:t>
            </a:r>
            <a:endParaRPr lang="el-GR" dirty="0"/>
          </a:p>
        </p:txBody>
      </p:sp>
      <p:sp>
        <p:nvSpPr>
          <p:cNvPr id="6" name="Θέση κειμένου 5"/>
          <p:cNvSpPr>
            <a:spLocks noGrp="1"/>
          </p:cNvSpPr>
          <p:nvPr>
            <p:ph type="body" idx="1"/>
          </p:nvPr>
        </p:nvSpPr>
        <p:spPr/>
        <p:txBody>
          <a:bodyPr/>
          <a:lstStyle/>
          <a:p>
            <a:pPr algn="ctr"/>
            <a:r>
              <a:rPr lang="el-GR" dirty="0" smtClean="0"/>
              <a:t>   Εισαγγελία</a:t>
            </a:r>
            <a:endParaRPr lang="el-GR" dirty="0"/>
          </a:p>
        </p:txBody>
      </p:sp>
      <p:graphicFrame>
        <p:nvGraphicFramePr>
          <p:cNvPr id="12" name="Θέση περιεχομένου 11"/>
          <p:cNvGraphicFramePr>
            <a:graphicFrameLocks noGrp="1"/>
          </p:cNvGraphicFramePr>
          <p:nvPr>
            <p:ph sz="half" idx="2"/>
            <p:extLst>
              <p:ext uri="{D42A27DB-BD31-4B8C-83A1-F6EECF244321}">
                <p14:modId xmlns:p14="http://schemas.microsoft.com/office/powerpoint/2010/main" val="738082563"/>
              </p:ext>
            </p:extLst>
          </p:nvPr>
        </p:nvGraphicFramePr>
        <p:xfrm>
          <a:off x="1981200" y="2174875"/>
          <a:ext cx="4040188"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8" name="Θέση κειμένου 7"/>
          <p:cNvSpPr>
            <a:spLocks noGrp="1"/>
          </p:cNvSpPr>
          <p:nvPr>
            <p:ph type="body" sz="quarter" idx="3"/>
          </p:nvPr>
        </p:nvSpPr>
        <p:spPr/>
        <p:txBody>
          <a:bodyPr>
            <a:normAutofit/>
          </a:bodyPr>
          <a:lstStyle/>
          <a:p>
            <a:r>
              <a:rPr lang="el-GR" dirty="0" smtClean="0"/>
              <a:t>Εισαγωγές  σε κλειστά Ιδρύματα</a:t>
            </a:r>
            <a:endParaRPr lang="el-GR" dirty="0"/>
          </a:p>
        </p:txBody>
      </p:sp>
      <p:graphicFrame>
        <p:nvGraphicFramePr>
          <p:cNvPr id="16" name="Θέση περιεχομένου 15"/>
          <p:cNvGraphicFramePr>
            <a:graphicFrameLocks noGrp="1"/>
          </p:cNvGraphicFramePr>
          <p:nvPr>
            <p:ph sz="quarter" idx="4"/>
            <p:extLst>
              <p:ext uri="{D42A27DB-BD31-4B8C-83A1-F6EECF244321}">
                <p14:modId xmlns:p14="http://schemas.microsoft.com/office/powerpoint/2010/main" val="911972673"/>
              </p:ext>
            </p:extLst>
          </p:nvPr>
        </p:nvGraphicFramePr>
        <p:xfrm>
          <a:off x="6169026" y="2174875"/>
          <a:ext cx="4041775"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4" name="Θέση υποσέλιδου 3"/>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extLst>
      <p:ext uri="{BB962C8B-B14F-4D97-AF65-F5344CB8AC3E}">
        <p14:creationId xmlns:p14="http://schemas.microsoft.com/office/powerpoint/2010/main" val="578191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 Διάγραμμα"/>
          <p:cNvGraphicFramePr/>
          <p:nvPr>
            <p:extLst>
              <p:ext uri="{D42A27DB-BD31-4B8C-83A1-F6EECF244321}">
                <p14:modId xmlns:p14="http://schemas.microsoft.com/office/powerpoint/2010/main" val="856055832"/>
              </p:ext>
            </p:extLst>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1026" name="Picture 2" descr="C:\Users\user\Desktop\IMG_20181126_092438.png"/>
          <p:cNvPicPr>
            <a:picLocks noGrp="1" noChangeAspect="1" noChangeArrowheads="1"/>
          </p:cNvPicPr>
          <p:nvPr>
            <p:ph idx="1"/>
          </p:nvPr>
        </p:nvPicPr>
        <p:blipFill>
          <a:blip r:embed="rId7" cstate="print"/>
          <a:stretch>
            <a:fillRect/>
          </a:stretch>
        </p:blipFill>
        <p:spPr bwMode="auto">
          <a:xfrm>
            <a:off x="2279576" y="1600201"/>
            <a:ext cx="7776864" cy="452596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Τίτλος"/>
          <p:cNvSpPr>
            <a:spLocks noGrp="1"/>
          </p:cNvSpPr>
          <p:nvPr>
            <p:ph type="title"/>
          </p:nvPr>
        </p:nvSpPr>
        <p:spPr>
          <a:xfrm>
            <a:off x="407368" y="0"/>
            <a:ext cx="11233248" cy="2214554"/>
          </a:xfrm>
          <a:solidFill>
            <a:schemeClr val="accent4">
              <a:lumMod val="40000"/>
              <a:lumOff val="60000"/>
            </a:schemeClr>
          </a:solidFill>
        </p:spPr>
        <p:txBody>
          <a:bodyPr>
            <a:normAutofit fontScale="90000"/>
          </a:bodyPr>
          <a:lstStyle/>
          <a:p>
            <a:r>
              <a:rPr lang="el-GR" sz="1400" b="1" dirty="0"/>
              <a:t/>
            </a:r>
            <a:br>
              <a:rPr lang="el-GR" sz="1400" b="1" dirty="0"/>
            </a:br>
            <a:r>
              <a:rPr lang="el-GR" sz="1400" b="1" dirty="0"/>
              <a:t/>
            </a:r>
            <a:br>
              <a:rPr lang="el-GR" sz="1400" b="1" dirty="0"/>
            </a:br>
            <a:r>
              <a:rPr lang="el-GR" sz="2000" b="1" u="sng" dirty="0"/>
              <a:t>Θαλάσσια  μπάνια    </a:t>
            </a:r>
            <a:r>
              <a:rPr lang="el-GR" sz="2000" dirty="0"/>
              <a:t/>
            </a:r>
            <a:br>
              <a:rPr lang="el-GR" sz="2000" dirty="0"/>
            </a:br>
            <a:r>
              <a:rPr lang="el-GR" sz="2000" dirty="0"/>
              <a:t>Για  </a:t>
            </a:r>
            <a:r>
              <a:rPr lang="el-GR" sz="2000" b="1" dirty="0">
                <a:solidFill>
                  <a:srgbClr val="FF0000"/>
                </a:solidFill>
              </a:rPr>
              <a:t>πρώτη  φορά  </a:t>
            </a:r>
            <a:r>
              <a:rPr lang="el-GR" sz="2000" dirty="0"/>
              <a:t>από  λειτουργίας  του  </a:t>
            </a:r>
            <a:r>
              <a:rPr lang="el-GR" sz="2000" dirty="0" err="1"/>
              <a:t>ΒσΣ</a:t>
            </a:r>
            <a:r>
              <a:rPr lang="el-GR" sz="2000" dirty="0"/>
              <a:t>    και ΚΟΔΗΠ , 36  ωφελούμενοι  μεταφέρονταν οργανωμένα  με  πουλμανάκι  και συνοδεία Νοσηλεύτριας στην Πλαζ  για  20 περίπου μπάνια  </a:t>
            </a:r>
            <a:br>
              <a:rPr lang="el-GR" sz="2000" dirty="0"/>
            </a:br>
            <a:r>
              <a:rPr lang="el-GR" sz="2000" b="1" u="sng" dirty="0"/>
              <a:t>Εκδρομές   </a:t>
            </a:r>
            <a:r>
              <a:rPr lang="el-GR" sz="2000" b="1" dirty="0"/>
              <a:t/>
            </a:r>
            <a:br>
              <a:rPr lang="el-GR" sz="2000" b="1" dirty="0"/>
            </a:br>
            <a:r>
              <a:rPr lang="el-GR" sz="2000" dirty="0"/>
              <a:t>Για  </a:t>
            </a:r>
            <a:r>
              <a:rPr lang="el-GR" sz="2000" b="1" dirty="0">
                <a:solidFill>
                  <a:srgbClr val="FF0000"/>
                </a:solidFill>
              </a:rPr>
              <a:t>πρώτη  φορά    </a:t>
            </a:r>
            <a:r>
              <a:rPr lang="el-GR" sz="2000" dirty="0"/>
              <a:t>ως  ΚΟΔΗΠ    85 εξυπηρετούμενοι  από  το </a:t>
            </a:r>
            <a:r>
              <a:rPr lang="el-GR" sz="2000" dirty="0" err="1"/>
              <a:t>ΒσΣ</a:t>
            </a:r>
            <a:r>
              <a:rPr lang="el-GR" sz="2000" dirty="0"/>
              <a:t>   συμμετείχαν  σε  δύο εκδρομές   συνοδεία ανάλογου προσωπικού .</a:t>
            </a:r>
            <a:br>
              <a:rPr lang="el-GR" sz="2000" dirty="0"/>
            </a:br>
            <a:r>
              <a:rPr lang="el-GR" sz="1400" b="1" dirty="0"/>
              <a:t/>
            </a:r>
            <a:br>
              <a:rPr lang="el-GR" sz="1400" b="1" dirty="0"/>
            </a:br>
            <a:endParaRPr lang="el-GR" sz="1400" dirty="0"/>
          </a:p>
        </p:txBody>
      </p:sp>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14" name="Picture 2"/>
          <p:cNvPicPr>
            <a:picLocks noGrp="1" noChangeAspect="1" noChangeArrowheads="1"/>
          </p:cNvPicPr>
          <p:nvPr>
            <p:ph sz="half" idx="1"/>
          </p:nvPr>
        </p:nvPicPr>
        <p:blipFill>
          <a:blip r:embed="rId2" cstate="print"/>
          <a:stretch>
            <a:fillRect/>
          </a:stretch>
        </p:blipFill>
        <p:spPr bwMode="auto">
          <a:xfrm>
            <a:off x="407368" y="2285993"/>
            <a:ext cx="5612432" cy="392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Grp="1" noChangeAspect="1" noChangeArrowheads="1"/>
          </p:cNvPicPr>
          <p:nvPr>
            <p:ph sz="half" idx="2"/>
          </p:nvPr>
        </p:nvPicPr>
        <p:blipFill>
          <a:blip r:embed="rId3" cstate="print"/>
          <a:stretch>
            <a:fillRect/>
          </a:stretch>
        </p:blipFill>
        <p:spPr bwMode="auto">
          <a:xfrm>
            <a:off x="6172200" y="2348706"/>
            <a:ext cx="5540424" cy="393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1981200" y="274638"/>
            <a:ext cx="8229600" cy="1154098"/>
          </a:xfrm>
          <a:solidFill>
            <a:schemeClr val="accent5">
              <a:lumMod val="40000"/>
              <a:lumOff val="60000"/>
            </a:schemeClr>
          </a:solidFill>
        </p:spPr>
        <p:txBody>
          <a:bodyPr>
            <a:normAutofit/>
          </a:bodyPr>
          <a:lstStyle/>
          <a:p>
            <a:r>
              <a:rPr lang="el-GR" sz="2400" dirty="0"/>
              <a:t>Κοινωνικοποίηση  ωφελουμένων </a:t>
            </a:r>
            <a:r>
              <a:rPr lang="el-GR" sz="2400" dirty="0" err="1"/>
              <a:t>ΒσΣ</a:t>
            </a:r>
            <a:r>
              <a:rPr lang="el-GR" sz="2400" dirty="0"/>
              <a:t>  </a:t>
            </a:r>
          </a:p>
        </p:txBody>
      </p:sp>
      <p:sp>
        <p:nvSpPr>
          <p:cNvPr id="7" name="6 - Θέση κειμένου"/>
          <p:cNvSpPr>
            <a:spLocks noGrp="1"/>
          </p:cNvSpPr>
          <p:nvPr>
            <p:ph type="body" idx="1"/>
          </p:nvPr>
        </p:nvSpPr>
        <p:spPr/>
        <p:txBody>
          <a:bodyPr>
            <a:normAutofit fontScale="92500"/>
          </a:bodyPr>
          <a:lstStyle/>
          <a:p>
            <a:pPr algn="ctr"/>
            <a:r>
              <a:rPr lang="el-GR" dirty="0" smtClean="0"/>
              <a:t> Επίσκεψη  στο  Κωνσταντοπούλειο  2017</a:t>
            </a:r>
            <a:endParaRPr lang="el-GR" dirty="0"/>
          </a:p>
        </p:txBody>
      </p:sp>
      <p:pic>
        <p:nvPicPr>
          <p:cNvPr id="12" name="11 - Θέση περιεχομένου" descr="ΚΩΝΣΤΑΝΤΟΠΟΥΛΕΙΟ.jpg  1.jpg"/>
          <p:cNvPicPr>
            <a:picLocks noGrp="1" noChangeAspect="1"/>
          </p:cNvPicPr>
          <p:nvPr>
            <p:ph sz="half" idx="2"/>
          </p:nvPr>
        </p:nvPicPr>
        <p:blipFill>
          <a:blip r:embed="rId2" cstate="print"/>
          <a:stretch>
            <a:fillRect/>
          </a:stretch>
        </p:blipFill>
        <p:spPr>
          <a:xfrm>
            <a:off x="479376" y="2174875"/>
            <a:ext cx="5330873" cy="3968770"/>
          </a:xfrm>
        </p:spPr>
      </p:pic>
      <p:sp>
        <p:nvSpPr>
          <p:cNvPr id="9" name="8 - Θέση κειμένου"/>
          <p:cNvSpPr>
            <a:spLocks noGrp="1"/>
          </p:cNvSpPr>
          <p:nvPr>
            <p:ph type="body" sz="quarter" idx="3"/>
          </p:nvPr>
        </p:nvSpPr>
        <p:spPr/>
        <p:txBody>
          <a:bodyPr>
            <a:normAutofit fontScale="92500" lnSpcReduction="20000"/>
          </a:bodyPr>
          <a:lstStyle/>
          <a:p>
            <a:pPr algn="ctr"/>
            <a:r>
              <a:rPr lang="el-GR" dirty="0" smtClean="0"/>
              <a:t>Αναμνηστικές κατασκευές       Χριστούγεννα 2016</a:t>
            </a:r>
            <a:endParaRPr lang="el-GR" dirty="0"/>
          </a:p>
        </p:txBody>
      </p:sp>
      <p:pic>
        <p:nvPicPr>
          <p:cNvPr id="11" name="10 - Θέση περιεχομένου" descr="ΧΡΙΣΤΟΥΓΕΝΝΑ ΑΝΑΜΝ 1.jpg"/>
          <p:cNvPicPr>
            <a:picLocks noGrp="1" noChangeAspect="1"/>
          </p:cNvPicPr>
          <p:nvPr>
            <p:ph sz="quarter" idx="4"/>
          </p:nvPr>
        </p:nvPicPr>
        <p:blipFill>
          <a:blip r:embed="rId3" cstate="print"/>
          <a:stretch>
            <a:fillRect/>
          </a:stretch>
        </p:blipFill>
        <p:spPr>
          <a:xfrm>
            <a:off x="6169026" y="2143117"/>
            <a:ext cx="5687614" cy="4071965"/>
          </a:xfrm>
        </p:spPr>
      </p:pic>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Συνεργασία ΤΤΗ με Υπηρεσίες του ΚΟΔΗΠ</a:t>
            </a:r>
            <a:endParaRPr lang="el-GR" dirty="0"/>
          </a:p>
        </p:txBody>
      </p:sp>
      <p:sp>
        <p:nvSpPr>
          <p:cNvPr id="3" name="2 - Θέση περιεχομένου"/>
          <p:cNvSpPr>
            <a:spLocks noGrp="1"/>
          </p:cNvSpPr>
          <p:nvPr>
            <p:ph idx="1"/>
          </p:nvPr>
        </p:nvSpPr>
        <p:spPr>
          <a:solidFill>
            <a:schemeClr val="accent3">
              <a:lumMod val="60000"/>
              <a:lumOff val="40000"/>
            </a:schemeClr>
          </a:solidFill>
        </p:spPr>
        <p:txBody>
          <a:bodyPr>
            <a:normAutofit lnSpcReduction="10000"/>
          </a:bodyPr>
          <a:lstStyle/>
          <a:p>
            <a:pPr algn="just"/>
            <a:r>
              <a:rPr lang="el-GR" sz="2800" dirty="0"/>
              <a:t>Εργαζόμενοι  του </a:t>
            </a:r>
            <a:r>
              <a:rPr lang="el-GR" sz="2800" dirty="0" err="1"/>
              <a:t>ΒσΣ</a:t>
            </a:r>
            <a:r>
              <a:rPr lang="el-GR" sz="2800" dirty="0"/>
              <a:t> παραδίδουν  τρόφιμα  σε   15  εξυπηρετούμενους   , που  παραλαμβάνουν  από Τράπεζα Τροφίμων  ( δικαιολογητικά )</a:t>
            </a:r>
          </a:p>
          <a:p>
            <a:pPr algn="just"/>
            <a:r>
              <a:rPr lang="el-GR" sz="2800" dirty="0"/>
              <a:t>Διαδικασίες   για  επανασύνδεση ή διακανονισμό ρεύματος  με  Τμήμα Ευπαθών Ομάδων ωφελουμένων </a:t>
            </a:r>
            <a:r>
              <a:rPr lang="el-GR" sz="2800" dirty="0" err="1"/>
              <a:t>ΒσΣ</a:t>
            </a:r>
            <a:r>
              <a:rPr lang="el-GR" sz="2800" dirty="0"/>
              <a:t>  ( 20 ) </a:t>
            </a:r>
          </a:p>
          <a:p>
            <a:pPr algn="just"/>
            <a:r>
              <a:rPr lang="el-GR" sz="2800" dirty="0"/>
              <a:t>Συνεργασία με   ΔΕΥΑΠ   για  επανασύνδεση ή διακανονισμό  νερού  ωφελουμένων </a:t>
            </a:r>
            <a:r>
              <a:rPr lang="el-GR" sz="2800" dirty="0" err="1"/>
              <a:t>ΒσΣ</a:t>
            </a:r>
            <a:r>
              <a:rPr lang="el-GR" sz="2800" dirty="0"/>
              <a:t> ( 10 )</a:t>
            </a:r>
          </a:p>
          <a:p>
            <a:pPr algn="just"/>
            <a:r>
              <a:rPr lang="el-GR" sz="2800" dirty="0"/>
              <a:t>Κάλυψη  βαρδιών την περίοδο  ψύχους  στο  Αρσάκειο  από ΚΛ του  ΤΤΗ</a:t>
            </a:r>
          </a:p>
          <a:p>
            <a:pPr algn="just"/>
            <a:r>
              <a:rPr lang="el-GR" sz="2800" dirty="0"/>
              <a:t>Παραπομπή  περιστατικών  μελών ΚΑΠΗ ή  του οικογενειακού  περιβάλλοντός  του στο Συμβουλευτικό Κέντρο  του ΚΟΔΗΠ</a:t>
            </a:r>
          </a:p>
          <a:p>
            <a:pPr>
              <a:buNone/>
            </a:pPr>
            <a:endParaRPr lang="el-GR" sz="2400" dirty="0"/>
          </a:p>
          <a:p>
            <a:endParaRPr lang="el-GR" dirty="0" smtClean="0"/>
          </a:p>
          <a:p>
            <a:endParaRPr lang="el-GR" dirty="0" smtClean="0"/>
          </a:p>
          <a:p>
            <a:endParaRPr lang="el-GR" dirty="0"/>
          </a:p>
        </p:txBody>
      </p:sp>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Τίτλος"/>
          <p:cNvSpPr>
            <a:spLocks noGrp="1"/>
          </p:cNvSpPr>
          <p:nvPr>
            <p:ph type="title"/>
          </p:nvPr>
        </p:nvSpPr>
        <p:spPr>
          <a:xfrm>
            <a:off x="2095472" y="0"/>
            <a:ext cx="8215370" cy="1143000"/>
          </a:xfrm>
          <a:solidFill>
            <a:schemeClr val="tx2">
              <a:lumMod val="40000"/>
              <a:lumOff val="60000"/>
            </a:schemeClr>
          </a:solidFill>
        </p:spPr>
        <p:txBody>
          <a:bodyPr>
            <a:normAutofit/>
          </a:bodyPr>
          <a:lstStyle/>
          <a:p>
            <a:r>
              <a:rPr lang="el-GR" sz="3200" dirty="0">
                <a:solidFill>
                  <a:srgbClr val="FF0000"/>
                </a:solidFill>
              </a:rPr>
              <a:t>Ο</a:t>
            </a:r>
            <a:r>
              <a:rPr lang="el-GR" sz="3200" dirty="0"/>
              <a:t>μάδα </a:t>
            </a:r>
            <a:r>
              <a:rPr lang="el-GR" sz="3200" dirty="0">
                <a:solidFill>
                  <a:srgbClr val="FF0000"/>
                </a:solidFill>
              </a:rPr>
              <a:t>Π</a:t>
            </a:r>
            <a:r>
              <a:rPr lang="el-GR" sz="3200" dirty="0"/>
              <a:t>ροστασίας </a:t>
            </a:r>
            <a:r>
              <a:rPr lang="el-GR" sz="3200" dirty="0">
                <a:solidFill>
                  <a:srgbClr val="FF0000"/>
                </a:solidFill>
              </a:rPr>
              <a:t>Α</a:t>
            </a:r>
            <a:r>
              <a:rPr lang="el-GR" sz="3200" dirty="0"/>
              <a:t>νηλίκων  σε  συνεργασία  με Αντιδημαρχία Πρόνοιας</a:t>
            </a:r>
          </a:p>
        </p:txBody>
      </p:sp>
      <p:sp>
        <p:nvSpPr>
          <p:cNvPr id="7" name="6 - Θέση περιεχομένου"/>
          <p:cNvSpPr>
            <a:spLocks noGrp="1"/>
          </p:cNvSpPr>
          <p:nvPr>
            <p:ph idx="1"/>
          </p:nvPr>
        </p:nvSpPr>
        <p:spPr>
          <a:solidFill>
            <a:srgbClr val="FFC000">
              <a:alpha val="72000"/>
            </a:srgbClr>
          </a:solidFill>
        </p:spPr>
        <p:txBody>
          <a:bodyPr>
            <a:normAutofit lnSpcReduction="10000"/>
          </a:bodyPr>
          <a:lstStyle/>
          <a:p>
            <a:pPr algn="just">
              <a:buNone/>
            </a:pPr>
            <a:r>
              <a:rPr lang="el-GR" sz="2400" dirty="0"/>
              <a:t>     </a:t>
            </a:r>
            <a:r>
              <a:rPr lang="el-GR" sz="2800" dirty="0"/>
              <a:t>Από  το  2015  σταθερά 2 Κοινωνικοί Λειτουργοί  ΙΔΑΧ   με  ταυτόχρονη θέση ευθύνης στα  ΚΑΠΗ , συνδράμουν στο μεγάλο όγκο δουλειάς της ΟΠΑ μετά από απόφαση Δημάρχου </a:t>
            </a:r>
          </a:p>
          <a:p>
            <a:pPr algn="just"/>
            <a:r>
              <a:rPr lang="el-GR" sz="2800" dirty="0"/>
              <a:t>2015         24    περιστατικά </a:t>
            </a:r>
          </a:p>
          <a:p>
            <a:pPr algn="just"/>
            <a:r>
              <a:rPr lang="el-GR" sz="2800" dirty="0"/>
              <a:t>2016         24         ¨</a:t>
            </a:r>
          </a:p>
          <a:p>
            <a:pPr algn="just"/>
            <a:r>
              <a:rPr lang="el-GR" sz="2800" dirty="0"/>
              <a:t>2017         21         ¨</a:t>
            </a:r>
          </a:p>
          <a:p>
            <a:pPr algn="just"/>
            <a:r>
              <a:rPr lang="el-GR" sz="2800" dirty="0"/>
              <a:t>2018         23         ¨ </a:t>
            </a:r>
          </a:p>
          <a:p>
            <a:pPr algn="just">
              <a:buNone/>
            </a:pPr>
            <a:r>
              <a:rPr lang="el-GR" sz="2800" dirty="0"/>
              <a:t> Αντικείμενο: επισκέψεις σε σχολεία, </a:t>
            </a:r>
            <a:r>
              <a:rPr lang="el-GR" sz="2800" dirty="0" err="1"/>
              <a:t>κατ</a:t>
            </a:r>
            <a:r>
              <a:rPr lang="el-GR" sz="2800" dirty="0"/>
              <a:t>΄ </a:t>
            </a:r>
            <a:r>
              <a:rPr lang="el-GR" sz="2800" dirty="0" err="1"/>
              <a:t>οίκον</a:t>
            </a:r>
            <a:r>
              <a:rPr lang="el-GR" sz="2800" dirty="0"/>
              <a:t> κοινωνική </a:t>
            </a:r>
            <a:r>
              <a:rPr lang="el-GR" sz="2800" dirty="0" smtClean="0"/>
              <a:t>έρευνα, κοινωνική </a:t>
            </a:r>
            <a:r>
              <a:rPr lang="el-GR" sz="2800" dirty="0"/>
              <a:t>εργασία με  οικογένεια, </a:t>
            </a:r>
            <a:r>
              <a:rPr lang="el-GR" sz="2800" dirty="0" smtClean="0"/>
              <a:t>παράδοση </a:t>
            </a:r>
            <a:r>
              <a:rPr lang="el-GR" sz="2800" dirty="0"/>
              <a:t>εκθέσεων στην παραγγέλουσα αρχή ( Εισαγγελία ) , καταθέσεις  σε  δικαστήρια </a:t>
            </a:r>
          </a:p>
        </p:txBody>
      </p:sp>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4">
              <a:lumMod val="60000"/>
              <a:lumOff val="40000"/>
            </a:schemeClr>
          </a:solidFill>
        </p:spPr>
        <p:txBody>
          <a:bodyPr>
            <a:normAutofit fontScale="90000"/>
          </a:bodyPr>
          <a:lstStyle/>
          <a:p>
            <a:r>
              <a:rPr lang="el-GR" dirty="0" smtClean="0"/>
              <a:t>Στήριξη ΤΤΗ σε άλλες </a:t>
            </a:r>
            <a:r>
              <a:rPr lang="el-GR" dirty="0" err="1" smtClean="0"/>
              <a:t>Δημ</a:t>
            </a:r>
            <a:r>
              <a:rPr lang="el-GR" dirty="0" smtClean="0"/>
              <a:t>. Υπηρεσίες και Δράσεις</a:t>
            </a:r>
            <a:endParaRPr lang="el-GR" dirty="0"/>
          </a:p>
        </p:txBody>
      </p:sp>
      <p:sp>
        <p:nvSpPr>
          <p:cNvPr id="3" name="2 - Θέση περιεχομένου"/>
          <p:cNvSpPr>
            <a:spLocks noGrp="1"/>
          </p:cNvSpPr>
          <p:nvPr>
            <p:ph idx="1"/>
          </p:nvPr>
        </p:nvSpPr>
        <p:spPr>
          <a:pattFill prst="pct5">
            <a:fgClr>
              <a:schemeClr val="accent1"/>
            </a:fgClr>
            <a:bgClr>
              <a:schemeClr val="bg1"/>
            </a:bgClr>
          </a:pattFill>
        </p:spPr>
        <p:txBody>
          <a:bodyPr>
            <a:normAutofit lnSpcReduction="10000"/>
          </a:bodyPr>
          <a:lstStyle/>
          <a:p>
            <a:pPr algn="just"/>
            <a:r>
              <a:rPr lang="el-GR" sz="2800" dirty="0"/>
              <a:t>Συμμετοχή για 2 χρόνια ΤΕ Νοσηλεύτριας ( ΚΑΠΗ  Αγυιάς ) σ΄ Επιτροπή Επιδομάτων Διεύθυνσης Πρόνοιας</a:t>
            </a:r>
          </a:p>
          <a:p>
            <a:pPr algn="just"/>
            <a:r>
              <a:rPr lang="el-GR" sz="2800" dirty="0"/>
              <a:t>Παραχώρηση  αιθουσών  σε Συλλόγους, </a:t>
            </a:r>
            <a:r>
              <a:rPr lang="el-GR" sz="2800" dirty="0" err="1"/>
              <a:t>Δημ</a:t>
            </a:r>
            <a:r>
              <a:rPr lang="el-GR" sz="2800" dirty="0"/>
              <a:t>. Φορείς (πχ </a:t>
            </a:r>
            <a:r>
              <a:rPr lang="el-GR" sz="2800" dirty="0" smtClean="0"/>
              <a:t> Διαμερίσματα </a:t>
            </a:r>
            <a:r>
              <a:rPr lang="el-GR" sz="2800" dirty="0"/>
              <a:t>) για Συνελεύσεις ,Ομιλίες  με  κάλυψη από ΥΕ προσωπικό του ΤΤΗ</a:t>
            </a:r>
          </a:p>
          <a:p>
            <a:pPr algn="just"/>
            <a:r>
              <a:rPr lang="el-GR" sz="2800" dirty="0"/>
              <a:t>Παραχώρηση ηχητικού εξοπλισμού για δράσεις φορέων </a:t>
            </a:r>
            <a:r>
              <a:rPr lang="el-GR" sz="2800" dirty="0" smtClean="0"/>
              <a:t>  </a:t>
            </a:r>
            <a:r>
              <a:rPr lang="el-GR" sz="2800" dirty="0"/>
              <a:t>( Χορευτικό  τμήμα , Διαμερίσματα κλπ ) </a:t>
            </a:r>
          </a:p>
          <a:p>
            <a:pPr algn="just"/>
            <a:r>
              <a:rPr lang="el-GR" sz="2800" dirty="0"/>
              <a:t>Παραχώρηση  αιθουσών  ΚΑΠΗ  σε  απογευματινές  ώρες  για Γυμναστική  από το  Τμήμα Αθλητισμού  σε  δημότες</a:t>
            </a:r>
          </a:p>
          <a:p>
            <a:pPr algn="just"/>
            <a:r>
              <a:rPr lang="el-GR" sz="2800" dirty="0"/>
              <a:t>Παραχώρηση  αιθουσών  για  διενέργεια  εκλογών Συλλόγων Συνταξιούχων</a:t>
            </a:r>
          </a:p>
          <a:p>
            <a:pPr>
              <a:buNone/>
            </a:pPr>
            <a:endParaRPr lang="el-GR" sz="2800" dirty="0"/>
          </a:p>
          <a:p>
            <a:endParaRPr lang="el-GR" sz="2800" dirty="0" smtClean="0"/>
          </a:p>
          <a:p>
            <a:endParaRPr lang="el-GR" sz="2800" dirty="0" smtClean="0"/>
          </a:p>
          <a:p>
            <a:endParaRPr lang="el-GR" dirty="0"/>
          </a:p>
        </p:txBody>
      </p:sp>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Δημογραφικές  τάσεις</a:t>
            </a:r>
            <a:r>
              <a:rPr lang="en-US" dirty="0" smtClean="0"/>
              <a:t>  65+</a:t>
            </a:r>
            <a:endParaRPr lang="el-GR" dirty="0"/>
          </a:p>
        </p:txBody>
      </p:sp>
      <p:graphicFrame>
        <p:nvGraphicFramePr>
          <p:cNvPr id="4" name="3 - Θέση περιεχομένου"/>
          <p:cNvGraphicFramePr>
            <a:graphicFrameLocks noGrp="1"/>
          </p:cNvGraphicFramePr>
          <p:nvPr>
            <p:ph idx="1"/>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4">
              <a:lumMod val="60000"/>
              <a:lumOff val="40000"/>
            </a:schemeClr>
          </a:solidFill>
        </p:spPr>
        <p:txBody>
          <a:bodyPr>
            <a:normAutofit/>
          </a:bodyPr>
          <a:lstStyle/>
          <a:p>
            <a:r>
              <a:rPr lang="el-GR" dirty="0" smtClean="0"/>
              <a:t>Συνεργασία ΤΤΗ με άλλες Υπηρεσίες  </a:t>
            </a:r>
            <a:r>
              <a:rPr lang="el-GR" dirty="0" smtClean="0"/>
              <a:t> </a:t>
            </a:r>
            <a:endParaRPr lang="el-GR" dirty="0"/>
          </a:p>
        </p:txBody>
      </p:sp>
      <p:sp>
        <p:nvSpPr>
          <p:cNvPr id="3" name="2 - Θέση περιεχομένου"/>
          <p:cNvSpPr>
            <a:spLocks noGrp="1"/>
          </p:cNvSpPr>
          <p:nvPr>
            <p:ph idx="1"/>
          </p:nvPr>
        </p:nvSpPr>
        <p:spPr>
          <a:xfrm>
            <a:off x="609600" y="1556793"/>
            <a:ext cx="10972800" cy="4752528"/>
          </a:xfrm>
          <a:solidFill>
            <a:schemeClr val="tx2">
              <a:lumMod val="20000"/>
              <a:lumOff val="80000"/>
            </a:schemeClr>
          </a:solidFill>
        </p:spPr>
        <p:txBody>
          <a:bodyPr>
            <a:normAutofit fontScale="77500" lnSpcReduction="20000"/>
          </a:bodyPr>
          <a:lstStyle/>
          <a:p>
            <a:pPr algn="just"/>
            <a:r>
              <a:rPr lang="el-GR" sz="3100" dirty="0"/>
              <a:t>Ελληνική Αστυνομία </a:t>
            </a:r>
            <a:r>
              <a:rPr lang="el-GR" sz="3100" dirty="0" smtClean="0"/>
              <a:t>: </a:t>
            </a:r>
            <a:r>
              <a:rPr lang="el-GR" sz="3100" dirty="0"/>
              <a:t>ενημέρωση  για θέματα κλοπής κι απάτης εις  βάρος ηλικιωμένων </a:t>
            </a:r>
          </a:p>
          <a:p>
            <a:pPr algn="just"/>
            <a:r>
              <a:rPr lang="el-GR" sz="3100" dirty="0"/>
              <a:t>Τμήματα  Κοινωνικής Εργασίας  και  Νοσηλευτικής ΤΕΙ  Δυτικής Ελλάδας </a:t>
            </a:r>
            <a:r>
              <a:rPr lang="el-GR" sz="3100" dirty="0" smtClean="0"/>
              <a:t> : Πρακτική </a:t>
            </a:r>
            <a:r>
              <a:rPr lang="el-GR" sz="3100" dirty="0"/>
              <a:t>Άσκηση Σπουδαστών</a:t>
            </a:r>
          </a:p>
          <a:p>
            <a:pPr algn="just"/>
            <a:r>
              <a:rPr lang="el-GR" sz="3100" dirty="0"/>
              <a:t>Ελληνικό Ερυθρό Σταυρό </a:t>
            </a:r>
            <a:r>
              <a:rPr lang="el-GR" sz="3100" dirty="0"/>
              <a:t>:</a:t>
            </a:r>
            <a:r>
              <a:rPr lang="el-GR" sz="3100" dirty="0" smtClean="0"/>
              <a:t> α) κάλυψη </a:t>
            </a:r>
            <a:r>
              <a:rPr lang="el-GR" sz="3100" dirty="0"/>
              <a:t>Σαμαρειτών σε δράσεις και  </a:t>
            </a:r>
            <a:r>
              <a:rPr lang="el-GR" sz="3100" dirty="0" smtClean="0"/>
              <a:t>β) δωρεά </a:t>
            </a:r>
            <a:r>
              <a:rPr lang="el-GR" sz="3100" dirty="0"/>
              <a:t>υλικού  στον ΚΟΔΗΠ</a:t>
            </a:r>
          </a:p>
          <a:p>
            <a:pPr algn="just"/>
            <a:r>
              <a:rPr lang="el-GR" sz="3100" dirty="0"/>
              <a:t>Κέντρο Αποκατάστασης  ΠΓΝΠ  Ρίου </a:t>
            </a:r>
            <a:r>
              <a:rPr lang="el-GR" sz="3100" dirty="0" smtClean="0"/>
              <a:t>: </a:t>
            </a:r>
            <a:r>
              <a:rPr lang="el-GR" sz="3100" dirty="0"/>
              <a:t>ομιλίες </a:t>
            </a:r>
            <a:r>
              <a:rPr lang="el-GR" sz="3100" dirty="0" smtClean="0"/>
              <a:t>και δράσεις για </a:t>
            </a:r>
            <a:r>
              <a:rPr lang="el-GR" sz="3100" dirty="0"/>
              <a:t>πτώσεις κι </a:t>
            </a:r>
            <a:r>
              <a:rPr lang="el-GR" sz="3100" dirty="0" smtClean="0"/>
              <a:t>ισορροπία</a:t>
            </a:r>
            <a:endParaRPr lang="el-GR" sz="3100" dirty="0"/>
          </a:p>
          <a:p>
            <a:pPr algn="just"/>
            <a:r>
              <a:rPr lang="el-GR" sz="3100" dirty="0"/>
              <a:t> Σύλλογο Φυσικοθεραπευτών </a:t>
            </a:r>
            <a:r>
              <a:rPr lang="el-GR" sz="3100" dirty="0" smtClean="0"/>
              <a:t>: </a:t>
            </a:r>
            <a:r>
              <a:rPr lang="el-GR" sz="3100" dirty="0"/>
              <a:t>συμμετοχή </a:t>
            </a:r>
            <a:r>
              <a:rPr lang="el-GR" sz="3100" dirty="0" smtClean="0"/>
              <a:t>στον εορτασμ</a:t>
            </a:r>
            <a:r>
              <a:rPr lang="el-GR" sz="3100" dirty="0" smtClean="0"/>
              <a:t>ό της</a:t>
            </a:r>
            <a:r>
              <a:rPr lang="el-GR" sz="3100" dirty="0" smtClean="0"/>
              <a:t>  </a:t>
            </a:r>
            <a:r>
              <a:rPr lang="el-GR" sz="3100" dirty="0"/>
              <a:t>Παγκόσμια </a:t>
            </a:r>
            <a:r>
              <a:rPr lang="el-GR" sz="3100" dirty="0" smtClean="0"/>
              <a:t>μέρας </a:t>
            </a:r>
            <a:r>
              <a:rPr lang="el-GR" sz="3100" dirty="0"/>
              <a:t>Γ΄ ηλικίας </a:t>
            </a:r>
          </a:p>
          <a:p>
            <a:pPr algn="just"/>
            <a:r>
              <a:rPr lang="el-GR" sz="3100" dirty="0"/>
              <a:t> ΣΟΨΥ </a:t>
            </a:r>
            <a:r>
              <a:rPr lang="el-GR" sz="3100" dirty="0" smtClean="0"/>
              <a:t>: </a:t>
            </a:r>
            <a:r>
              <a:rPr lang="el-GR" sz="3100" dirty="0"/>
              <a:t>ομιλίες ενημερωτικές </a:t>
            </a:r>
          </a:p>
          <a:p>
            <a:pPr algn="just"/>
            <a:r>
              <a:rPr lang="el-GR" sz="3100" dirty="0" smtClean="0"/>
              <a:t>Εφορεία Αρχαιοτήτων </a:t>
            </a:r>
            <a:r>
              <a:rPr lang="el-GR" sz="3100" dirty="0" err="1" smtClean="0"/>
              <a:t>Αχαϊας</a:t>
            </a:r>
            <a:r>
              <a:rPr lang="el-GR" sz="3100" dirty="0" smtClean="0"/>
              <a:t> : </a:t>
            </a:r>
            <a:r>
              <a:rPr lang="el-GR" sz="3100" dirty="0" smtClean="0"/>
              <a:t>επισκέψεις </a:t>
            </a:r>
            <a:r>
              <a:rPr lang="el-GR" sz="3100" dirty="0"/>
              <a:t>στο Νέο Μουσείο Πάτρας</a:t>
            </a:r>
          </a:p>
          <a:p>
            <a:pPr algn="just"/>
            <a:r>
              <a:rPr lang="el-GR" sz="3100" dirty="0"/>
              <a:t>ΕΑΠ, Ιατρική ΠΠ,ΤΕΙ </a:t>
            </a:r>
            <a:r>
              <a:rPr lang="el-GR" sz="3100" dirty="0" err="1"/>
              <a:t>Δυτ</a:t>
            </a:r>
            <a:r>
              <a:rPr lang="el-GR" sz="3100" dirty="0"/>
              <a:t>. Ελλάδας </a:t>
            </a:r>
            <a:r>
              <a:rPr lang="el-GR" sz="3100" dirty="0" smtClean="0"/>
              <a:t>: Διενέργεια  </a:t>
            </a:r>
            <a:r>
              <a:rPr lang="el-GR" sz="3100" dirty="0"/>
              <a:t>ερευνών (προπτυχιακού και  μεταπτυχιακού επιπέδου ) με   πληθυσμιακή ομάδα  στόχου  τους ηλικιωμένους </a:t>
            </a:r>
          </a:p>
          <a:p>
            <a:pPr algn="just">
              <a:buNone/>
            </a:pPr>
            <a:r>
              <a:rPr lang="el-GR" sz="2800" dirty="0"/>
              <a:t>     </a:t>
            </a:r>
          </a:p>
          <a:p>
            <a:pPr>
              <a:buNone/>
            </a:pPr>
            <a:endParaRPr lang="el-GR" sz="2400" dirty="0"/>
          </a:p>
          <a:p>
            <a:endParaRPr lang="el-GR" dirty="0" smtClean="0"/>
          </a:p>
          <a:p>
            <a:endParaRPr lang="el-GR" dirty="0" smtClean="0"/>
          </a:p>
          <a:p>
            <a:endParaRPr lang="el-GR" dirty="0"/>
          </a:p>
        </p:txBody>
      </p:sp>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normAutofit fontScale="90000"/>
          </a:bodyPr>
          <a:lstStyle/>
          <a:p>
            <a:r>
              <a:rPr lang="el-GR" dirty="0" smtClean="0"/>
              <a:t>Δωρεά  υλικού  από ΕΕΣ  για τις Δομές του ΚΟΔΗΠ</a:t>
            </a:r>
            <a:endParaRPr lang="el-GR" dirty="0"/>
          </a:p>
        </p:txBody>
      </p:sp>
      <p:pic>
        <p:nvPicPr>
          <p:cNvPr id="10" name="9 - Θέση περιεχομένου" descr="ΕΕΣ.jpeg"/>
          <p:cNvPicPr>
            <a:picLocks noGrp="1" noChangeAspect="1"/>
          </p:cNvPicPr>
          <p:nvPr>
            <p:ph sz="half" idx="1"/>
          </p:nvPr>
        </p:nvPicPr>
        <p:blipFill>
          <a:blip r:embed="rId2" cstate="print"/>
          <a:stretch>
            <a:fillRect/>
          </a:stretch>
        </p:blipFill>
        <p:spPr>
          <a:xfrm>
            <a:off x="551384" y="1571612"/>
            <a:ext cx="5468416" cy="4643470"/>
          </a:xfrm>
        </p:spPr>
      </p:pic>
      <p:pic>
        <p:nvPicPr>
          <p:cNvPr id="9" name="8 - Θέση περιεχομένου" descr="ΔΩΡΕΑ  ΕΕΣ.jpeg"/>
          <p:cNvPicPr>
            <a:picLocks noGrp="1" noChangeAspect="1"/>
          </p:cNvPicPr>
          <p:nvPr>
            <p:ph sz="half" idx="2"/>
          </p:nvPr>
        </p:nvPicPr>
        <p:blipFill>
          <a:blip r:embed="rId3" cstate="print"/>
          <a:stretch>
            <a:fillRect/>
          </a:stretch>
        </p:blipFill>
        <p:spPr>
          <a:xfrm>
            <a:off x="6240016" y="1556792"/>
            <a:ext cx="5684440" cy="4714908"/>
          </a:xfrm>
        </p:spPr>
      </p:pic>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lstStyle/>
          <a:p>
            <a:r>
              <a:rPr lang="el-GR" dirty="0" smtClean="0"/>
              <a:t>Ενημέρωση</a:t>
            </a:r>
            <a:endParaRPr lang="el-GR" dirty="0"/>
          </a:p>
        </p:txBody>
      </p:sp>
      <p:sp>
        <p:nvSpPr>
          <p:cNvPr id="6" name="5 - Θέση κειμένου"/>
          <p:cNvSpPr>
            <a:spLocks noGrp="1"/>
          </p:cNvSpPr>
          <p:nvPr>
            <p:ph type="body" idx="1"/>
          </p:nvPr>
        </p:nvSpPr>
        <p:spPr/>
        <p:txBody>
          <a:bodyPr>
            <a:noAutofit/>
          </a:bodyPr>
          <a:lstStyle/>
          <a:p>
            <a:pPr algn="ctr"/>
            <a:r>
              <a:rPr lang="el-GR" sz="2000" dirty="0"/>
              <a:t>Ομιλίες ΕΛ.ΑΣ.  για  απάτες/κλοπές  εις  βάρος ηλικιωμένων</a:t>
            </a:r>
          </a:p>
        </p:txBody>
      </p:sp>
      <p:pic>
        <p:nvPicPr>
          <p:cNvPr id="10" name="9 - Θέση περιεχομένου" descr="ΕΛΑΣ  1.JPG"/>
          <p:cNvPicPr>
            <a:picLocks noGrp="1" noChangeAspect="1"/>
          </p:cNvPicPr>
          <p:nvPr>
            <p:ph sz="half" idx="2"/>
          </p:nvPr>
        </p:nvPicPr>
        <p:blipFill>
          <a:blip r:embed="rId2" cstate="print"/>
          <a:stretch>
            <a:fillRect/>
          </a:stretch>
        </p:blipFill>
        <p:spPr>
          <a:xfrm>
            <a:off x="407368" y="2214554"/>
            <a:ext cx="5614020" cy="4000528"/>
          </a:xfrm>
        </p:spPr>
      </p:pic>
      <p:sp>
        <p:nvSpPr>
          <p:cNvPr id="8" name="7 - Θέση κειμένου"/>
          <p:cNvSpPr>
            <a:spLocks noGrp="1"/>
          </p:cNvSpPr>
          <p:nvPr>
            <p:ph type="body" sz="quarter" idx="3"/>
          </p:nvPr>
        </p:nvSpPr>
        <p:spPr/>
        <p:txBody>
          <a:bodyPr>
            <a:normAutofit fontScale="92500" lnSpcReduction="20000"/>
          </a:bodyPr>
          <a:lstStyle/>
          <a:p>
            <a:pPr algn="ctr"/>
            <a:r>
              <a:rPr lang="el-GR" dirty="0" smtClean="0"/>
              <a:t>Ομιλία Κέντρου Αποκατάστασης    ΠΓΝΠ Ρίου για πτώσεις</a:t>
            </a:r>
            <a:endParaRPr lang="el-GR" dirty="0"/>
          </a:p>
        </p:txBody>
      </p:sp>
      <p:pic>
        <p:nvPicPr>
          <p:cNvPr id="11" name="10 - Θέση περιεχομένου" descr="ΟΜΙΛΙΑ ΟΡΘΟΠ  ΡΙΟ.JPG"/>
          <p:cNvPicPr>
            <a:picLocks noGrp="1" noChangeAspect="1"/>
          </p:cNvPicPr>
          <p:nvPr>
            <p:ph sz="quarter" idx="4"/>
          </p:nvPr>
        </p:nvPicPr>
        <p:blipFill>
          <a:blip r:embed="rId3" cstate="print"/>
          <a:stretch>
            <a:fillRect/>
          </a:stretch>
        </p:blipFill>
        <p:spPr>
          <a:xfrm>
            <a:off x="6240016" y="2132856"/>
            <a:ext cx="5688632" cy="4143403"/>
          </a:xfrm>
        </p:spPr>
      </p:pic>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 Το  Προσωπικό  του  ΤΤΗ  είναι  κ  θα πρέπει να είναι πάντα   με  :</a:t>
            </a:r>
            <a:endParaRPr lang="el-GR"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4104366982"/>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Οι υπηρεσίες είναι και θα πρέπει να είναι με χαρακτήρα  :</a:t>
            </a:r>
            <a:endParaRPr lang="el-GR"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3272147784"/>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b="1" dirty="0"/>
              <a:t>οι  ανάγκες  των ευπαθών ομάδων  </a:t>
            </a:r>
            <a:r>
              <a:rPr lang="el-GR" sz="3200" b="1" dirty="0" smtClean="0"/>
              <a:t>( </a:t>
            </a:r>
            <a:r>
              <a:rPr lang="el-GR" sz="3200" b="1" dirty="0"/>
              <a:t>ανθρώπων Γ΄ ηλικίας, νηπίων, άπορων   κι ΑμεΑ</a:t>
            </a:r>
            <a:r>
              <a:rPr lang="el-GR" sz="3200" dirty="0"/>
              <a:t> )  </a:t>
            </a:r>
            <a:r>
              <a:rPr lang="el-GR" sz="3200" b="1" dirty="0"/>
              <a:t>απαιτούν </a:t>
            </a:r>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540116749"/>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noFill/>
        </p:spPr>
        <p:txBody>
          <a:bodyPr>
            <a:normAutofit fontScale="90000"/>
          </a:bodyPr>
          <a:lstStyle/>
          <a:p>
            <a:r>
              <a:rPr lang="el-GR" dirty="0" smtClean="0"/>
              <a:t> 10 Δομές   </a:t>
            </a:r>
            <a:r>
              <a:rPr lang="el-GR" dirty="0"/>
              <a:t>ΤΤΗ  λειτουργούν με </a:t>
            </a:r>
            <a:r>
              <a:rPr lang="el-GR" dirty="0" smtClean="0"/>
              <a:t>13 ΙΔΑΧ+16 ΙΔΟΧ </a:t>
            </a:r>
            <a:endParaRPr lang="el-GR" dirty="0"/>
          </a:p>
        </p:txBody>
      </p:sp>
      <p:sp>
        <p:nvSpPr>
          <p:cNvPr id="6" name="Θέση κειμένου 5"/>
          <p:cNvSpPr>
            <a:spLocks noGrp="1"/>
          </p:cNvSpPr>
          <p:nvPr>
            <p:ph type="body" idx="1"/>
          </p:nvPr>
        </p:nvSpPr>
        <p:spPr/>
        <p:txBody>
          <a:bodyPr/>
          <a:lstStyle/>
          <a:p>
            <a:pPr algn="ctr"/>
            <a:r>
              <a:rPr lang="el-GR" dirty="0" smtClean="0"/>
              <a:t>8μηνα  ΟΑΕΔ ή ΑΣΕΠ </a:t>
            </a:r>
            <a:endParaRPr lang="el-GR" dirty="0"/>
          </a:p>
        </p:txBody>
      </p:sp>
      <p:sp>
        <p:nvSpPr>
          <p:cNvPr id="7" name="Θέση περιεχομένου 6"/>
          <p:cNvSpPr>
            <a:spLocks noGrp="1"/>
          </p:cNvSpPr>
          <p:nvPr>
            <p:ph sz="half" idx="2"/>
          </p:nvPr>
        </p:nvSpPr>
        <p:spPr>
          <a:solidFill>
            <a:srgbClr val="C00000">
              <a:alpha val="80000"/>
            </a:srgbClr>
          </a:solidFill>
        </p:spPr>
        <p:txBody>
          <a:bodyPr/>
          <a:lstStyle/>
          <a:p>
            <a:r>
              <a:rPr lang="el-GR" dirty="0" smtClean="0"/>
              <a:t>ασταθής  η  έναρξη  8μήνων  ΟΑΕΔ </a:t>
            </a:r>
            <a:endParaRPr lang="en-US" dirty="0" smtClean="0"/>
          </a:p>
          <a:p>
            <a:pPr marL="0" indent="0">
              <a:buNone/>
            </a:pPr>
            <a:r>
              <a:rPr lang="en-US" dirty="0"/>
              <a:t> </a:t>
            </a:r>
            <a:r>
              <a:rPr lang="en-US" dirty="0" smtClean="0"/>
              <a:t>    </a:t>
            </a:r>
            <a:r>
              <a:rPr lang="el-GR" dirty="0" smtClean="0"/>
              <a:t>( μεγάλα κενά διαστήματα</a:t>
            </a:r>
            <a:r>
              <a:rPr lang="en-US" dirty="0" smtClean="0"/>
              <a:t> )</a:t>
            </a:r>
            <a:endParaRPr lang="el-GR" dirty="0" smtClean="0"/>
          </a:p>
          <a:p>
            <a:r>
              <a:rPr lang="el-GR" dirty="0"/>
              <a:t>μ</a:t>
            </a:r>
            <a:r>
              <a:rPr lang="el-GR" dirty="0" smtClean="0"/>
              <a:t>εγάλη καθυστέρηση ΑΣΕΠ  για  8μηνα ΙΔΟΧ ( αρχές έτους  </a:t>
            </a:r>
            <a:r>
              <a:rPr lang="el-GR" dirty="0" err="1" smtClean="0"/>
              <a:t>κλπ</a:t>
            </a:r>
            <a:r>
              <a:rPr lang="el-GR" dirty="0" smtClean="0"/>
              <a:t> )</a:t>
            </a:r>
          </a:p>
          <a:p>
            <a:r>
              <a:rPr lang="el-GR" dirty="0" smtClean="0"/>
              <a:t>οι  ανάγκες  του ΤΤΗ είναι καθημερινές  κι αυξανόμενες</a:t>
            </a:r>
            <a:endParaRPr lang="el-GR" dirty="0"/>
          </a:p>
        </p:txBody>
      </p:sp>
      <p:sp>
        <p:nvSpPr>
          <p:cNvPr id="8" name="Θέση κειμένου 7"/>
          <p:cNvSpPr>
            <a:spLocks noGrp="1"/>
          </p:cNvSpPr>
          <p:nvPr>
            <p:ph type="body" sz="quarter" idx="3"/>
          </p:nvPr>
        </p:nvSpPr>
        <p:spPr/>
        <p:txBody>
          <a:bodyPr>
            <a:normAutofit/>
          </a:bodyPr>
          <a:lstStyle/>
          <a:p>
            <a:pPr algn="ctr"/>
            <a:r>
              <a:rPr lang="el-GR" dirty="0" smtClean="0"/>
              <a:t> ΠΡΟΣΩΠΙΚΟ    ΤΤΗ</a:t>
            </a:r>
            <a:endParaRPr lang="el-GR" dirty="0"/>
          </a:p>
        </p:txBody>
      </p:sp>
      <p:graphicFrame>
        <p:nvGraphicFramePr>
          <p:cNvPr id="16" name="Θέση περιεχομένου 15"/>
          <p:cNvGraphicFramePr>
            <a:graphicFrameLocks noGrp="1"/>
          </p:cNvGraphicFramePr>
          <p:nvPr>
            <p:ph sz="quarter" idx="4"/>
            <p:extLst>
              <p:ext uri="{D42A27DB-BD31-4B8C-83A1-F6EECF244321}">
                <p14:modId xmlns:p14="http://schemas.microsoft.com/office/powerpoint/2010/main" val="864229134"/>
              </p:ext>
            </p:extLst>
          </p:nvPr>
        </p:nvGraphicFramePr>
        <p:xfrm>
          <a:off x="6169026" y="2174875"/>
          <a:ext cx="4041775"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4" name="Θέση υποσέλιδου 3"/>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extLst>
      <p:ext uri="{BB962C8B-B14F-4D97-AF65-F5344CB8AC3E}">
        <p14:creationId xmlns:p14="http://schemas.microsoft.com/office/powerpoint/2010/main" val="1051523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a:xfrm>
            <a:off x="1800225" y="228601"/>
            <a:ext cx="8591550" cy="896144"/>
          </a:xfrm>
        </p:spPr>
        <p:txBody>
          <a:bodyPr>
            <a:normAutofit/>
          </a:bodyPr>
          <a:lstStyle/>
          <a:p>
            <a:r>
              <a:rPr lang="el-GR" b="1" dirty="0"/>
              <a:t>ΠΡΟΒΛΗΜΑΤΑ </a:t>
            </a:r>
            <a:r>
              <a:rPr lang="el-GR" b="1" dirty="0" smtClean="0"/>
              <a:t>ΤΤΗ </a:t>
            </a:r>
            <a:endParaRPr lang="el-GR" b="1" dirty="0"/>
          </a:p>
        </p:txBody>
      </p:sp>
      <p:sp>
        <p:nvSpPr>
          <p:cNvPr id="9" name="Θέση περιεχομένου 8"/>
          <p:cNvSpPr>
            <a:spLocks noGrp="1"/>
          </p:cNvSpPr>
          <p:nvPr>
            <p:ph idx="1"/>
          </p:nvPr>
        </p:nvSpPr>
        <p:spPr>
          <a:xfrm>
            <a:off x="1798320" y="1298448"/>
            <a:ext cx="8595360" cy="4938864"/>
          </a:xfrm>
          <a:prstGeom prst="rect">
            <a:avLst/>
          </a:prstGeom>
          <a:solidFill>
            <a:schemeClr val="tx2">
              <a:lumMod val="40000"/>
              <a:lumOff val="60000"/>
            </a:schemeClr>
          </a:solidFill>
        </p:spPr>
        <p:txBody>
          <a:bodyPr>
            <a:normAutofit fontScale="70000" lnSpcReduction="20000"/>
          </a:bodyPr>
          <a:lstStyle/>
          <a:p>
            <a:pPr marL="0" indent="0" algn="just">
              <a:buNone/>
            </a:pPr>
            <a:r>
              <a:rPr lang="el-GR" b="1" dirty="0" smtClean="0"/>
              <a:t>1) Έλλειψη </a:t>
            </a:r>
            <a:r>
              <a:rPr lang="el-GR" b="1" dirty="0"/>
              <a:t>προσωπικού </a:t>
            </a:r>
            <a:r>
              <a:rPr lang="el-GR" b="1" dirty="0" smtClean="0"/>
              <a:t>: </a:t>
            </a:r>
            <a:r>
              <a:rPr lang="el-GR" dirty="0" smtClean="0"/>
              <a:t>λόγω συνταξιοδότησης ( 4 τα 5 τελευταία χρόνια) , 1 μετάταξη από ΥΕ σε ΔΕ, διεύρυνση </a:t>
            </a:r>
            <a:r>
              <a:rPr lang="el-GR" dirty="0"/>
              <a:t>αντικειμένου τμήματος </a:t>
            </a:r>
            <a:r>
              <a:rPr lang="el-GR" dirty="0" smtClean="0"/>
              <a:t>και παγώματος </a:t>
            </a:r>
            <a:r>
              <a:rPr lang="el-GR" dirty="0"/>
              <a:t>νέων προσλήψεων.</a:t>
            </a:r>
          </a:p>
          <a:p>
            <a:pPr marL="0" indent="0" algn="just">
              <a:buNone/>
            </a:pPr>
            <a:r>
              <a:rPr lang="el-GR" dirty="0"/>
              <a:t>Προσωπικό που απαιτείται για την εύρυθμη λειτουργία του Τμήματος Τρίτης Ηλικίας: </a:t>
            </a:r>
          </a:p>
          <a:p>
            <a:pPr algn="just"/>
            <a:r>
              <a:rPr lang="el-GR" dirty="0"/>
              <a:t>1</a:t>
            </a:r>
            <a:r>
              <a:rPr lang="el-GR" dirty="0" smtClean="0"/>
              <a:t> </a:t>
            </a:r>
            <a:r>
              <a:rPr lang="el-GR" dirty="0"/>
              <a:t>κοινωνικός </a:t>
            </a:r>
            <a:r>
              <a:rPr lang="el-GR" dirty="0" smtClean="0"/>
              <a:t>λειτουργός  ( </a:t>
            </a:r>
            <a:r>
              <a:rPr lang="el-GR" dirty="0"/>
              <a:t>Π</a:t>
            </a:r>
            <a:r>
              <a:rPr lang="el-GR" dirty="0" smtClean="0"/>
              <a:t>ροϊστάμενος  Τμήματος και Δομής  μαζί )</a:t>
            </a:r>
            <a:endParaRPr lang="el-GR" dirty="0"/>
          </a:p>
          <a:p>
            <a:pPr algn="just"/>
            <a:r>
              <a:rPr lang="el-GR" dirty="0"/>
              <a:t>3</a:t>
            </a:r>
            <a:r>
              <a:rPr lang="el-GR" dirty="0" smtClean="0"/>
              <a:t> </a:t>
            </a:r>
            <a:r>
              <a:rPr lang="el-GR" dirty="0"/>
              <a:t>φυσικοθεραπευτές </a:t>
            </a:r>
          </a:p>
          <a:p>
            <a:pPr algn="just"/>
            <a:r>
              <a:rPr lang="el-GR" dirty="0"/>
              <a:t>4</a:t>
            </a:r>
            <a:r>
              <a:rPr lang="el-GR" dirty="0" smtClean="0"/>
              <a:t> </a:t>
            </a:r>
            <a:r>
              <a:rPr lang="el-GR" dirty="0"/>
              <a:t>νοσηλευτής </a:t>
            </a:r>
          </a:p>
          <a:p>
            <a:pPr algn="just"/>
            <a:r>
              <a:rPr lang="el-GR" dirty="0" smtClean="0"/>
              <a:t>5 καθαρίστριες  </a:t>
            </a:r>
            <a:endParaRPr lang="el-GR" dirty="0"/>
          </a:p>
          <a:p>
            <a:pPr algn="just"/>
            <a:r>
              <a:rPr lang="el-GR" dirty="0" smtClean="0"/>
              <a:t>2  οδηγοί </a:t>
            </a:r>
            <a:endParaRPr lang="el-GR" dirty="0"/>
          </a:p>
          <a:p>
            <a:pPr marL="0" indent="0" algn="just">
              <a:buNone/>
            </a:pPr>
            <a:r>
              <a:rPr lang="el-GR" b="1" dirty="0" smtClean="0"/>
              <a:t>2) Έλλειψη </a:t>
            </a:r>
            <a:r>
              <a:rPr lang="el-GR" b="1" dirty="0"/>
              <a:t>υπηρεσιακού αυτοκινήτου </a:t>
            </a:r>
            <a:r>
              <a:rPr lang="el-GR" dirty="0"/>
              <a:t>για τις ανάγκες του γραφείου </a:t>
            </a:r>
            <a:r>
              <a:rPr lang="el-GR" dirty="0" smtClean="0"/>
              <a:t>«Κατ</a:t>
            </a:r>
            <a:r>
              <a:rPr lang="el-GR" dirty="0"/>
              <a:t>΄ </a:t>
            </a:r>
            <a:r>
              <a:rPr lang="el-GR" dirty="0" err="1"/>
              <a:t>οίκον</a:t>
            </a:r>
            <a:r>
              <a:rPr lang="el-GR" dirty="0"/>
              <a:t> </a:t>
            </a:r>
            <a:r>
              <a:rPr lang="el-GR" dirty="0" smtClean="0"/>
              <a:t>υποστήριξης» και τις  επισκέψεις  της ΟΠΑ  </a:t>
            </a:r>
            <a:endParaRPr lang="el-GR" dirty="0"/>
          </a:p>
          <a:p>
            <a:pPr marL="0" indent="0" algn="just">
              <a:buNone/>
            </a:pPr>
            <a:r>
              <a:rPr lang="el-GR" b="1" dirty="0" smtClean="0"/>
              <a:t>3) </a:t>
            </a:r>
            <a:r>
              <a:rPr lang="el-GR" b="1" dirty="0"/>
              <a:t>Δ</a:t>
            </a:r>
            <a:r>
              <a:rPr lang="el-GR" b="1" dirty="0" smtClean="0"/>
              <a:t>αιδαλώδες </a:t>
            </a:r>
            <a:r>
              <a:rPr lang="el-GR" b="1" dirty="0"/>
              <a:t>γραφειοκρατικό </a:t>
            </a:r>
            <a:r>
              <a:rPr lang="el-GR" b="1" dirty="0" smtClean="0"/>
              <a:t>καθεστώς ( πολυνομία, επικαλύψεις αντικειμένων )   εις  βάρος  των ωφελουμένων </a:t>
            </a:r>
            <a:endParaRPr lang="el-GR" dirty="0"/>
          </a:p>
        </p:txBody>
      </p:sp>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p>
        </p:txBody>
      </p:sp>
    </p:spTree>
    <p:extLst>
      <p:ext uri="{BB962C8B-B14F-4D97-AF65-F5344CB8AC3E}">
        <p14:creationId xmlns:p14="http://schemas.microsoft.com/office/powerpoint/2010/main" val="2357242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ΠΡΟΤΑΣΕΙΣ- </a:t>
            </a:r>
            <a:r>
              <a:rPr lang="el-GR" b="1" dirty="0" smtClean="0"/>
              <a:t>ΠΡΟΟΠΤΙΚΕΣ</a:t>
            </a:r>
            <a:endParaRPr lang="el-GR" b="1" dirty="0"/>
          </a:p>
        </p:txBody>
      </p:sp>
      <p:sp>
        <p:nvSpPr>
          <p:cNvPr id="3" name="Θέση περιεχομένου 2"/>
          <p:cNvSpPr>
            <a:spLocks noGrp="1"/>
          </p:cNvSpPr>
          <p:nvPr>
            <p:ph idx="1"/>
          </p:nvPr>
        </p:nvSpPr>
        <p:spPr>
          <a:xfrm>
            <a:off x="1798320" y="1298448"/>
            <a:ext cx="8595360" cy="4937760"/>
          </a:xfrm>
          <a:prstGeom prst="rect">
            <a:avLst/>
          </a:prstGeom>
          <a:solidFill>
            <a:schemeClr val="accent4">
              <a:lumMod val="60000"/>
              <a:lumOff val="40000"/>
            </a:schemeClr>
          </a:solidFill>
        </p:spPr>
        <p:txBody>
          <a:bodyPr>
            <a:normAutofit fontScale="92500" lnSpcReduction="10000"/>
          </a:bodyPr>
          <a:lstStyle/>
          <a:p>
            <a:pPr algn="just"/>
            <a:r>
              <a:rPr lang="el-GR" dirty="0" smtClean="0"/>
              <a:t>Δημιουργία 3 </a:t>
            </a:r>
            <a:r>
              <a:rPr lang="el-GR" dirty="0"/>
              <a:t>Κέντρων Ανοιχτής Προστασίας Ηλικιωμένων (ΚΑΠΗ) στις περιοχές :</a:t>
            </a:r>
            <a:r>
              <a:rPr lang="el-GR" dirty="0" smtClean="0"/>
              <a:t> Κέντρο Πάτρας ( πχ Αρσάκειο ) ,Παραλία , Ρίο ( σε προσβάσιμα σημεία </a:t>
            </a:r>
            <a:r>
              <a:rPr lang="el-GR" dirty="0"/>
              <a:t>,</a:t>
            </a:r>
            <a:r>
              <a:rPr lang="el-GR" dirty="0" smtClean="0"/>
              <a:t> με ειδικότητες εργαζομένων  και  δράσεις , όπως  τα υπάρχοντα )  </a:t>
            </a:r>
            <a:endParaRPr lang="el-GR" dirty="0"/>
          </a:p>
          <a:p>
            <a:pPr algn="just"/>
            <a:r>
              <a:rPr lang="el-GR" dirty="0"/>
              <a:t>Αγορά υπηρεσιακού αυτοκινήτου </a:t>
            </a:r>
          </a:p>
          <a:p>
            <a:pPr algn="just"/>
            <a:r>
              <a:rPr lang="el-GR" dirty="0" smtClean="0"/>
              <a:t>Εξεύρεση </a:t>
            </a:r>
            <a:r>
              <a:rPr lang="el-GR" dirty="0"/>
              <a:t>μόνιμης λύσης για το εργασιακό καθεστώς του προσωπικού των δομών </a:t>
            </a:r>
            <a:r>
              <a:rPr lang="el-GR" dirty="0" smtClean="0"/>
              <a:t>«Βοήθεια </a:t>
            </a:r>
            <a:r>
              <a:rPr lang="el-GR" dirty="0"/>
              <a:t>στο Σπίτι</a:t>
            </a:r>
            <a:r>
              <a:rPr lang="el-GR" dirty="0" smtClean="0"/>
              <a:t>» </a:t>
            </a:r>
          </a:p>
          <a:p>
            <a:pPr algn="just"/>
            <a:r>
              <a:rPr lang="el-GR" dirty="0" smtClean="0"/>
              <a:t>Κάλυψη  ειδικοτήτων στα ΚΑΠΗ κ στο </a:t>
            </a:r>
            <a:r>
              <a:rPr lang="el-GR" dirty="0" err="1" smtClean="0"/>
              <a:t>ΒσΣ</a:t>
            </a:r>
            <a:r>
              <a:rPr lang="el-GR" dirty="0" smtClean="0"/>
              <a:t>                  (Νοσηλευτές , Οδηγοί , Φυσικοθεραπευτές ) </a:t>
            </a:r>
            <a:endParaRPr lang="el-GR" dirty="0"/>
          </a:p>
        </p:txBody>
      </p:sp>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p>
        </p:txBody>
      </p:sp>
    </p:spTree>
    <p:extLst>
      <p:ext uri="{BB962C8B-B14F-4D97-AF65-F5344CB8AC3E}">
        <p14:creationId xmlns:p14="http://schemas.microsoft.com/office/powerpoint/2010/main" val="24512117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a:xfrm>
            <a:off x="1981200" y="274638"/>
            <a:ext cx="8229600" cy="778098"/>
          </a:xfrm>
        </p:spPr>
        <p:txBody>
          <a:bodyPr/>
          <a:lstStyle/>
          <a:p>
            <a:r>
              <a:rPr lang="el-GR" dirty="0"/>
              <a:t>ΕΠΙΚΟΙΝΩΝΙΑ</a:t>
            </a:r>
          </a:p>
        </p:txBody>
      </p:sp>
      <p:sp>
        <p:nvSpPr>
          <p:cNvPr id="7" name="Θέση κειμένου 6"/>
          <p:cNvSpPr>
            <a:spLocks noGrp="1"/>
          </p:cNvSpPr>
          <p:nvPr>
            <p:ph type="body" idx="1"/>
          </p:nvPr>
        </p:nvSpPr>
        <p:spPr>
          <a:xfrm>
            <a:off x="1981200" y="1052737"/>
            <a:ext cx="4040188" cy="648072"/>
          </a:xfrm>
        </p:spPr>
        <p:txBody>
          <a:bodyPr/>
          <a:lstStyle/>
          <a:p>
            <a:pPr algn="ctr"/>
            <a:r>
              <a:rPr lang="el-GR" dirty="0" smtClean="0"/>
              <a:t>  ΚΑΠΗ</a:t>
            </a:r>
            <a:endParaRPr lang="el-GR" dirty="0"/>
          </a:p>
        </p:txBody>
      </p:sp>
      <p:sp>
        <p:nvSpPr>
          <p:cNvPr id="8" name="Θέση περιεχομένου 7"/>
          <p:cNvSpPr>
            <a:spLocks noGrp="1"/>
          </p:cNvSpPr>
          <p:nvPr>
            <p:ph sz="half" idx="2"/>
          </p:nvPr>
        </p:nvSpPr>
        <p:spPr>
          <a:xfrm>
            <a:off x="1981200" y="1700809"/>
            <a:ext cx="4040188" cy="4425354"/>
          </a:xfrm>
        </p:spPr>
        <p:txBody>
          <a:bodyPr/>
          <a:lstStyle/>
          <a:p>
            <a:r>
              <a:rPr lang="el-GR" dirty="0"/>
              <a:t>Α΄ ΚΑΠΗ  -2610311060</a:t>
            </a:r>
            <a:r>
              <a:rPr lang="en-US" dirty="0"/>
              <a:t> </a:t>
            </a:r>
            <a:r>
              <a:rPr lang="en-US" dirty="0">
                <a:hlinkClick r:id="rId2"/>
              </a:rPr>
              <a:t>kapipatras@gmail.com</a:t>
            </a:r>
            <a:endParaRPr lang="en-US" dirty="0"/>
          </a:p>
          <a:p>
            <a:r>
              <a:rPr lang="el-GR" dirty="0"/>
              <a:t>Β΄ ΚΑΠΗ-2610453907 </a:t>
            </a:r>
            <a:r>
              <a:rPr lang="en-US" dirty="0">
                <a:hlinkClick r:id="rId3"/>
              </a:rPr>
              <a:t>kapiagias@gmail.com</a:t>
            </a:r>
            <a:endParaRPr lang="en-US" dirty="0"/>
          </a:p>
          <a:p>
            <a:r>
              <a:rPr lang="el-GR" dirty="0"/>
              <a:t>Γ΄ ΚΑΠΗ-2610339638</a:t>
            </a:r>
            <a:r>
              <a:rPr lang="en-US" dirty="0"/>
              <a:t> </a:t>
            </a:r>
            <a:r>
              <a:rPr lang="en-US" dirty="0">
                <a:hlinkClick r:id="rId4"/>
              </a:rPr>
              <a:t>gjkolokithas@yahoo.gr</a:t>
            </a:r>
            <a:endParaRPr lang="en-US" dirty="0"/>
          </a:p>
          <a:p>
            <a:r>
              <a:rPr lang="el-GR" dirty="0"/>
              <a:t>ΚΑΤΌΙΚΟΝ ΥΠΟΣΤΗΡΙΞΗ</a:t>
            </a:r>
            <a:endParaRPr lang="en-US" dirty="0"/>
          </a:p>
          <a:p>
            <a:pPr marL="0" indent="0">
              <a:buNone/>
            </a:pPr>
            <a:r>
              <a:rPr lang="en-US" dirty="0"/>
              <a:t>    2610311060</a:t>
            </a:r>
          </a:p>
          <a:p>
            <a:pPr marL="0" indent="0">
              <a:buNone/>
            </a:pPr>
            <a:r>
              <a:rPr lang="el-GR" u="sng" dirty="0" smtClean="0">
                <a:solidFill>
                  <a:srgbClr val="0070C0"/>
                </a:solidFill>
                <a:hlinkClick r:id="rId5"/>
              </a:rPr>
              <a:t>      </a:t>
            </a:r>
            <a:r>
              <a:rPr lang="en-US" u="sng" dirty="0" smtClean="0">
                <a:solidFill>
                  <a:srgbClr val="0070C0"/>
                </a:solidFill>
                <a:hlinkClick r:id="rId5"/>
              </a:rPr>
              <a:t>pelagiatsoukal@gmail.com</a:t>
            </a:r>
            <a:endParaRPr lang="en-US" u="sng" dirty="0">
              <a:solidFill>
                <a:srgbClr val="0070C0"/>
              </a:solidFill>
            </a:endParaRPr>
          </a:p>
          <a:p>
            <a:pPr marL="0" indent="0">
              <a:buNone/>
            </a:pPr>
            <a:r>
              <a:rPr lang="el-GR" dirty="0" smtClean="0">
                <a:solidFill>
                  <a:srgbClr val="0070C0"/>
                </a:solidFill>
              </a:rPr>
              <a:t>      </a:t>
            </a:r>
            <a:r>
              <a:rPr lang="el-GR" dirty="0" err="1" smtClean="0"/>
              <a:t>τηλ</a:t>
            </a:r>
            <a:r>
              <a:rPr lang="el-GR" dirty="0" smtClean="0"/>
              <a:t>  </a:t>
            </a:r>
            <a:r>
              <a:rPr lang="el-GR" dirty="0" err="1" smtClean="0"/>
              <a:t>Πρ</a:t>
            </a:r>
            <a:r>
              <a:rPr lang="el-GR" dirty="0" smtClean="0"/>
              <a:t>/νου  6984617547</a:t>
            </a:r>
            <a:endParaRPr lang="el-GR" dirty="0"/>
          </a:p>
        </p:txBody>
      </p:sp>
      <p:sp>
        <p:nvSpPr>
          <p:cNvPr id="9" name="Θέση κειμένου 8"/>
          <p:cNvSpPr>
            <a:spLocks noGrp="1"/>
          </p:cNvSpPr>
          <p:nvPr>
            <p:ph type="body" sz="quarter" idx="3"/>
          </p:nvPr>
        </p:nvSpPr>
        <p:spPr>
          <a:xfrm>
            <a:off x="6169026" y="1052737"/>
            <a:ext cx="4041775" cy="648073"/>
          </a:xfrm>
        </p:spPr>
        <p:txBody>
          <a:bodyPr/>
          <a:lstStyle/>
          <a:p>
            <a:pPr algn="ctr"/>
            <a:r>
              <a:rPr lang="el-GR" dirty="0" smtClean="0"/>
              <a:t>Βοήθεια στο Σπίτι</a:t>
            </a:r>
            <a:endParaRPr lang="el-GR" dirty="0"/>
          </a:p>
        </p:txBody>
      </p:sp>
      <p:sp>
        <p:nvSpPr>
          <p:cNvPr id="10" name="Θέση περιεχομένου 9"/>
          <p:cNvSpPr>
            <a:spLocks noGrp="1"/>
          </p:cNvSpPr>
          <p:nvPr>
            <p:ph sz="quarter" idx="4"/>
          </p:nvPr>
        </p:nvSpPr>
        <p:spPr>
          <a:xfrm>
            <a:off x="6169026" y="1677443"/>
            <a:ext cx="4041775" cy="4425354"/>
          </a:xfrm>
        </p:spPr>
        <p:txBody>
          <a:bodyPr>
            <a:normAutofit fontScale="92500" lnSpcReduction="10000"/>
          </a:bodyPr>
          <a:lstStyle/>
          <a:p>
            <a:r>
              <a:rPr lang="el-GR" dirty="0"/>
              <a:t>ΔΕ Ρίου  </a:t>
            </a:r>
            <a:r>
              <a:rPr lang="el-GR" dirty="0" smtClean="0"/>
              <a:t>2610910033 </a:t>
            </a:r>
            <a:r>
              <a:rPr lang="en-US" dirty="0" smtClean="0">
                <a:solidFill>
                  <a:srgbClr val="FF0000"/>
                </a:solidFill>
              </a:rPr>
              <a:t>mkatsigianni@gmail.com</a:t>
            </a:r>
            <a:endParaRPr lang="el-GR" dirty="0">
              <a:solidFill>
                <a:srgbClr val="FF0000"/>
              </a:solidFill>
            </a:endParaRPr>
          </a:p>
          <a:p>
            <a:r>
              <a:rPr lang="el-GR" dirty="0"/>
              <a:t>ΔΕ Παραλίας </a:t>
            </a:r>
            <a:r>
              <a:rPr lang="el-GR" dirty="0" smtClean="0"/>
              <a:t>2610528390</a:t>
            </a:r>
            <a:endParaRPr lang="en-US" dirty="0" smtClean="0"/>
          </a:p>
          <a:p>
            <a:pPr marL="0" indent="0">
              <a:buNone/>
            </a:pPr>
            <a:r>
              <a:rPr lang="en-US" dirty="0"/>
              <a:t> </a:t>
            </a:r>
            <a:r>
              <a:rPr lang="en-US" dirty="0" smtClean="0"/>
              <a:t>    </a:t>
            </a:r>
            <a:r>
              <a:rPr lang="en-US" dirty="0" smtClean="0">
                <a:solidFill>
                  <a:srgbClr val="FF0000"/>
                </a:solidFill>
              </a:rPr>
              <a:t>aggyman@yahoo.gr</a:t>
            </a:r>
            <a:endParaRPr lang="el-GR" dirty="0">
              <a:solidFill>
                <a:srgbClr val="FF0000"/>
              </a:solidFill>
            </a:endParaRPr>
          </a:p>
          <a:p>
            <a:r>
              <a:rPr lang="el-GR" dirty="0"/>
              <a:t>ΔΕ </a:t>
            </a:r>
            <a:r>
              <a:rPr lang="el-GR" dirty="0" err="1"/>
              <a:t>Μεσσάτιδας</a:t>
            </a:r>
            <a:r>
              <a:rPr lang="el-GR" dirty="0"/>
              <a:t> </a:t>
            </a:r>
            <a:r>
              <a:rPr lang="el-GR" dirty="0" smtClean="0"/>
              <a:t>2610526292</a:t>
            </a:r>
            <a:r>
              <a:rPr lang="en-US" dirty="0" smtClean="0"/>
              <a:t> </a:t>
            </a:r>
            <a:r>
              <a:rPr lang="en-US" dirty="0" smtClean="0">
                <a:solidFill>
                  <a:srgbClr val="FF0000"/>
                </a:solidFill>
              </a:rPr>
              <a:t>riaz801@gmail.com</a:t>
            </a:r>
            <a:endParaRPr lang="el-GR" dirty="0">
              <a:solidFill>
                <a:srgbClr val="FF0000"/>
              </a:solidFill>
            </a:endParaRPr>
          </a:p>
          <a:p>
            <a:r>
              <a:rPr lang="el-GR" dirty="0"/>
              <a:t>ΔΕ </a:t>
            </a:r>
            <a:r>
              <a:rPr lang="el-GR" dirty="0" err="1"/>
              <a:t>Βραχναιίκων</a:t>
            </a:r>
            <a:r>
              <a:rPr lang="el-GR" dirty="0"/>
              <a:t> </a:t>
            </a:r>
          </a:p>
          <a:p>
            <a:pPr marL="0" indent="0">
              <a:buNone/>
            </a:pPr>
            <a:r>
              <a:rPr lang="en-US" dirty="0" smtClean="0"/>
              <a:t>   </a:t>
            </a:r>
            <a:r>
              <a:rPr lang="el-GR" dirty="0" smtClean="0"/>
              <a:t>2610672377</a:t>
            </a:r>
            <a:r>
              <a:rPr lang="en-US" dirty="0" smtClean="0"/>
              <a:t>                                  </a:t>
            </a:r>
            <a:r>
              <a:rPr lang="en-US" dirty="0" smtClean="0">
                <a:solidFill>
                  <a:srgbClr val="FF0000"/>
                </a:solidFill>
              </a:rPr>
              <a:t>bgeorgantopoulou@yahoo.gr</a:t>
            </a:r>
            <a:endParaRPr lang="el-GR" dirty="0">
              <a:solidFill>
                <a:srgbClr val="FF0000"/>
              </a:solidFill>
            </a:endParaRPr>
          </a:p>
          <a:p>
            <a:r>
              <a:rPr lang="el-GR" dirty="0"/>
              <a:t>Κεντρικό κ Νότιο </a:t>
            </a:r>
            <a:r>
              <a:rPr lang="el-GR" dirty="0" err="1"/>
              <a:t>Διαμ</a:t>
            </a:r>
            <a:r>
              <a:rPr lang="el-GR" dirty="0"/>
              <a:t>.</a:t>
            </a:r>
          </a:p>
          <a:p>
            <a:pPr marL="0" indent="0">
              <a:buNone/>
            </a:pPr>
            <a:r>
              <a:rPr lang="el-GR" dirty="0"/>
              <a:t>     </a:t>
            </a:r>
            <a:r>
              <a:rPr lang="el-GR" dirty="0" smtClean="0"/>
              <a:t>2610339470</a:t>
            </a:r>
            <a:r>
              <a:rPr lang="en-US" dirty="0"/>
              <a:t> </a:t>
            </a:r>
            <a:r>
              <a:rPr lang="en-US" dirty="0" smtClean="0"/>
              <a:t> </a:t>
            </a:r>
          </a:p>
          <a:p>
            <a:pPr marL="0" indent="0">
              <a:buNone/>
            </a:pPr>
            <a:r>
              <a:rPr lang="en-US" dirty="0"/>
              <a:t> </a:t>
            </a:r>
            <a:r>
              <a:rPr lang="en-US" dirty="0" smtClean="0"/>
              <a:t>      </a:t>
            </a:r>
            <a:r>
              <a:rPr lang="en-US" dirty="0" smtClean="0">
                <a:solidFill>
                  <a:srgbClr val="FF0000"/>
                </a:solidFill>
              </a:rPr>
              <a:t>bbspatras@gmail.com</a:t>
            </a:r>
            <a:endParaRPr lang="el-GR" dirty="0">
              <a:solidFill>
                <a:srgbClr val="FF0000"/>
              </a:solidFill>
            </a:endParaRPr>
          </a:p>
          <a:p>
            <a:endParaRPr lang="el-GR" dirty="0"/>
          </a:p>
        </p:txBody>
      </p:sp>
      <p:sp>
        <p:nvSpPr>
          <p:cNvPr id="5" name="Θέση υποσέλιδου 4"/>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extLst>
      <p:ext uri="{BB962C8B-B14F-4D97-AF65-F5344CB8AC3E}">
        <p14:creationId xmlns:p14="http://schemas.microsoft.com/office/powerpoint/2010/main" val="9057851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 Διάγραμμα"/>
          <p:cNvGraphicFramePr/>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8" name="3 - Θέση περιεχομένου" descr="Αναλογία Κοινωνικής Εισφοράς Εργαζόμενου ανα Δικαιούχο">
            <a:hlinkClick r:id="rId7" tooltip="&quot;Αναλογία Κοινωνικής Εισφοράς Εργαζόμενου ανα Δικαιούχο&quot;"/>
          </p:cNvPr>
          <p:cNvPicPr>
            <a:picLocks noGrp="1"/>
          </p:cNvPicPr>
          <p:nvPr>
            <p:ph idx="1"/>
          </p:nvPr>
        </p:nvPicPr>
        <p:blipFill>
          <a:blip r:embed="rId8" cstate="print"/>
          <a:srcRect/>
          <a:stretch>
            <a:fillRect/>
          </a:stretch>
        </p:blipFill>
        <p:spPr>
          <a:xfrm>
            <a:off x="2135560" y="1556793"/>
            <a:ext cx="8064896" cy="4525963"/>
          </a:xfr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7"/>
          <p:cNvSpPr>
            <a:spLocks noGrp="1"/>
          </p:cNvSpPr>
          <p:nvPr>
            <p:ph type="title"/>
          </p:nvPr>
        </p:nvSpPr>
        <p:spPr>
          <a:xfrm>
            <a:off x="4295800" y="274638"/>
            <a:ext cx="7286600" cy="1143000"/>
          </a:xfrm>
        </p:spPr>
        <p:txBody>
          <a:bodyPr/>
          <a:lstStyle/>
          <a:p>
            <a:endParaRPr lang="el-GR" dirty="0"/>
          </a:p>
        </p:txBody>
      </p:sp>
      <p:sp>
        <p:nvSpPr>
          <p:cNvPr id="9" name="Θέση περιεχομένου 8"/>
          <p:cNvSpPr>
            <a:spLocks noGrp="1"/>
          </p:cNvSpPr>
          <p:nvPr>
            <p:ph idx="1"/>
          </p:nvPr>
        </p:nvSpPr>
        <p:spPr>
          <a:xfrm>
            <a:off x="4029956" y="1556792"/>
            <a:ext cx="7992888" cy="4525963"/>
          </a:xfrm>
        </p:spPr>
        <p:txBody>
          <a:bodyPr>
            <a:normAutofit fontScale="92500" lnSpcReduction="10000"/>
          </a:bodyPr>
          <a:lstStyle/>
          <a:p>
            <a:pPr marL="0" indent="0" algn="ctr">
              <a:buNone/>
            </a:pPr>
            <a:r>
              <a:rPr lang="el-GR" i="1" dirty="0">
                <a:cs typeface="Aharoni" panose="02010803020104030203" pitchFamily="2" charset="-79"/>
              </a:rPr>
              <a:t> </a:t>
            </a:r>
            <a:r>
              <a:rPr lang="el-GR" i="1" dirty="0" smtClean="0">
                <a:cs typeface="Aharoni" panose="02010803020104030203" pitchFamily="2" charset="-79"/>
              </a:rPr>
              <a:t>«Η Τρίτη Ηλικία  δεν είναι  η χαμένη  νεότητα , αλλά ένα  νέο στάδιο ευκαιρίας και δύναμης» </a:t>
            </a:r>
          </a:p>
          <a:p>
            <a:pPr marL="0" indent="0" algn="ctr">
              <a:buNone/>
            </a:pPr>
            <a:endParaRPr lang="en-US" i="1" dirty="0" smtClean="0">
              <a:cs typeface="Aharoni" panose="02010803020104030203" pitchFamily="2" charset="-79"/>
            </a:endParaRPr>
          </a:p>
          <a:p>
            <a:pPr marL="0" indent="0" algn="ctr">
              <a:buNone/>
            </a:pPr>
            <a:r>
              <a:rPr lang="en-US" i="1" dirty="0" smtClean="0">
                <a:cs typeface="Aharoni" panose="02010803020104030203" pitchFamily="2" charset="-79"/>
              </a:rPr>
              <a:t>Betty  Friedan</a:t>
            </a:r>
            <a:endParaRPr lang="el-GR" i="1" dirty="0" smtClean="0">
              <a:cs typeface="Aharoni" panose="02010803020104030203" pitchFamily="2" charset="-79"/>
            </a:endParaRPr>
          </a:p>
          <a:p>
            <a:pPr marL="0" indent="0" algn="ctr">
              <a:buNone/>
            </a:pPr>
            <a:endParaRPr lang="el-GR" i="1" dirty="0">
              <a:cs typeface="Aharoni" panose="02010803020104030203" pitchFamily="2" charset="-79"/>
            </a:endParaRPr>
          </a:p>
          <a:p>
            <a:pPr marL="0" indent="0" algn="ctr">
              <a:buNone/>
            </a:pPr>
            <a:r>
              <a:rPr lang="el-GR" i="1" dirty="0" smtClean="0">
                <a:cs typeface="Aharoni" panose="02010803020104030203" pitchFamily="2" charset="-79"/>
              </a:rPr>
              <a:t>Σας   ευχαριστώ  πολύ !</a:t>
            </a:r>
          </a:p>
          <a:p>
            <a:pPr marL="0" indent="0" algn="ctr">
              <a:buNone/>
            </a:pPr>
            <a:endParaRPr lang="el-GR" i="1" dirty="0">
              <a:cs typeface="Aharoni" panose="02010803020104030203" pitchFamily="2" charset="-79"/>
            </a:endParaRPr>
          </a:p>
          <a:p>
            <a:pPr marL="0" indent="0" algn="ctr">
              <a:buNone/>
            </a:pPr>
            <a:endParaRPr lang="el-GR" i="1" dirty="0" smtClean="0">
              <a:cs typeface="Aharoni" panose="02010803020104030203" pitchFamily="2" charset="-79"/>
            </a:endParaRPr>
          </a:p>
          <a:p>
            <a:pPr marL="0" indent="0" algn="ctr">
              <a:buNone/>
            </a:pPr>
            <a:r>
              <a:rPr lang="el-GR" i="1" dirty="0" smtClean="0">
                <a:cs typeface="Aharoni" panose="02010803020104030203" pitchFamily="2" charset="-79"/>
              </a:rPr>
              <a:t> </a:t>
            </a:r>
            <a:endParaRPr lang="el-GR" i="1" dirty="0">
              <a:cs typeface="Aharoni" panose="02010803020104030203" pitchFamily="2" charset="-79"/>
            </a:endParaRPr>
          </a:p>
        </p:txBody>
      </p:sp>
      <p:sp>
        <p:nvSpPr>
          <p:cNvPr id="7" name="Θέση υποσέλιδου 6"/>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pic>
        <p:nvPicPr>
          <p:cNvPr id="3" name="Εικόνα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36" y="122274"/>
            <a:ext cx="4046264" cy="6547086"/>
          </a:xfrm>
          <a:prstGeom prst="rect">
            <a:avLst/>
          </a:prstGeom>
        </p:spPr>
      </p:pic>
    </p:spTree>
    <p:extLst>
      <p:ext uri="{BB962C8B-B14F-4D97-AF65-F5344CB8AC3E}">
        <p14:creationId xmlns:p14="http://schemas.microsoft.com/office/powerpoint/2010/main" val="3768895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t>ΑΠΟΤΙΜΗΣΗ -ΠΡΟΟΠΤΙΚΕΣ</a:t>
            </a:r>
            <a:endParaRPr lang="el-GR" dirty="0"/>
          </a:p>
        </p:txBody>
      </p:sp>
      <p:sp>
        <p:nvSpPr>
          <p:cNvPr id="3" name="2 - Θέση περιεχομένου"/>
          <p:cNvSpPr>
            <a:spLocks noGrp="1"/>
          </p:cNvSpPr>
          <p:nvPr>
            <p:ph idx="1"/>
          </p:nvPr>
        </p:nvSpPr>
        <p:spPr>
          <a:solidFill>
            <a:schemeClr val="tx2">
              <a:lumMod val="40000"/>
              <a:lumOff val="60000"/>
            </a:schemeClr>
          </a:solidFill>
        </p:spPr>
        <p:txBody>
          <a:bodyPr/>
          <a:lstStyle/>
          <a:p>
            <a:r>
              <a:rPr lang="el-GR" dirty="0" smtClean="0"/>
              <a:t>Ξεκάθαρες  δημογραφικές  τάσεις</a:t>
            </a:r>
          </a:p>
          <a:p>
            <a:r>
              <a:rPr lang="el-GR" dirty="0" smtClean="0"/>
              <a:t>Ιδιαίτερες  κοινωνικοοικονομικές συνθήκες  μετά  2010</a:t>
            </a:r>
          </a:p>
          <a:p>
            <a:r>
              <a:rPr lang="el-GR" dirty="0" smtClean="0"/>
              <a:t> Μείωση  συντάξεων</a:t>
            </a:r>
          </a:p>
          <a:p>
            <a:r>
              <a:rPr lang="el-GR" dirty="0" smtClean="0"/>
              <a:t>Ασφαλιστικές  παροχές  υπό  αμφισβήτηση</a:t>
            </a:r>
          </a:p>
          <a:p>
            <a:r>
              <a:rPr lang="el-GR" dirty="0" smtClean="0"/>
              <a:t>Σύστημα  Υγείας πολυπροβληματικό </a:t>
            </a:r>
          </a:p>
          <a:p>
            <a:r>
              <a:rPr lang="el-GR" dirty="0" smtClean="0"/>
              <a:t>Συνθήκες κοινωνικής  απομόνωσης  και  κατακερματισμού  της  κοινωνίας</a:t>
            </a:r>
          </a:p>
          <a:p>
            <a:endParaRPr lang="el-GR" dirty="0" smtClean="0"/>
          </a:p>
          <a:p>
            <a:endParaRPr lang="el-GR" dirty="0" smtClean="0"/>
          </a:p>
          <a:p>
            <a:endParaRPr lang="el-GR" dirty="0" smtClean="0"/>
          </a:p>
          <a:p>
            <a:endParaRPr lang="el-GR" dirty="0"/>
          </a:p>
        </p:txBody>
      </p:sp>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normAutofit/>
          </a:bodyPr>
          <a:lstStyle/>
          <a:p>
            <a:pPr algn="ctr"/>
            <a:r>
              <a:rPr lang="el-GR" sz="3200" dirty="0"/>
              <a:t>    Δομές ΤΤΗ</a:t>
            </a:r>
          </a:p>
        </p:txBody>
      </p:sp>
      <p:pic>
        <p:nvPicPr>
          <p:cNvPr id="8" name="7 - Θέση περιεχομένου" descr="ΧΑΡΤΗΣ  ΤΤΗ 2.png"/>
          <p:cNvPicPr>
            <a:picLocks noGrp="1" noChangeAspect="1"/>
          </p:cNvPicPr>
          <p:nvPr>
            <p:ph idx="1"/>
          </p:nvPr>
        </p:nvPicPr>
        <p:blipFill>
          <a:blip r:embed="rId2" cstate="print"/>
          <a:stretch>
            <a:fillRect/>
          </a:stretch>
        </p:blipFill>
        <p:spPr>
          <a:xfrm>
            <a:off x="5159896" y="273050"/>
            <a:ext cx="6768752" cy="5604222"/>
          </a:xfrm>
        </p:spPr>
      </p:pic>
      <p:sp>
        <p:nvSpPr>
          <p:cNvPr id="7" name="6 - Θέση κειμένου"/>
          <p:cNvSpPr>
            <a:spLocks noGrp="1"/>
          </p:cNvSpPr>
          <p:nvPr>
            <p:ph type="body" sz="half" idx="2"/>
          </p:nvPr>
        </p:nvSpPr>
        <p:spPr>
          <a:xfrm>
            <a:off x="695401" y="1435101"/>
            <a:ext cx="4294114" cy="4514179"/>
          </a:xfrm>
        </p:spPr>
        <p:txBody>
          <a:bodyPr>
            <a:normAutofit fontScale="92500" lnSpcReduction="20000"/>
          </a:bodyPr>
          <a:lstStyle/>
          <a:p>
            <a:r>
              <a:rPr lang="el-GR" dirty="0" smtClean="0"/>
              <a:t>  </a:t>
            </a:r>
          </a:p>
          <a:p>
            <a:r>
              <a:rPr lang="el-GR" sz="2400" b="1" dirty="0">
                <a:solidFill>
                  <a:srgbClr val="0070C0"/>
                </a:solidFill>
              </a:rPr>
              <a:t>ΚΑΠΗ</a:t>
            </a:r>
          </a:p>
          <a:p>
            <a:endParaRPr lang="el-GR" sz="1900" dirty="0"/>
          </a:p>
          <a:p>
            <a:r>
              <a:rPr lang="el-GR" sz="1900" dirty="0"/>
              <a:t>1) Α’   ΚΑΠΗ   Βοσπόρου  7- </a:t>
            </a:r>
            <a:r>
              <a:rPr lang="el-GR" sz="1900" dirty="0" err="1"/>
              <a:t>Προσ</a:t>
            </a:r>
            <a:r>
              <a:rPr lang="el-GR" sz="1900" dirty="0"/>
              <a:t>/</a:t>
            </a:r>
            <a:r>
              <a:rPr lang="el-GR" sz="1900" dirty="0" err="1"/>
              <a:t>κά</a:t>
            </a:r>
            <a:endParaRPr lang="el-GR" sz="1900" dirty="0"/>
          </a:p>
          <a:p>
            <a:r>
              <a:rPr lang="el-GR" sz="1900" dirty="0"/>
              <a:t>2) Β΄   ΚΑΠΗ   Καζαντζάκη  21- Αγυιά</a:t>
            </a:r>
          </a:p>
          <a:p>
            <a:r>
              <a:rPr lang="el-GR" sz="1900" dirty="0"/>
              <a:t>3) Γ΄   ΚΑΠΗ    Αιδηψού  2- Ζαρ/</a:t>
            </a:r>
            <a:r>
              <a:rPr lang="el-GR" sz="1900" dirty="0" err="1"/>
              <a:t>λέϊκα</a:t>
            </a:r>
            <a:endParaRPr lang="el-GR" sz="1900" dirty="0"/>
          </a:p>
          <a:p>
            <a:endParaRPr lang="el-GR" sz="1900" dirty="0"/>
          </a:p>
          <a:p>
            <a:r>
              <a:rPr lang="el-GR" sz="1900" dirty="0"/>
              <a:t> </a:t>
            </a:r>
            <a:r>
              <a:rPr lang="el-GR" sz="2400" b="1" dirty="0">
                <a:solidFill>
                  <a:srgbClr val="C00000"/>
                </a:solidFill>
              </a:rPr>
              <a:t>Βοήθεια  στο Σπίτι</a:t>
            </a:r>
          </a:p>
          <a:p>
            <a:endParaRPr lang="el-GR" sz="1900" dirty="0"/>
          </a:p>
          <a:p>
            <a:r>
              <a:rPr lang="el-GR" sz="1900" dirty="0"/>
              <a:t>1)  ΔΕ  Ρίου  - Αθηνών   3</a:t>
            </a:r>
          </a:p>
          <a:p>
            <a:r>
              <a:rPr lang="el-GR" sz="1900" dirty="0"/>
              <a:t>2)  Κεντρικού  </a:t>
            </a:r>
            <a:r>
              <a:rPr lang="el-GR" sz="1900" dirty="0" err="1"/>
              <a:t>Διαμ</a:t>
            </a:r>
            <a:r>
              <a:rPr lang="el-GR" sz="1900" dirty="0"/>
              <a:t> .  - Βοσπόρου  7</a:t>
            </a:r>
          </a:p>
          <a:p>
            <a:r>
              <a:rPr lang="el-GR" sz="1900" dirty="0"/>
              <a:t>3)  Νοτίου  </a:t>
            </a:r>
            <a:r>
              <a:rPr lang="el-GR" sz="1900" dirty="0" err="1"/>
              <a:t>Διαμ</a:t>
            </a:r>
            <a:r>
              <a:rPr lang="el-GR" sz="1900" dirty="0"/>
              <a:t>.  -  Βοσπόρου   7</a:t>
            </a:r>
          </a:p>
          <a:p>
            <a:r>
              <a:rPr lang="el-GR" sz="1900" dirty="0"/>
              <a:t>4)  ΔΕ Μεσσάτιδας – ΚΕΠ  Μεσσάτιδας</a:t>
            </a:r>
          </a:p>
          <a:p>
            <a:r>
              <a:rPr lang="el-GR" sz="1900" dirty="0"/>
              <a:t>5)  ΔΕ Παραλίας - Πλατεία  Εργατικών Κατοικιών  Παραλίας</a:t>
            </a:r>
          </a:p>
          <a:p>
            <a:r>
              <a:rPr lang="el-GR" sz="1900" dirty="0"/>
              <a:t>6) ΔΕ  Βραχναιϊκων  - Σταυροπούλειο </a:t>
            </a:r>
          </a:p>
        </p:txBody>
      </p:sp>
      <p:sp>
        <p:nvSpPr>
          <p:cNvPr id="4" name="3 - Θέση υποσέλιδου"/>
          <p:cNvSpPr>
            <a:spLocks noGrp="1"/>
          </p:cNvSpPr>
          <p:nvPr>
            <p:ph type="ftr" sz="quarter" idx="11"/>
          </p:nvPr>
        </p:nvSpPr>
        <p:spPr/>
        <p:txBody>
          <a:bodyPr/>
          <a:lstStyle/>
          <a:p>
            <a:r>
              <a:rPr lang="el-GR" b="1" dirty="0" smtClean="0">
                <a:solidFill>
                  <a:srgbClr val="FF0000"/>
                </a:solidFill>
              </a:rPr>
              <a:t>Γιώργος  Κολοκυθάς   MSc  Κοινωνικός  Λειτουργός-Προϊστάμενος  </a:t>
            </a:r>
            <a:r>
              <a:rPr lang="el-GR" b="1" dirty="0" err="1" smtClean="0">
                <a:solidFill>
                  <a:srgbClr val="FF0000"/>
                </a:solidFill>
              </a:rPr>
              <a:t>Τμήμ</a:t>
            </a:r>
            <a:r>
              <a:rPr lang="el-GR" b="1" dirty="0" smtClean="0">
                <a:solidFill>
                  <a:srgbClr val="FF0000"/>
                </a:solidFill>
              </a:rPr>
              <a:t> Γ΄ Ηλικίας </a:t>
            </a:r>
            <a:endParaRPr lang="el-GR"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2989</TotalTime>
  <Words>2695</Words>
  <Application>Microsoft Office PowerPoint</Application>
  <PresentationFormat>Ευρεία οθόνη</PresentationFormat>
  <Paragraphs>454</Paragraphs>
  <Slides>70</Slides>
  <Notes>7</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70</vt:i4>
      </vt:variant>
    </vt:vector>
  </HeadingPairs>
  <TitlesOfParts>
    <vt:vector size="74" baseType="lpstr">
      <vt:lpstr>Aharoni</vt:lpstr>
      <vt:lpstr>Arial</vt:lpstr>
      <vt:lpstr>Calibri</vt:lpstr>
      <vt:lpstr>Θέμα του Office</vt:lpstr>
      <vt:lpstr>Πάτρα   8/12/2018</vt:lpstr>
      <vt:lpstr>1 ΔΙΕΥΘΥΝΣΗ - 5 ΤΜΗΜΑΤΑ - 42 ΔΟΜΕΣ</vt:lpstr>
      <vt:lpstr>ΤΜΗΜΑ  ΤΡΙΤΗΣ ΗΛΙΚΙΑΣ (ΤΤΗ)   ΚΟΔΗΠ </vt:lpstr>
      <vt:lpstr>Σκοπός  του ΤΤΗ είναι:</vt:lpstr>
      <vt:lpstr>Δημογραφικές  τάσεις</vt:lpstr>
      <vt:lpstr>Δημογραφικές  τάσεις  65+</vt:lpstr>
      <vt:lpstr>Παρουσίαση του PowerPoint</vt:lpstr>
      <vt:lpstr>ΑΠΟΤΙΜΗΣΗ -ΠΡΟΟΠΤΙΚΕΣ</vt:lpstr>
      <vt:lpstr>    Δομές ΤΤΗ</vt:lpstr>
      <vt:lpstr>Εγγραφές  μελών ΚΑΠΗ (απόφ  12/2014) όλες  οι παροχές δωρεάν </vt:lpstr>
      <vt:lpstr>Κέντρα Ανοικτής Προστασίας Ηλικιωμένων  ( ΚΑΠΗ )</vt:lpstr>
      <vt:lpstr>ΚΑΠΗ</vt:lpstr>
      <vt:lpstr>ΚΑΠΗ</vt:lpstr>
      <vt:lpstr>Γραφείο Υγειονομικής Υπηρεσίας - Δημοτικά Ιατρεία ( 4.000 ραντεβού)</vt:lpstr>
      <vt:lpstr>Κατ΄ Οίκον Υποστήριξη </vt:lpstr>
      <vt:lpstr>Ομάδες  Μελών  ΚΑΠΗ</vt:lpstr>
      <vt:lpstr>Ομάδες γυμναστικής (150 ) : σκοπός  η άσκηση κι η διατήρηση της καλής φυσικής υγείας των ηλικιωμένων και στόχος η ευεξία κι ένας υγιεινότερος τρόπος ζωής</vt:lpstr>
      <vt:lpstr>Ομάδες Χορού (135) : Σκοπός  η  γνωριμία των ηλικιωμένων  με  χορούς από όλη την  χώρα . Αυτή η πολιτιστική διαδρομή σε συνδυασμό με την κίνηση κάνει την  ομάδα άκρως ελκυστική. </vt:lpstr>
      <vt:lpstr>Ομάδες   Χορωδίας (120) : Σκοπός των ομάδων χορωδίας είναι η μουσική και πολιτισμική ανάπτυξη του ηλικιωμένου ατόμου</vt:lpstr>
      <vt:lpstr>Ομάδα  Τραγουδιού (65) : με  διάθεση παρέας  τραγούδι από  τα παλιά</vt:lpstr>
      <vt:lpstr>Ομάδα Χειροτεχνίας / Κατασκευών (20): σκοπός  η απασχόληση μέσω  της δημιουργίας</vt:lpstr>
      <vt:lpstr>Ομάδα  Εξοικείωσης  σε  Νέες  Τεχνολογίες (40)</vt:lpstr>
      <vt:lpstr>ΟΜΑΔΕΣ ΨΥΧΟΚΟΙΝΩΝΙΚΗΣ ΥΠΟΣΤΗΡΙΞΗΣ</vt:lpstr>
      <vt:lpstr> ΕΝΤΕΥΚΤΗΡΙΟ  ( πρωί κι απόγευμα )  Ενημέρωση (εφημερίδες), χρήση επιτραπέζιων παιχνιδιών , παροχή  ροφημάτων κι αναψυκτικών , πρόσβαση στο  internet / χρήση υπολογιστή ,  ( καύσωνας/ψύχος ) </vt:lpstr>
      <vt:lpstr>Ομάδες  Δράσεων</vt:lpstr>
      <vt:lpstr>Ομάδες  Υποστήριξης</vt:lpstr>
      <vt:lpstr>ΥΓΕΙΟΝΟΜΙΚΕΣ   ΥΠΗΡΕΣΙΕΣ</vt:lpstr>
      <vt:lpstr>Οργανωμένες  ημερήσιες  Εκδρομές  με στόχο  α) την κοινωνικοποίηση και  β) την πολιτιστική  προσέγγιση  αξιοθέατων της χώρας  </vt:lpstr>
      <vt:lpstr>Συμμετέχουν στο εκδρομικό πρόγραμμα , με σειρά προτεραιότητας, 550 περίπου μέλη ΚΑΠΗ</vt:lpstr>
      <vt:lpstr>  Θερινό στέκι μελών στην Πλαζ : συμμετέχουν στο πρόγραμμα μεταφοράς και δράσης 350 μέλη </vt:lpstr>
      <vt:lpstr>Εορταστικές Εκδηλώσεις</vt:lpstr>
      <vt:lpstr>Άλλες  Εκδηλώσεις</vt:lpstr>
      <vt:lpstr>Γνωριμία με  την  πόλη μας  με κοντινούς «περιπάτους»   πχ  μουσείο Πατρών , Όρος  Παναχαϊκό -Περιβαλλοντικό Κέντρο  ΑΔΕΠ</vt:lpstr>
      <vt:lpstr>Θεατρικές  παραστάσεις  με  συνεργαζόμενους  φορείς</vt:lpstr>
      <vt:lpstr>Δράσεις στην Κοινότητα</vt:lpstr>
      <vt:lpstr>Ομάδα  Θεάτρου      μελών ΚΑΠΗ ( 40 )</vt:lpstr>
      <vt:lpstr>Ομάδα  Θεάτρου  μελών ΚΑΠΗ</vt:lpstr>
      <vt:lpstr>ΘΕΑΤΡΙΚΗ  ΟΜΑΔΑ ΜΕΛΩΝ  ΚΑΠΗ</vt:lpstr>
      <vt:lpstr>«Οι Σκουπιδάνθρωποι» 2018</vt:lpstr>
      <vt:lpstr>ΦΕΣΤΙΒΑΛ  ΧΟΡΟΥ  Γ΄ΗΛΙΚΙΑΣ 2017 κ 2018  * (πρώτη φορά)</vt:lpstr>
      <vt:lpstr>ΦΕΣΤΙΒΑΛ  ΧΟΡΟΥ  Γ΄ΗΛΙΚΙΑΣ 2017 Κ 2018</vt:lpstr>
      <vt:lpstr>ΦΕΣΤΙΒΑΛ  ΧΟΡΟΥ  Γ΄ΗΛΙΚΙΑΣ 2017 Κ 2018</vt:lpstr>
      <vt:lpstr>Βοήθεια  στο Σπίτι   16  ΙΔΟΧ </vt:lpstr>
      <vt:lpstr>Σκοπός είναι η  βελτίωση  της ποιότητα ζωής των ατόμων της  Γ΄ ηλικίας κι ατόμων με κινητικά ή άλλα ειδικά προβλήματα  κ να βοηθηθεί  η αυτόνομη κι αξιοπρεπή διαβίωσή τους</vt:lpstr>
      <vt:lpstr>Κοινωνικοί Λειτουργοί 6 Νοσηλευτές  3 Οικογενειακοί Βοηθοί 6 Οδηγός 1 (2 Δομές κατ’ εξαίρεση , 2 Δομές  ΔΠ )</vt:lpstr>
      <vt:lpstr>Συνολικά Περιστατικά ΒσΣ</vt:lpstr>
      <vt:lpstr>Νέα  Περιστατικά ΒσΣ</vt:lpstr>
      <vt:lpstr>Κοινωνικές έρευνες/ Ένταξη  ΒσΣ</vt:lpstr>
      <vt:lpstr>Ποιοτικά χαρακτηριστικά ΒσΣ</vt:lpstr>
      <vt:lpstr>Ποιοτικά Χαρακτηριστικά  ΒσΣ </vt:lpstr>
      <vt:lpstr>Ποιοτικά στοιχεία ΒσΣ</vt:lpstr>
      <vt:lpstr>Ποιοτικά στοιχεία ΒσΣ</vt:lpstr>
      <vt:lpstr>Συνεργασία/Παραπομπές</vt:lpstr>
      <vt:lpstr>Παρουσίαση του PowerPoint</vt:lpstr>
      <vt:lpstr>  Θαλάσσια  μπάνια     Για  πρώτη  φορά  από  λειτουργίας  του  ΒσΣ    και ΚΟΔΗΠ , 36  ωφελούμενοι  μεταφέρονταν οργανωμένα  με  πουλμανάκι  και συνοδεία Νοσηλεύτριας στην Πλαζ  για  20 περίπου μπάνια   Εκδρομές    Για  πρώτη  φορά    ως  ΚΟΔΗΠ    85 εξυπηρετούμενοι  από  το ΒσΣ   συμμετείχαν  σε  δύο εκδρομές   συνοδεία ανάλογου προσωπικού .  </vt:lpstr>
      <vt:lpstr>Κοινωνικοποίηση  ωφελουμένων ΒσΣ  </vt:lpstr>
      <vt:lpstr>Συνεργασία ΤΤΗ με Υπηρεσίες του ΚΟΔΗΠ</vt:lpstr>
      <vt:lpstr>Ομάδα Προστασίας Ανηλίκων  σε  συνεργασία  με Αντιδημαρχία Πρόνοιας</vt:lpstr>
      <vt:lpstr>Στήριξη ΤΤΗ σε άλλες Δημ. Υπηρεσίες και Δράσεις</vt:lpstr>
      <vt:lpstr>Συνεργασία ΤΤΗ με άλλες Υπηρεσίες   </vt:lpstr>
      <vt:lpstr>Δωρεά  υλικού  από ΕΕΣ  για τις Δομές του ΚΟΔΗΠ</vt:lpstr>
      <vt:lpstr>Ενημέρωση</vt:lpstr>
      <vt:lpstr> Το  Προσωπικό  του  ΤΤΗ  είναι  κ  θα πρέπει να είναι πάντα   με  :</vt:lpstr>
      <vt:lpstr>Οι υπηρεσίες είναι και θα πρέπει να είναι με χαρακτήρα  :</vt:lpstr>
      <vt:lpstr>οι  ανάγκες  των ευπαθών ομάδων  ( ανθρώπων Γ΄ ηλικίας, νηπίων, άπορων   κι ΑμεΑ )  απαιτούν </vt:lpstr>
      <vt:lpstr> 10 Δομές   ΤΤΗ  λειτουργούν με 13 ΙΔΑΧ+16 ΙΔΟΧ </vt:lpstr>
      <vt:lpstr>ΠΡΟΒΛΗΜΑΤΑ ΤΤΗ </vt:lpstr>
      <vt:lpstr>ΠΡΟΤΑΣΕΙΣ- ΠΡΟΟΠΤΙΚΕΣ</vt:lpstr>
      <vt:lpstr>ΕΠΙΚΟΙΝΩΝΙΑ</vt:lpstr>
      <vt:lpstr>Παρουσίαση του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ΗΛΙΑΣ</cp:lastModifiedBy>
  <cp:revision>456</cp:revision>
  <dcterms:created xsi:type="dcterms:W3CDTF">2015-04-27T10:28:23Z</dcterms:created>
  <dcterms:modified xsi:type="dcterms:W3CDTF">2018-12-06T16:54:49Z</dcterms:modified>
</cp:coreProperties>
</file>