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73" r:id="rId13"/>
    <p:sldId id="269" r:id="rId14"/>
    <p:sldId id="270" r:id="rId15"/>
    <p:sldId id="271" r:id="rId16"/>
    <p:sldId id="272" r:id="rId17"/>
    <p:sldId id="268" r:id="rId18"/>
    <p:sldId id="274" r:id="rId19"/>
    <p:sldId id="275" r:id="rId20"/>
    <p:sldId id="276" r:id="rId21"/>
    <p:sldId id="277"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0099"/>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997ADEFC-93B8-417E-B0BB-D9132176880F}" type="datetimeFigureOut">
              <a:rPr lang="el-GR" smtClean="0"/>
              <a:pPr/>
              <a:t>15/1/2019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FC504ED-EBD3-4776-91A1-329286505B74}"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97ADEFC-93B8-417E-B0BB-D9132176880F}" type="datetimeFigureOut">
              <a:rPr lang="el-GR" smtClean="0"/>
              <a:pPr/>
              <a:t>15/1/2019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FC504ED-EBD3-4776-91A1-329286505B7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97ADEFC-93B8-417E-B0BB-D9132176880F}" type="datetimeFigureOut">
              <a:rPr lang="el-GR" smtClean="0"/>
              <a:pPr/>
              <a:t>15/1/2019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FC504ED-EBD3-4776-91A1-329286505B7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97ADEFC-93B8-417E-B0BB-D9132176880F}" type="datetimeFigureOut">
              <a:rPr lang="el-GR" smtClean="0"/>
              <a:pPr/>
              <a:t>15/1/2019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FC504ED-EBD3-4776-91A1-329286505B74}"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97ADEFC-93B8-417E-B0BB-D9132176880F}" type="datetimeFigureOut">
              <a:rPr lang="el-GR" smtClean="0"/>
              <a:pPr/>
              <a:t>15/1/2019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FC504ED-EBD3-4776-91A1-329286505B74}"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997ADEFC-93B8-417E-B0BB-D9132176880F}" type="datetimeFigureOut">
              <a:rPr lang="el-GR" smtClean="0"/>
              <a:pPr/>
              <a:t>15/1/2019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FC504ED-EBD3-4776-91A1-329286505B74}"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997ADEFC-93B8-417E-B0BB-D9132176880F}" type="datetimeFigureOut">
              <a:rPr lang="el-GR" smtClean="0"/>
              <a:pPr/>
              <a:t>15/1/2019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FC504ED-EBD3-4776-91A1-329286505B74}"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997ADEFC-93B8-417E-B0BB-D9132176880F}" type="datetimeFigureOut">
              <a:rPr lang="el-GR" smtClean="0"/>
              <a:pPr/>
              <a:t>15/1/2019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FC504ED-EBD3-4776-91A1-329286505B74}"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97ADEFC-93B8-417E-B0BB-D9132176880F}" type="datetimeFigureOut">
              <a:rPr lang="el-GR" smtClean="0"/>
              <a:pPr/>
              <a:t>15/1/2019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FC504ED-EBD3-4776-91A1-329286505B7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97ADEFC-93B8-417E-B0BB-D9132176880F}" type="datetimeFigureOut">
              <a:rPr lang="el-GR" smtClean="0"/>
              <a:pPr/>
              <a:t>15/1/2019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FC504ED-EBD3-4776-91A1-329286505B74}"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97ADEFC-93B8-417E-B0BB-D9132176880F}" type="datetimeFigureOut">
              <a:rPr lang="el-GR" smtClean="0"/>
              <a:pPr/>
              <a:t>15/1/2019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FC504ED-EBD3-4776-91A1-329286505B74}"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ADEFC-93B8-417E-B0BB-D9132176880F}" type="datetimeFigureOut">
              <a:rPr lang="el-GR" smtClean="0"/>
              <a:pPr/>
              <a:t>15/1/2019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504ED-EBD3-4776-91A1-329286505B7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251520" y="4581128"/>
            <a:ext cx="8784976" cy="1584176"/>
          </a:xfrm>
        </p:spPr>
        <p:txBody>
          <a:bodyPr>
            <a:noAutofit/>
          </a:bodyPr>
          <a:lstStyle/>
          <a:p>
            <a:r>
              <a:rPr lang="el-GR" sz="2800" b="1" dirty="0" smtClean="0">
                <a:solidFill>
                  <a:schemeClr val="tx1"/>
                </a:solidFill>
                <a:effectLst>
                  <a:outerShdw blurRad="38100" dist="38100" dir="2700000" algn="tl">
                    <a:srgbClr val="000000">
                      <a:alpha val="43137"/>
                    </a:srgbClr>
                  </a:outerShdw>
                </a:effectLst>
              </a:rPr>
              <a:t>Ανάπτυξη Έξυπνων Λύσεων Διαχείρισης και Ενημέρωσης των Πολιτών για Έξυπνες Θέσεις Στάθμευσης, Κυκλοφοριακή Κίνηση και Έξυπνες Στάσεις</a:t>
            </a:r>
            <a:endParaRPr lang="el-GR" sz="2800" b="1" dirty="0" smtClean="0">
              <a:solidFill>
                <a:schemeClr val="tx1"/>
              </a:solidFill>
              <a:effectLst>
                <a:outerShdw blurRad="38100" dist="38100" dir="2700000" algn="tl">
                  <a:srgbClr val="000000">
                    <a:alpha val="43137"/>
                  </a:srgbClr>
                </a:outerShdw>
              </a:effectLst>
            </a:endParaRPr>
          </a:p>
        </p:txBody>
      </p:sp>
      <p:pic>
        <p:nvPicPr>
          <p:cNvPr id="5" name="Picture 4" descr="smartcity-realestate-1"/>
          <p:cNvPicPr>
            <a:picLocks noChangeAspect="1" noChangeArrowheads="1"/>
          </p:cNvPicPr>
          <p:nvPr/>
        </p:nvPicPr>
        <p:blipFill>
          <a:blip r:embed="rId2" cstate="print"/>
          <a:srcRect/>
          <a:stretch>
            <a:fillRect/>
          </a:stretch>
        </p:blipFill>
        <p:spPr bwMode="auto">
          <a:xfrm>
            <a:off x="1331640" y="94729"/>
            <a:ext cx="6402387" cy="42703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323528" y="274638"/>
            <a:ext cx="8568952" cy="706090"/>
          </a:xfrm>
        </p:spPr>
        <p:txBody>
          <a:bodyPr>
            <a:noAutofit/>
          </a:bodyPr>
          <a:lstStyle/>
          <a:p>
            <a:r>
              <a:rPr lang="el-GR" sz="2400" b="1" dirty="0" smtClean="0">
                <a:effectLst>
                  <a:outerShdw blurRad="38100" dist="38100" dir="2700000" algn="tl">
                    <a:srgbClr val="000000">
                      <a:alpha val="43137"/>
                    </a:srgbClr>
                  </a:outerShdw>
                </a:effectLst>
              </a:rPr>
              <a:t>Υποσύστημα 6: Διεπαφές Χρηστών (Τελικού Χρήστη/Πολίτη και Διαχειριστών του Φορέα/Δήμου Πατρέων)</a:t>
            </a:r>
            <a:endParaRPr lang="el-GR" sz="2400" b="1" dirty="0">
              <a:effectLst>
                <a:outerShdw blurRad="38100" dist="38100" dir="2700000" algn="tl">
                  <a:srgbClr val="000000">
                    <a:alpha val="43137"/>
                  </a:srgbClr>
                </a:outerShdw>
              </a:effectLst>
            </a:endParaRPr>
          </a:p>
        </p:txBody>
      </p:sp>
      <p:sp>
        <p:nvSpPr>
          <p:cNvPr id="7" name="5 - Θέση περιεχομένου"/>
          <p:cNvSpPr>
            <a:spLocks noGrp="1"/>
          </p:cNvSpPr>
          <p:nvPr>
            <p:ph idx="1"/>
          </p:nvPr>
        </p:nvSpPr>
        <p:spPr>
          <a:xfrm>
            <a:off x="107504" y="1196752"/>
            <a:ext cx="8712968" cy="5112568"/>
          </a:xfrm>
        </p:spPr>
        <p:txBody>
          <a:bodyPr>
            <a:noAutofit/>
          </a:bodyPr>
          <a:lstStyle/>
          <a:p>
            <a:r>
              <a:rPr lang="el-GR" sz="2300" b="1" dirty="0" smtClean="0"/>
              <a:t>Το </a:t>
            </a:r>
            <a:r>
              <a:rPr lang="el-GR" sz="2300" b="1" dirty="0" smtClean="0"/>
              <a:t>οριζόντιο υποσύστημα θα </a:t>
            </a:r>
            <a:r>
              <a:rPr lang="el-GR" sz="2300" b="1" dirty="0" smtClean="0"/>
              <a:t>λαμβάνει </a:t>
            </a:r>
            <a:r>
              <a:rPr lang="el-GR" sz="2300" b="1" dirty="0" smtClean="0"/>
              <a:t>δεδομένα (ή </a:t>
            </a:r>
            <a:r>
              <a:rPr lang="el-GR" sz="2300" b="1" dirty="0" err="1" smtClean="0"/>
              <a:t>μετα</a:t>
            </a:r>
            <a:r>
              <a:rPr lang="el-GR" sz="2300" b="1" dirty="0" smtClean="0"/>
              <a:t>-δεδομένα), κατ’ ελάχιστο από τα εξής συστήματα:</a:t>
            </a:r>
          </a:p>
          <a:p>
            <a:pPr lvl="1"/>
            <a:r>
              <a:rPr lang="el-GR" sz="1900" b="1" dirty="0" smtClean="0"/>
              <a:t>Παρακολούθησης </a:t>
            </a:r>
            <a:r>
              <a:rPr lang="el-GR" sz="1900" b="1" dirty="0" smtClean="0"/>
              <a:t>κυκλοφοριακών συνθηκών και υπολογισμού χρόνου ταξιδιού</a:t>
            </a:r>
          </a:p>
          <a:p>
            <a:pPr lvl="1"/>
            <a:r>
              <a:rPr lang="el-GR" sz="1900" b="1" dirty="0" smtClean="0"/>
              <a:t>Αποτύπωσης </a:t>
            </a:r>
            <a:r>
              <a:rPr lang="el-GR" sz="1900" b="1" dirty="0" smtClean="0"/>
              <a:t>Διαθέσιμων χώρων στάθμευσης (παρόδιας και δημοτικών χώρων)</a:t>
            </a:r>
          </a:p>
          <a:p>
            <a:pPr lvl="1"/>
            <a:r>
              <a:rPr lang="el-GR" sz="1900" b="1" dirty="0" smtClean="0"/>
              <a:t>Διαχείρισης </a:t>
            </a:r>
            <a:r>
              <a:rPr lang="el-GR" sz="1900" b="1" dirty="0" smtClean="0"/>
              <a:t>πινακίδων έξυπνων στάσεων</a:t>
            </a:r>
          </a:p>
          <a:p>
            <a:pPr lvl="1"/>
            <a:r>
              <a:rPr lang="el-GR" sz="1900" b="1" dirty="0" smtClean="0"/>
              <a:t>Διαχείρισης πινακίδων </a:t>
            </a:r>
            <a:r>
              <a:rPr lang="el-GR" sz="1900" b="1" dirty="0" smtClean="0"/>
              <a:t>μεταβλητών μηνυμάτων (VMS</a:t>
            </a:r>
            <a:r>
              <a:rPr lang="el-GR" sz="1900" b="1" dirty="0" smtClean="0"/>
              <a:t>)</a:t>
            </a:r>
          </a:p>
          <a:p>
            <a:r>
              <a:rPr lang="el-GR" sz="2300" b="1" dirty="0" smtClean="0"/>
              <a:t>Διαδικτυακή </a:t>
            </a:r>
            <a:r>
              <a:rPr lang="el-GR" sz="2300" b="1" dirty="0" smtClean="0"/>
              <a:t>Π</a:t>
            </a:r>
            <a:r>
              <a:rPr lang="el-GR" sz="2300" b="1" dirty="0" smtClean="0"/>
              <a:t>ύλη (</a:t>
            </a:r>
            <a:r>
              <a:rPr lang="en-US" sz="2300" b="1" dirty="0" smtClean="0"/>
              <a:t>web) </a:t>
            </a:r>
            <a:r>
              <a:rPr lang="el-GR" sz="2300" b="1" dirty="0" smtClean="0"/>
              <a:t>και </a:t>
            </a:r>
            <a:r>
              <a:rPr lang="el-GR" sz="2300" b="1" dirty="0" smtClean="0"/>
              <a:t>Εφαρμογή </a:t>
            </a:r>
            <a:r>
              <a:rPr lang="el-GR" sz="2300" b="1" dirty="0" smtClean="0"/>
              <a:t>για Φορητές Συσκευές (</a:t>
            </a:r>
            <a:r>
              <a:rPr lang="el-GR" sz="2300" b="1" dirty="0" err="1" smtClean="0"/>
              <a:t>Mobile</a:t>
            </a:r>
            <a:r>
              <a:rPr lang="el-GR" sz="2300" b="1" dirty="0" smtClean="0"/>
              <a:t> </a:t>
            </a:r>
            <a:r>
              <a:rPr lang="el-GR" sz="2300" b="1" dirty="0" err="1" smtClean="0"/>
              <a:t>App</a:t>
            </a:r>
            <a:r>
              <a:rPr lang="el-GR" sz="2300" b="1" dirty="0" smtClean="0"/>
              <a:t>) για τους </a:t>
            </a:r>
            <a:r>
              <a:rPr lang="el-GR" sz="2300" b="1" dirty="0" smtClean="0"/>
              <a:t>πολίτες</a:t>
            </a:r>
          </a:p>
          <a:p>
            <a:r>
              <a:rPr lang="el-GR" sz="2300" b="1" dirty="0" smtClean="0"/>
              <a:t>Διεπαφή </a:t>
            </a:r>
            <a:r>
              <a:rPr lang="el-GR" sz="2300" b="1" dirty="0" smtClean="0"/>
              <a:t>Διαχειριστών του Φορέα/Δήμου Πατρέων</a:t>
            </a:r>
            <a:endParaRPr lang="el-GR" sz="2300"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251520" y="4581128"/>
            <a:ext cx="8784976" cy="1584176"/>
          </a:xfrm>
        </p:spPr>
        <p:txBody>
          <a:bodyPr>
            <a:noAutofit/>
          </a:bodyPr>
          <a:lstStyle/>
          <a:p>
            <a:r>
              <a:rPr lang="el-GR" sz="2800" b="1" dirty="0" smtClean="0">
                <a:solidFill>
                  <a:schemeClr val="tx1"/>
                </a:solidFill>
                <a:effectLst>
                  <a:outerShdw blurRad="38100" dist="38100" dir="2700000" algn="tl">
                    <a:srgbClr val="000000">
                      <a:alpha val="43137"/>
                    </a:srgbClr>
                  </a:outerShdw>
                </a:effectLst>
              </a:rPr>
              <a:t>Έξυπνες εφαρμογές ΤΠΕ για την προώθηση του θεματικού τουρισμού</a:t>
            </a:r>
            <a:endParaRPr lang="el-GR" sz="2800" b="1" dirty="0" smtClean="0">
              <a:solidFill>
                <a:schemeClr val="tx1"/>
              </a:solidFill>
              <a:effectLst>
                <a:outerShdw blurRad="38100" dist="38100" dir="2700000" algn="tl">
                  <a:srgbClr val="000000">
                    <a:alpha val="43137"/>
                  </a:srgbClr>
                </a:outerShdw>
              </a:effectLst>
            </a:endParaRPr>
          </a:p>
        </p:txBody>
      </p:sp>
      <p:pic>
        <p:nvPicPr>
          <p:cNvPr id="5" name="Picture 4" descr="smartcity-realestate-1"/>
          <p:cNvPicPr>
            <a:picLocks noChangeAspect="1" noChangeArrowheads="1"/>
          </p:cNvPicPr>
          <p:nvPr/>
        </p:nvPicPr>
        <p:blipFill>
          <a:blip r:embed="rId2" cstate="print"/>
          <a:srcRect/>
          <a:stretch>
            <a:fillRect/>
          </a:stretch>
        </p:blipFill>
        <p:spPr bwMode="auto">
          <a:xfrm>
            <a:off x="1331640" y="94729"/>
            <a:ext cx="6402387" cy="427037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274638"/>
            <a:ext cx="8229600" cy="706090"/>
          </a:xfrm>
        </p:spPr>
        <p:txBody>
          <a:bodyPr>
            <a:normAutofit fontScale="90000"/>
          </a:bodyPr>
          <a:lstStyle/>
          <a:p>
            <a:r>
              <a:rPr lang="el-GR" b="1" dirty="0" smtClean="0">
                <a:effectLst>
                  <a:outerShdw blurRad="38100" dist="38100" dir="2700000" algn="tl">
                    <a:srgbClr val="000000">
                      <a:alpha val="43137"/>
                    </a:srgbClr>
                  </a:outerShdw>
                </a:effectLst>
              </a:rPr>
              <a:t>Ενημερωτική Σύνοψη</a:t>
            </a:r>
            <a:endParaRPr lang="el-GR" b="1" dirty="0">
              <a:effectLst>
                <a:outerShdw blurRad="38100" dist="38100" dir="2700000" algn="tl">
                  <a:srgbClr val="000000">
                    <a:alpha val="43137"/>
                  </a:srgbClr>
                </a:outerShdw>
              </a:effectLst>
            </a:endParaRPr>
          </a:p>
        </p:txBody>
      </p:sp>
      <p:sp>
        <p:nvSpPr>
          <p:cNvPr id="7" name="5 - Θέση περιεχομένου"/>
          <p:cNvSpPr>
            <a:spLocks noGrp="1"/>
          </p:cNvSpPr>
          <p:nvPr>
            <p:ph idx="1"/>
          </p:nvPr>
        </p:nvSpPr>
        <p:spPr>
          <a:xfrm>
            <a:off x="251520" y="1052736"/>
            <a:ext cx="8712968" cy="5328592"/>
          </a:xfrm>
        </p:spPr>
        <p:txBody>
          <a:bodyPr>
            <a:noAutofit/>
          </a:bodyPr>
          <a:lstStyle/>
          <a:p>
            <a:r>
              <a:rPr lang="el-GR" sz="2400" b="1" dirty="0" smtClean="0"/>
              <a:t>Πράξη Π1 </a:t>
            </a:r>
            <a:r>
              <a:rPr lang="el-GR" sz="2400" b="1" dirty="0" smtClean="0"/>
              <a:t>της ΒΑΑ του Δήμου </a:t>
            </a:r>
            <a:r>
              <a:rPr lang="el-GR" sz="2400" b="1" dirty="0" smtClean="0"/>
              <a:t>Πατρέων</a:t>
            </a:r>
          </a:p>
          <a:p>
            <a:r>
              <a:rPr lang="el-GR" sz="2400" b="1" dirty="0" smtClean="0"/>
              <a:t>Προϋπολογισμός 200.000 ευρώ (με ΦΠΑ)</a:t>
            </a:r>
          </a:p>
          <a:p>
            <a:r>
              <a:rPr lang="el-GR" sz="2400" b="1" dirty="0" smtClean="0"/>
              <a:t>Διάρκεια: 8 μήνες</a:t>
            </a:r>
            <a:endParaRPr lang="el-GR" sz="2400" b="1" dirty="0" smtClean="0"/>
          </a:p>
          <a:p>
            <a:r>
              <a:rPr lang="el-GR" sz="2400" b="1" dirty="0" smtClean="0"/>
              <a:t>Υποβολή </a:t>
            </a:r>
            <a:r>
              <a:rPr lang="el-GR" sz="2400" b="1" dirty="0" smtClean="0"/>
              <a:t>Φακέλου Πρότασης στο Επιχειρησιακό Πρόγραμμα «Δυτική Ελλάδα» με τίτλο «Ανάπτυξη ηλεκτρονικών υποδομών και υπηρεσιών στα πλαίσια στρατηγικών ΒΑΑ»</a:t>
            </a:r>
            <a:endParaRPr lang="el-GR" sz="2400" b="1" dirty="0" smtClean="0"/>
          </a:p>
          <a:p>
            <a:r>
              <a:rPr lang="el-GR" sz="2400" b="1" dirty="0" smtClean="0"/>
              <a:t>Άμεση Αξιολόγηση (λήξη 29/3/2019)</a:t>
            </a:r>
          </a:p>
          <a:p>
            <a:r>
              <a:rPr lang="el-GR" sz="2400" b="1" dirty="0" smtClean="0"/>
              <a:t>Αποστολή στη ΓΓΨΠ μαζί με το Τεχνικό Δελτίο των παρακάτω εγγράφων:</a:t>
            </a:r>
          </a:p>
          <a:p>
            <a:pPr lvl="1"/>
            <a:r>
              <a:rPr lang="el-GR" sz="1800" b="1" dirty="0" smtClean="0"/>
              <a:t>Ομάδα </a:t>
            </a:r>
            <a:r>
              <a:rPr lang="el-GR" sz="1800" b="1" dirty="0" smtClean="0"/>
              <a:t>Διοίκησης Έργου (Ο.Δ.Ε.)</a:t>
            </a:r>
          </a:p>
          <a:p>
            <a:pPr lvl="1"/>
            <a:r>
              <a:rPr lang="el-GR" sz="1800" b="1" dirty="0" smtClean="0"/>
              <a:t>Αναλυτική Κοστολόγηση</a:t>
            </a:r>
            <a:endParaRPr lang="el-GR" sz="1800" b="1" dirty="0" smtClean="0"/>
          </a:p>
          <a:p>
            <a:pPr lvl="1"/>
            <a:r>
              <a:rPr lang="el-GR" sz="1800" b="1" dirty="0" smtClean="0"/>
              <a:t>Τεύχη Δημοπράτησης</a:t>
            </a:r>
            <a:endParaRPr lang="el-GR" sz="1800" b="1" dirty="0" smtClean="0"/>
          </a:p>
          <a:p>
            <a:pPr lvl="1"/>
            <a:r>
              <a:rPr lang="el-GR" sz="1800" b="1" dirty="0" smtClean="0"/>
              <a:t>Αναλυτικό </a:t>
            </a:r>
            <a:r>
              <a:rPr lang="el-GR" sz="1800" b="1" dirty="0" smtClean="0"/>
              <a:t>Φυσικό Αντικείμενο</a:t>
            </a:r>
          </a:p>
          <a:p>
            <a:pPr lvl="1"/>
            <a:r>
              <a:rPr lang="el-GR" sz="1800" b="1" dirty="0" smtClean="0"/>
              <a:t>Σχέδιο </a:t>
            </a:r>
            <a:r>
              <a:rPr lang="el-GR" sz="1800" b="1" dirty="0" smtClean="0"/>
              <a:t>Βιωσιμότητας σε βάθος χρόνου</a:t>
            </a:r>
            <a:endParaRPr lang="en-US" sz="1800" b="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274638"/>
            <a:ext cx="8229600" cy="706090"/>
          </a:xfrm>
        </p:spPr>
        <p:txBody>
          <a:bodyPr>
            <a:normAutofit fontScale="90000"/>
          </a:bodyPr>
          <a:lstStyle/>
          <a:p>
            <a:r>
              <a:rPr lang="el-GR" b="1" dirty="0" smtClean="0">
                <a:effectLst>
                  <a:outerShdw blurRad="38100" dist="38100" dir="2700000" algn="tl">
                    <a:srgbClr val="000000">
                      <a:alpha val="43137"/>
                    </a:srgbClr>
                  </a:outerShdw>
                </a:effectLst>
              </a:rPr>
              <a:t>Αντικείμενο του έργου</a:t>
            </a:r>
            <a:endParaRPr lang="el-GR" b="1" dirty="0">
              <a:effectLst>
                <a:outerShdw blurRad="38100" dist="38100" dir="2700000" algn="tl">
                  <a:srgbClr val="000000">
                    <a:alpha val="43137"/>
                  </a:srgbClr>
                </a:outerShdw>
              </a:effectLst>
            </a:endParaRPr>
          </a:p>
        </p:txBody>
      </p:sp>
      <p:sp>
        <p:nvSpPr>
          <p:cNvPr id="7" name="5 - Θέση περιεχομένου"/>
          <p:cNvSpPr>
            <a:spLocks noGrp="1"/>
          </p:cNvSpPr>
          <p:nvPr>
            <p:ph idx="1"/>
          </p:nvPr>
        </p:nvSpPr>
        <p:spPr>
          <a:xfrm>
            <a:off x="251520" y="1052736"/>
            <a:ext cx="8712968" cy="5328592"/>
          </a:xfrm>
        </p:spPr>
        <p:txBody>
          <a:bodyPr>
            <a:noAutofit/>
          </a:bodyPr>
          <a:lstStyle/>
          <a:p>
            <a:r>
              <a:rPr lang="el-GR" sz="2300" b="1" dirty="0" smtClean="0"/>
              <a:t>Η Πράξη περιλαμβάνει δύο κύριες πλατφόρμες:</a:t>
            </a:r>
          </a:p>
          <a:p>
            <a:pPr lvl="1"/>
            <a:r>
              <a:rPr lang="el-GR" sz="1900" b="1" dirty="0" smtClean="0"/>
              <a:t>Πλατφόρμα </a:t>
            </a:r>
            <a:r>
              <a:rPr lang="el-GR" sz="1900" b="1" dirty="0" smtClean="0"/>
              <a:t>προώθησης της Πάτρας ως τουριστικού προορισμού και αλληλεπίδρασης επισκεπτών</a:t>
            </a:r>
          </a:p>
          <a:p>
            <a:pPr lvl="1"/>
            <a:r>
              <a:rPr lang="el-GR" sz="1900" b="1" dirty="0" smtClean="0"/>
              <a:t>Πλατφόρμα </a:t>
            </a:r>
            <a:r>
              <a:rPr lang="el-GR" sz="1900" b="1" dirty="0" smtClean="0"/>
              <a:t>πιστότητας και επιβράβευσης</a:t>
            </a:r>
          </a:p>
          <a:p>
            <a:r>
              <a:rPr lang="el-GR" sz="2300" b="1" dirty="0" smtClean="0"/>
              <a:t>Η πλατφόρμα προώθησης της Πάτρας ως τουριστικού προορισμού και αλληλεπίδρασης επισκεπτών θα περιλαμβάνει </a:t>
            </a:r>
            <a:r>
              <a:rPr lang="el-GR" sz="2300" b="1" dirty="0" err="1" smtClean="0"/>
              <a:t>πολυμεσικό</a:t>
            </a:r>
            <a:r>
              <a:rPr lang="el-GR" sz="2300" b="1" dirty="0" smtClean="0"/>
              <a:t> περιεχόμενο υφιστάμενο και νέο που θα παραχθεί στο πλαίσιο του έργου για την ανάδειξη θεματικών διαδρομών (αρχαιολογικών, ιστορικών </a:t>
            </a:r>
            <a:r>
              <a:rPr lang="el-GR" sz="2300" b="1" dirty="0" smtClean="0"/>
              <a:t>κ.α.)</a:t>
            </a:r>
          </a:p>
          <a:p>
            <a:r>
              <a:rPr lang="el-GR" sz="2300" b="1" dirty="0" smtClean="0"/>
              <a:t>Η Πλατφόρμα πιστότητας και επιβράβευσης θα αποτελέσει μια δράση που θα επιτρέψει την ενίσχυση </a:t>
            </a:r>
            <a:r>
              <a:rPr lang="el-GR" sz="2300" b="1" dirty="0" smtClean="0"/>
              <a:t>της </a:t>
            </a:r>
            <a:r>
              <a:rPr lang="el-GR" sz="2300" b="1" dirty="0" err="1" smtClean="0"/>
              <a:t>συμμετοχικότητας</a:t>
            </a:r>
            <a:r>
              <a:rPr lang="el-GR" sz="2300" b="1" dirty="0" smtClean="0"/>
              <a:t> και του εθελοντισμού, μέσω της δημιουργίας ενός δυναμικού και πρωτοπόρου συστήματος </a:t>
            </a:r>
            <a:r>
              <a:rPr lang="el-GR" sz="2300" b="1" dirty="0" err="1" smtClean="0"/>
              <a:t>Loyalty</a:t>
            </a:r>
            <a:r>
              <a:rPr lang="el-GR" sz="2300" b="1" dirty="0" smtClean="0"/>
              <a:t> </a:t>
            </a:r>
            <a:endParaRPr lang="el-GR" sz="2300" b="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274638"/>
            <a:ext cx="8229600" cy="706090"/>
          </a:xfrm>
        </p:spPr>
        <p:txBody>
          <a:bodyPr>
            <a:normAutofit fontScale="90000"/>
          </a:bodyPr>
          <a:lstStyle/>
          <a:p>
            <a:r>
              <a:rPr lang="el-GR" b="1" dirty="0" smtClean="0">
                <a:effectLst>
                  <a:outerShdw blurRad="38100" dist="38100" dir="2700000" algn="tl">
                    <a:srgbClr val="000000">
                      <a:alpha val="43137"/>
                    </a:srgbClr>
                  </a:outerShdw>
                </a:effectLst>
              </a:rPr>
              <a:t>Πλατφόρμα θεματικού τουρισμού</a:t>
            </a:r>
            <a:endParaRPr lang="el-GR" b="1" dirty="0">
              <a:effectLst>
                <a:outerShdw blurRad="38100" dist="38100" dir="2700000" algn="tl">
                  <a:srgbClr val="000000">
                    <a:alpha val="43137"/>
                  </a:srgbClr>
                </a:outerShdw>
              </a:effectLst>
            </a:endParaRPr>
          </a:p>
        </p:txBody>
      </p:sp>
      <p:sp>
        <p:nvSpPr>
          <p:cNvPr id="7" name="5 - Θέση περιεχομένου"/>
          <p:cNvSpPr>
            <a:spLocks noGrp="1"/>
          </p:cNvSpPr>
          <p:nvPr>
            <p:ph idx="1"/>
          </p:nvPr>
        </p:nvSpPr>
        <p:spPr>
          <a:xfrm>
            <a:off x="251520" y="1196752"/>
            <a:ext cx="8712968" cy="5328592"/>
          </a:xfrm>
        </p:spPr>
        <p:txBody>
          <a:bodyPr>
            <a:noAutofit/>
          </a:bodyPr>
          <a:lstStyle/>
          <a:p>
            <a:r>
              <a:rPr lang="el-GR" sz="2300" b="1" dirty="0" err="1" smtClean="0"/>
              <a:t>Πολυγλωσσικός</a:t>
            </a:r>
            <a:r>
              <a:rPr lang="el-GR" sz="2300" b="1" dirty="0" smtClean="0"/>
              <a:t> δικτυακός τόπος – Εφαρμογή για κινητές συσκευές</a:t>
            </a:r>
          </a:p>
          <a:p>
            <a:r>
              <a:rPr lang="el-GR" sz="2300" b="1" dirty="0" smtClean="0"/>
              <a:t>Σημεία ενδιαφέροντος (αρχαιολογικοί χώροι, εκκλησίες, σημεία αρχιτεκτονικού ενδιαφέροντος, πολιτισμός – ανοικτοί χώροι)</a:t>
            </a:r>
          </a:p>
          <a:p>
            <a:r>
              <a:rPr lang="el-GR" sz="2300" b="1" dirty="0" smtClean="0"/>
              <a:t>Αξιοποίηση υφιστάμενου υλικού («Φακός της Ιστορίας</a:t>
            </a:r>
            <a:r>
              <a:rPr lang="el-GR" sz="2300" b="1" dirty="0" smtClean="0"/>
              <a:t>») και παραγωγή νέου οπτικού/φωτογραφικού υλικού</a:t>
            </a:r>
            <a:endParaRPr lang="el-GR" sz="2300" b="1" dirty="0" smtClean="0"/>
          </a:p>
          <a:p>
            <a:r>
              <a:rPr lang="el-GR" sz="2300" b="1" dirty="0" smtClean="0"/>
              <a:t>Σήμανση με QR </a:t>
            </a:r>
            <a:r>
              <a:rPr lang="el-GR" sz="2300" b="1" dirty="0" err="1" smtClean="0"/>
              <a:t>Codes</a:t>
            </a:r>
            <a:endParaRPr lang="el-GR" sz="2300" b="1" dirty="0" smtClean="0"/>
          </a:p>
          <a:p>
            <a:r>
              <a:rPr lang="el-GR" sz="2300" b="1" dirty="0" smtClean="0"/>
              <a:t>Χάρτης </a:t>
            </a:r>
            <a:r>
              <a:rPr lang="el-GR" sz="2300" b="1" dirty="0" smtClean="0"/>
              <a:t>διαδρομών πολιτιστικού </a:t>
            </a:r>
            <a:r>
              <a:rPr lang="el-GR" sz="2300" b="1" dirty="0" smtClean="0"/>
              <a:t>ενδιαφέροντος</a:t>
            </a:r>
          </a:p>
          <a:p>
            <a:r>
              <a:rPr lang="el-GR" sz="2300" b="1" dirty="0" smtClean="0"/>
              <a:t>Δυναμικές προτεινόμενες διαδρομές με βάση την θέση του χρήστη</a:t>
            </a:r>
          </a:p>
          <a:p>
            <a:r>
              <a:rPr lang="el-GR" sz="2300" b="1" dirty="0" smtClean="0"/>
              <a:t>Δίκτυο 5 ασύρματων </a:t>
            </a:r>
            <a:r>
              <a:rPr lang="el-GR" sz="2300" b="1" dirty="0" smtClean="0"/>
              <a:t>σημείων </a:t>
            </a:r>
            <a:r>
              <a:rPr lang="el-GR" sz="2300" b="1" dirty="0" smtClean="0"/>
              <a:t>πρόσβασης (</a:t>
            </a:r>
            <a:r>
              <a:rPr lang="en-GB" sz="2300" b="1" dirty="0" err="1" smtClean="0"/>
              <a:t>WiFi</a:t>
            </a:r>
            <a:r>
              <a:rPr lang="en-GB" sz="2300" b="1" dirty="0" smtClean="0"/>
              <a:t> hotspots </a:t>
            </a:r>
            <a:r>
              <a:rPr lang="el-GR" sz="2300" b="1" dirty="0" smtClean="0"/>
              <a:t>εξωτερικού χώρου</a:t>
            </a:r>
            <a:r>
              <a:rPr lang="el-GR" sz="2300" b="1" dirty="0" smtClean="0"/>
              <a:t>)</a:t>
            </a:r>
            <a:endParaRPr lang="el-GR" sz="2300" b="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274638"/>
            <a:ext cx="8229600" cy="706090"/>
          </a:xfrm>
        </p:spPr>
        <p:txBody>
          <a:bodyPr>
            <a:normAutofit/>
          </a:bodyPr>
          <a:lstStyle/>
          <a:p>
            <a:r>
              <a:rPr lang="el-GR" sz="3600" b="1" dirty="0" smtClean="0">
                <a:effectLst>
                  <a:outerShdw blurRad="38100" dist="38100" dir="2700000" algn="tl">
                    <a:srgbClr val="000000">
                      <a:alpha val="43137"/>
                    </a:srgbClr>
                  </a:outerShdw>
                </a:effectLst>
              </a:rPr>
              <a:t>Πλατφόρμα πιστότητας &amp; επιβράβευσης</a:t>
            </a:r>
            <a:endParaRPr lang="el-GR" sz="3600" b="1" dirty="0">
              <a:effectLst>
                <a:outerShdw blurRad="38100" dist="38100" dir="2700000" algn="tl">
                  <a:srgbClr val="000000">
                    <a:alpha val="43137"/>
                  </a:srgbClr>
                </a:outerShdw>
              </a:effectLst>
            </a:endParaRPr>
          </a:p>
        </p:txBody>
      </p:sp>
      <p:sp>
        <p:nvSpPr>
          <p:cNvPr id="7" name="5 - Θέση περιεχομένου"/>
          <p:cNvSpPr>
            <a:spLocks noGrp="1"/>
          </p:cNvSpPr>
          <p:nvPr>
            <p:ph idx="1"/>
          </p:nvPr>
        </p:nvSpPr>
        <p:spPr>
          <a:xfrm>
            <a:off x="251520" y="1052736"/>
            <a:ext cx="8712968" cy="5328592"/>
          </a:xfrm>
        </p:spPr>
        <p:txBody>
          <a:bodyPr>
            <a:noAutofit/>
          </a:bodyPr>
          <a:lstStyle/>
          <a:p>
            <a:r>
              <a:rPr lang="el-GR" sz="2200" b="1" dirty="0" smtClean="0"/>
              <a:t>Στόχος είναι η προώθηση των τοπικών </a:t>
            </a:r>
            <a:r>
              <a:rPr lang="el-GR" sz="2200" b="1" dirty="0" smtClean="0"/>
              <a:t>παραγόμενων </a:t>
            </a:r>
            <a:r>
              <a:rPr lang="el-GR" sz="2200" b="1" dirty="0" smtClean="0"/>
              <a:t>προϊόντων και υπηρεσιών</a:t>
            </a:r>
            <a:endParaRPr lang="el-GR" sz="2200" b="1" dirty="0" smtClean="0"/>
          </a:p>
          <a:p>
            <a:r>
              <a:rPr lang="el-GR" sz="2200" b="1" dirty="0" smtClean="0"/>
              <a:t>Για </a:t>
            </a:r>
            <a:r>
              <a:rPr lang="el-GR" sz="2200" b="1" dirty="0" smtClean="0"/>
              <a:t>τους </a:t>
            </a:r>
            <a:r>
              <a:rPr lang="el-GR" sz="2200" b="1" dirty="0" smtClean="0"/>
              <a:t>δημότες </a:t>
            </a:r>
            <a:r>
              <a:rPr lang="el-GR" sz="2200" b="1" dirty="0" smtClean="0"/>
              <a:t>ή επισκέπτες, στόχος είναι η εξοικονόμηση χρημάτων, μέσω επιβραβεύσεων (εξαργυρώσιμοι πόντοι</a:t>
            </a:r>
            <a:r>
              <a:rPr lang="el-GR" sz="2200" b="1" dirty="0" smtClean="0"/>
              <a:t>, </a:t>
            </a:r>
            <a:r>
              <a:rPr lang="el-GR" sz="2200" b="1" dirty="0" smtClean="0"/>
              <a:t>συμμετοχές σε ειδικές εκδηλώσεις </a:t>
            </a:r>
            <a:r>
              <a:rPr lang="el-GR" sz="2200" b="1" dirty="0" smtClean="0"/>
              <a:t>δωρεάν, κ.α.) </a:t>
            </a:r>
            <a:r>
              <a:rPr lang="el-GR" sz="2200" b="1" dirty="0" smtClean="0"/>
              <a:t>για αγορές από τις συμμετέχουσες τοπικές επιχειρήσεις καθώς και για την συμμετοχή τους σε εθελοντικές δράσεις (</a:t>
            </a:r>
            <a:r>
              <a:rPr lang="el-GR" sz="2200" b="1" dirty="0" smtClean="0"/>
              <a:t>π.χ. </a:t>
            </a:r>
            <a:r>
              <a:rPr lang="el-GR" sz="2200" b="1" dirty="0" smtClean="0"/>
              <a:t>αιμοδοσία, καθαρισμός παραλιών </a:t>
            </a:r>
            <a:r>
              <a:rPr lang="el-GR" sz="2200" b="1" dirty="0" smtClean="0"/>
              <a:t>κλπ.)</a:t>
            </a:r>
          </a:p>
          <a:p>
            <a:r>
              <a:rPr lang="el-GR" sz="2200" b="1" dirty="0" smtClean="0"/>
              <a:t>Οι </a:t>
            </a:r>
            <a:r>
              <a:rPr lang="el-GR" sz="2200" b="1" dirty="0" smtClean="0"/>
              <a:t>δημότες / επισκέπτες θα κερδίζουν και εξαργυρώνουν πόντους αγοράζοντας προϊόντα και υπηρεσίες </a:t>
            </a:r>
            <a:r>
              <a:rPr lang="el-GR" sz="2200" b="1" dirty="0" smtClean="0"/>
              <a:t>χρησιμοποιώντας </a:t>
            </a:r>
            <a:r>
              <a:rPr lang="el-GR" sz="2200" b="1" dirty="0" smtClean="0"/>
              <a:t>το κινητό τους, το </a:t>
            </a:r>
            <a:r>
              <a:rPr lang="el-GR" sz="2200" b="1" dirty="0" err="1" smtClean="0"/>
              <a:t>web</a:t>
            </a:r>
            <a:r>
              <a:rPr lang="el-GR" sz="2200" b="1" dirty="0" smtClean="0"/>
              <a:t> ή μια συμβατική </a:t>
            </a:r>
            <a:r>
              <a:rPr lang="el-GR" sz="2200" b="1" dirty="0" smtClean="0"/>
              <a:t>κάρτα</a:t>
            </a:r>
          </a:p>
          <a:p>
            <a:r>
              <a:rPr lang="el-GR" sz="2200" b="1" dirty="0" smtClean="0"/>
              <a:t>Η πλατφόρμα πιστότητας και επιβράβευσης θα διασυνδέεται άμεσα με την πλατφόρμα προώθησης προορισμού και αλληλεπίδρασης επισκεπτών</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251520" y="4581128"/>
            <a:ext cx="8784976" cy="1584176"/>
          </a:xfrm>
        </p:spPr>
        <p:txBody>
          <a:bodyPr>
            <a:noAutofit/>
          </a:bodyPr>
          <a:lstStyle/>
          <a:p>
            <a:r>
              <a:rPr lang="el-GR" sz="2800" b="1" dirty="0" smtClean="0">
                <a:solidFill>
                  <a:schemeClr val="tx1"/>
                </a:solidFill>
                <a:effectLst>
                  <a:outerShdw blurRad="38100" dist="38100" dir="2700000" algn="tl">
                    <a:srgbClr val="000000">
                      <a:alpha val="43137"/>
                    </a:srgbClr>
                  </a:outerShdw>
                </a:effectLst>
              </a:rPr>
              <a:t>Ανάπτυξη δικτύου έξυπνων αισθητήρων για την βελτίωση της ποιότητας του αστικού </a:t>
            </a:r>
            <a:r>
              <a:rPr lang="el-GR" sz="2800" b="1" dirty="0" smtClean="0">
                <a:solidFill>
                  <a:schemeClr val="tx1"/>
                </a:solidFill>
                <a:effectLst>
                  <a:outerShdw blurRad="38100" dist="38100" dir="2700000" algn="tl">
                    <a:srgbClr val="000000">
                      <a:alpha val="43137"/>
                    </a:srgbClr>
                  </a:outerShdw>
                </a:effectLst>
              </a:rPr>
              <a:t>περιβάλλοντος</a:t>
            </a:r>
            <a:endParaRPr lang="el-GR" sz="2800" b="1" dirty="0" smtClean="0">
              <a:solidFill>
                <a:schemeClr val="tx1"/>
              </a:solidFill>
              <a:effectLst>
                <a:outerShdw blurRad="38100" dist="38100" dir="2700000" algn="tl">
                  <a:srgbClr val="000000">
                    <a:alpha val="43137"/>
                  </a:srgbClr>
                </a:outerShdw>
              </a:effectLst>
            </a:endParaRPr>
          </a:p>
        </p:txBody>
      </p:sp>
      <p:pic>
        <p:nvPicPr>
          <p:cNvPr id="5" name="Picture 4" descr="smartcity-realestate-1"/>
          <p:cNvPicPr>
            <a:picLocks noChangeAspect="1" noChangeArrowheads="1"/>
          </p:cNvPicPr>
          <p:nvPr/>
        </p:nvPicPr>
        <p:blipFill>
          <a:blip r:embed="rId2" cstate="print"/>
          <a:srcRect/>
          <a:stretch>
            <a:fillRect/>
          </a:stretch>
        </p:blipFill>
        <p:spPr bwMode="auto">
          <a:xfrm>
            <a:off x="1331640" y="94729"/>
            <a:ext cx="6402387" cy="427037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274638"/>
            <a:ext cx="8229600" cy="706090"/>
          </a:xfrm>
        </p:spPr>
        <p:txBody>
          <a:bodyPr>
            <a:normAutofit fontScale="90000"/>
          </a:bodyPr>
          <a:lstStyle/>
          <a:p>
            <a:r>
              <a:rPr lang="el-GR" b="1" dirty="0" smtClean="0">
                <a:effectLst>
                  <a:outerShdw blurRad="38100" dist="38100" dir="2700000" algn="tl">
                    <a:srgbClr val="000000">
                      <a:alpha val="43137"/>
                    </a:srgbClr>
                  </a:outerShdw>
                </a:effectLst>
              </a:rPr>
              <a:t>Ενημερωτική Σύνοψη</a:t>
            </a:r>
            <a:endParaRPr lang="el-GR" b="1" dirty="0">
              <a:effectLst>
                <a:outerShdw blurRad="38100" dist="38100" dir="2700000" algn="tl">
                  <a:srgbClr val="000000">
                    <a:alpha val="43137"/>
                  </a:srgbClr>
                </a:outerShdw>
              </a:effectLst>
            </a:endParaRPr>
          </a:p>
        </p:txBody>
      </p:sp>
      <p:sp>
        <p:nvSpPr>
          <p:cNvPr id="7" name="5 - Θέση περιεχομένου"/>
          <p:cNvSpPr>
            <a:spLocks noGrp="1"/>
          </p:cNvSpPr>
          <p:nvPr>
            <p:ph idx="1"/>
          </p:nvPr>
        </p:nvSpPr>
        <p:spPr>
          <a:xfrm>
            <a:off x="251520" y="1052736"/>
            <a:ext cx="8712968" cy="5328592"/>
          </a:xfrm>
        </p:spPr>
        <p:txBody>
          <a:bodyPr>
            <a:noAutofit/>
          </a:bodyPr>
          <a:lstStyle/>
          <a:p>
            <a:r>
              <a:rPr lang="el-GR" sz="2400" b="1" dirty="0" smtClean="0"/>
              <a:t>Πράξη Π2 </a:t>
            </a:r>
            <a:r>
              <a:rPr lang="el-GR" sz="2400" b="1" dirty="0" smtClean="0"/>
              <a:t>της ΒΑΑ του Δήμου </a:t>
            </a:r>
            <a:r>
              <a:rPr lang="el-GR" sz="2400" b="1" dirty="0" smtClean="0"/>
              <a:t>Πατρέων</a:t>
            </a:r>
          </a:p>
          <a:p>
            <a:r>
              <a:rPr lang="el-GR" sz="2400" b="1" dirty="0" smtClean="0"/>
              <a:t>Προϋπολογισμός 150.000 ευρώ (με ΦΠΑ)</a:t>
            </a:r>
          </a:p>
          <a:p>
            <a:r>
              <a:rPr lang="el-GR" sz="2400" b="1" dirty="0" smtClean="0"/>
              <a:t>Διάρκεια: 14 μήνες</a:t>
            </a:r>
            <a:endParaRPr lang="el-GR" sz="2400" b="1" dirty="0" smtClean="0"/>
          </a:p>
          <a:p>
            <a:r>
              <a:rPr lang="el-GR" sz="2400" b="1" dirty="0" smtClean="0"/>
              <a:t>Υποβολή </a:t>
            </a:r>
            <a:r>
              <a:rPr lang="el-GR" sz="2400" b="1" dirty="0" smtClean="0"/>
              <a:t>Φακέλου Πρότασης στο Επιχειρησιακό Πρόγραμμα «Δυτική Ελλάδα» με τίτλο «Ανάπτυξη ηλεκτρονικών υποδομών και υπηρεσιών στα πλαίσια στρατηγικών ΒΑΑ»</a:t>
            </a:r>
            <a:endParaRPr lang="el-GR" sz="2400" b="1" dirty="0" smtClean="0"/>
          </a:p>
          <a:p>
            <a:r>
              <a:rPr lang="el-GR" sz="2400" b="1" dirty="0" smtClean="0"/>
              <a:t>Άμεση Αξιολόγηση (λήξη 29/3/2019)</a:t>
            </a:r>
          </a:p>
          <a:p>
            <a:r>
              <a:rPr lang="el-GR" sz="2400" b="1" dirty="0" smtClean="0"/>
              <a:t>Αποστολή στη ΓΓΨΠ μαζί με το Τεχνικό Δελτίο των παρακάτω εγγράφων:</a:t>
            </a:r>
          </a:p>
          <a:p>
            <a:pPr lvl="1"/>
            <a:r>
              <a:rPr lang="el-GR" sz="1800" b="1" dirty="0" smtClean="0"/>
              <a:t>Ομάδα </a:t>
            </a:r>
            <a:r>
              <a:rPr lang="el-GR" sz="1800" b="1" dirty="0" smtClean="0"/>
              <a:t>Διοίκησης Έργου (Ο.Δ.Ε.)</a:t>
            </a:r>
          </a:p>
          <a:p>
            <a:pPr lvl="1"/>
            <a:r>
              <a:rPr lang="el-GR" sz="1800" b="1" dirty="0" smtClean="0"/>
              <a:t>Αναλυτική Κοστολόγηση</a:t>
            </a:r>
            <a:endParaRPr lang="el-GR" sz="1800" b="1" dirty="0" smtClean="0"/>
          </a:p>
          <a:p>
            <a:pPr lvl="1"/>
            <a:r>
              <a:rPr lang="el-GR" sz="1800" b="1" dirty="0" smtClean="0"/>
              <a:t>Τεύχη Δημοπράτησης</a:t>
            </a:r>
            <a:endParaRPr lang="el-GR" sz="1800" b="1" dirty="0" smtClean="0"/>
          </a:p>
          <a:p>
            <a:pPr lvl="1"/>
            <a:r>
              <a:rPr lang="el-GR" sz="1800" b="1" dirty="0" smtClean="0"/>
              <a:t>Αναλυτικό </a:t>
            </a:r>
            <a:r>
              <a:rPr lang="el-GR" sz="1800" b="1" dirty="0" smtClean="0"/>
              <a:t>Φυσικό Αντικείμενο</a:t>
            </a:r>
          </a:p>
          <a:p>
            <a:pPr lvl="1"/>
            <a:r>
              <a:rPr lang="el-GR" sz="1800" b="1" dirty="0" smtClean="0"/>
              <a:t>Σχέδιο </a:t>
            </a:r>
            <a:r>
              <a:rPr lang="el-GR" sz="1800" b="1" dirty="0" smtClean="0"/>
              <a:t>Βιωσιμότητας σε βάθος χρόνου</a:t>
            </a:r>
            <a:endParaRPr lang="en-US" sz="1800" b="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274638"/>
            <a:ext cx="8229600" cy="706090"/>
          </a:xfrm>
        </p:spPr>
        <p:txBody>
          <a:bodyPr>
            <a:normAutofit fontScale="90000"/>
          </a:bodyPr>
          <a:lstStyle/>
          <a:p>
            <a:r>
              <a:rPr lang="el-GR" b="1" dirty="0" smtClean="0">
                <a:effectLst>
                  <a:outerShdw blurRad="38100" dist="38100" dir="2700000" algn="tl">
                    <a:srgbClr val="000000">
                      <a:alpha val="43137"/>
                    </a:srgbClr>
                  </a:outerShdw>
                </a:effectLst>
              </a:rPr>
              <a:t>Αντικείμενο του έργου</a:t>
            </a:r>
            <a:endParaRPr lang="el-GR" b="1" dirty="0">
              <a:effectLst>
                <a:outerShdw blurRad="38100" dist="38100" dir="2700000" algn="tl">
                  <a:srgbClr val="000000">
                    <a:alpha val="43137"/>
                  </a:srgbClr>
                </a:outerShdw>
              </a:effectLst>
            </a:endParaRPr>
          </a:p>
        </p:txBody>
      </p:sp>
      <p:sp>
        <p:nvSpPr>
          <p:cNvPr id="7" name="5 - Θέση περιεχομένου"/>
          <p:cNvSpPr>
            <a:spLocks noGrp="1"/>
          </p:cNvSpPr>
          <p:nvPr>
            <p:ph idx="1"/>
          </p:nvPr>
        </p:nvSpPr>
        <p:spPr>
          <a:xfrm>
            <a:off x="251520" y="1052736"/>
            <a:ext cx="8712968" cy="5328592"/>
          </a:xfrm>
        </p:spPr>
        <p:txBody>
          <a:bodyPr>
            <a:noAutofit/>
          </a:bodyPr>
          <a:lstStyle/>
          <a:p>
            <a:r>
              <a:rPr lang="el-GR" sz="2300" b="1" dirty="0" smtClean="0"/>
              <a:t>Η Πράξη αφορά στη δημιουργία κατανεμημένου δικτύου έξυπνων αισθητήρων που μπορεί να μετρήσει πολλές παραμέτρους για μια πιο αποτελεσματική διαχείριση του Ιστορικού Κέντρου της Πάτρας. Μέσω του δικτύου έξυπνων αισθητήρων επιδιώκεται:</a:t>
            </a:r>
          </a:p>
          <a:p>
            <a:r>
              <a:rPr lang="el-GR" sz="2300" b="1" dirty="0" smtClean="0"/>
              <a:t>(α) Μέτρηση των εκπομπών αερίου του θερμοκηπίου και υπολογισμό του ανθρακικού αποτυπώματος (</a:t>
            </a:r>
            <a:r>
              <a:rPr lang="el-GR" sz="2300" b="1" dirty="0" err="1" smtClean="0"/>
              <a:t>carbonfootprint</a:t>
            </a:r>
            <a:r>
              <a:rPr lang="el-GR" sz="2300" b="1" dirty="0" smtClean="0"/>
              <a:t>) του Ιστορικού Κέντρου του Δήμου Πατρέων, ώστε να εντοπισθούν οι περιοχές που χρήζουν προστασίας και να γίνουν οι αναγκαίες παρεμβάσεις</a:t>
            </a:r>
          </a:p>
          <a:p>
            <a:r>
              <a:rPr lang="el-GR" sz="2300" b="1" dirty="0" smtClean="0"/>
              <a:t>(β) Καταγραφή περιβαλλοντικής ρύπανσης, ποιότητας του αέρα, ηχορύπανσης και </a:t>
            </a:r>
            <a:r>
              <a:rPr lang="el-GR" sz="2300" b="1" dirty="0" err="1" smtClean="0"/>
              <a:t>φωτορύπανσης</a:t>
            </a:r>
            <a:r>
              <a:rPr lang="el-GR" sz="2300" b="1" dirty="0" smtClean="0"/>
              <a:t> μέσω τεχνολογιών του Διαδικτύου των Αντικειμένων (IoT)</a:t>
            </a:r>
          </a:p>
          <a:p>
            <a:r>
              <a:rPr lang="el-GR" sz="2300" b="1" dirty="0" smtClean="0"/>
              <a:t>(γ) Μετρήσεις ηλεκτρομαγνητικής ακτινοβολίας στον αστικό </a:t>
            </a:r>
            <a:r>
              <a:rPr lang="el-GR" sz="2300" b="1" dirty="0" smtClean="0"/>
              <a:t>ιστό</a:t>
            </a:r>
            <a:endParaRPr lang="el-GR" sz="2300" b="1"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274638"/>
            <a:ext cx="8229600" cy="706090"/>
          </a:xfrm>
        </p:spPr>
        <p:txBody>
          <a:bodyPr>
            <a:normAutofit fontScale="90000"/>
          </a:bodyPr>
          <a:lstStyle/>
          <a:p>
            <a:r>
              <a:rPr lang="el-GR" b="1" dirty="0" smtClean="0">
                <a:effectLst>
                  <a:outerShdw blurRad="38100" dist="38100" dir="2700000" algn="tl">
                    <a:srgbClr val="000000">
                      <a:alpha val="43137"/>
                    </a:srgbClr>
                  </a:outerShdw>
                </a:effectLst>
              </a:rPr>
              <a:t>Υποσυστήματα</a:t>
            </a:r>
            <a:endParaRPr lang="el-GR" b="1" dirty="0">
              <a:effectLst>
                <a:outerShdw blurRad="38100" dist="38100" dir="2700000" algn="tl">
                  <a:srgbClr val="000000">
                    <a:alpha val="43137"/>
                  </a:srgbClr>
                </a:outerShdw>
              </a:effectLst>
            </a:endParaRPr>
          </a:p>
        </p:txBody>
      </p:sp>
      <p:sp>
        <p:nvSpPr>
          <p:cNvPr id="7" name="5 - Θέση περιεχομένου"/>
          <p:cNvSpPr>
            <a:spLocks noGrp="1"/>
          </p:cNvSpPr>
          <p:nvPr>
            <p:ph idx="1"/>
          </p:nvPr>
        </p:nvSpPr>
        <p:spPr>
          <a:xfrm>
            <a:off x="251520" y="1052736"/>
            <a:ext cx="8712968" cy="5328592"/>
          </a:xfrm>
        </p:spPr>
        <p:txBody>
          <a:bodyPr>
            <a:noAutofit/>
          </a:bodyPr>
          <a:lstStyle/>
          <a:p>
            <a:r>
              <a:rPr lang="el-GR" sz="2300" b="1" u="sng" dirty="0" smtClean="0"/>
              <a:t>Υποσύστημα 1</a:t>
            </a:r>
            <a:r>
              <a:rPr lang="el-GR" sz="2300" b="1" dirty="0" smtClean="0"/>
              <a:t>: Δίκτυο αισθητήρων για την συλλογή περιβαλλοντολογικών δεδομένων, οι οποίοι θα εγκατασταθούν σε συγκεκριμένα </a:t>
            </a:r>
            <a:r>
              <a:rPr lang="el-GR" sz="2300" b="1" dirty="0" smtClean="0"/>
              <a:t>σημεία </a:t>
            </a:r>
            <a:r>
              <a:rPr lang="el-GR" sz="2300" b="1" dirty="0" smtClean="0"/>
              <a:t>της </a:t>
            </a:r>
            <a:r>
              <a:rPr lang="el-GR" sz="2300" b="1" dirty="0" smtClean="0"/>
              <a:t>πόλης</a:t>
            </a:r>
          </a:p>
          <a:p>
            <a:r>
              <a:rPr lang="el-GR" sz="2300" b="1" u="sng" dirty="0" smtClean="0"/>
              <a:t>Υποσύστημα 2</a:t>
            </a:r>
            <a:r>
              <a:rPr lang="el-GR" sz="2300" b="1" dirty="0" smtClean="0"/>
              <a:t>: Εφαρμογές για τους </a:t>
            </a:r>
            <a:r>
              <a:rPr lang="el-GR" sz="2300" b="1" dirty="0" smtClean="0"/>
              <a:t>πολίτες (διαδικτυακή πύλη και εφαρμογή για κινητές συσκευές)</a:t>
            </a:r>
          </a:p>
          <a:p>
            <a:r>
              <a:rPr lang="el-GR" sz="2300" b="1" u="sng" dirty="0" smtClean="0"/>
              <a:t>Υποσύστημα 3</a:t>
            </a:r>
            <a:r>
              <a:rPr lang="el-GR" sz="2300" b="1" dirty="0" smtClean="0"/>
              <a:t>: Ενοποιημένο Σύστημα </a:t>
            </a:r>
            <a:r>
              <a:rPr lang="el-GR" sz="2300" b="1" dirty="0" smtClean="0"/>
              <a:t>Διαχείρισης </a:t>
            </a:r>
            <a:r>
              <a:rPr lang="el-GR" sz="2300" b="1" dirty="0" smtClean="0"/>
              <a:t>για τους Υπευθύνους του Φορέα </a:t>
            </a:r>
            <a:r>
              <a:rPr lang="el-GR" sz="2300" b="1" dirty="0" smtClean="0"/>
              <a:t>χρήσης</a:t>
            </a:r>
          </a:p>
          <a:p>
            <a:r>
              <a:rPr lang="el-GR" sz="2300" b="1" u="sng" dirty="0" smtClean="0"/>
              <a:t>Υποσύστημα 4</a:t>
            </a:r>
            <a:r>
              <a:rPr lang="el-GR" sz="2300" b="1" dirty="0" smtClean="0"/>
              <a:t>: Λογισμικό διασύνδεσης του συστήματος με τρίτες εφαρμογές και πλατφόρμες</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274638"/>
            <a:ext cx="8229600" cy="706090"/>
          </a:xfrm>
        </p:spPr>
        <p:txBody>
          <a:bodyPr>
            <a:normAutofit fontScale="90000"/>
          </a:bodyPr>
          <a:lstStyle/>
          <a:p>
            <a:r>
              <a:rPr lang="el-GR" b="1" dirty="0" smtClean="0">
                <a:effectLst>
                  <a:outerShdw blurRad="38100" dist="38100" dir="2700000" algn="tl">
                    <a:srgbClr val="000000">
                      <a:alpha val="43137"/>
                    </a:srgbClr>
                  </a:outerShdw>
                </a:effectLst>
              </a:rPr>
              <a:t>Ενημερωτική Σύνοψη</a:t>
            </a:r>
            <a:endParaRPr lang="el-GR" b="1" dirty="0">
              <a:effectLst>
                <a:outerShdw blurRad="38100" dist="38100" dir="2700000" algn="tl">
                  <a:srgbClr val="000000">
                    <a:alpha val="43137"/>
                  </a:srgbClr>
                </a:outerShdw>
              </a:effectLst>
            </a:endParaRPr>
          </a:p>
        </p:txBody>
      </p:sp>
      <p:sp>
        <p:nvSpPr>
          <p:cNvPr id="7" name="5 - Θέση περιεχομένου"/>
          <p:cNvSpPr>
            <a:spLocks noGrp="1"/>
          </p:cNvSpPr>
          <p:nvPr>
            <p:ph idx="1"/>
          </p:nvPr>
        </p:nvSpPr>
        <p:spPr>
          <a:xfrm>
            <a:off x="251520" y="1340768"/>
            <a:ext cx="8712968" cy="5328592"/>
          </a:xfrm>
        </p:spPr>
        <p:txBody>
          <a:bodyPr>
            <a:noAutofit/>
          </a:bodyPr>
          <a:lstStyle/>
          <a:p>
            <a:r>
              <a:rPr lang="el-GR" sz="2800" b="1" dirty="0" smtClean="0"/>
              <a:t>Υποέργο 1 της Πράξης Π7 της ΒΑΑ του Δήμου </a:t>
            </a:r>
            <a:r>
              <a:rPr lang="el-GR" sz="2800" b="1" dirty="0" smtClean="0"/>
              <a:t>Πατρέων</a:t>
            </a:r>
          </a:p>
          <a:p>
            <a:r>
              <a:rPr lang="el-GR" sz="2800" b="1" dirty="0" smtClean="0"/>
              <a:t>Προϋπολογισμός 950.000 ευρώ (με ΦΠΑ)</a:t>
            </a:r>
          </a:p>
          <a:p>
            <a:r>
              <a:rPr lang="el-GR" sz="2800" b="1" dirty="0" smtClean="0"/>
              <a:t>Διάρκεια: 18 μήνες</a:t>
            </a:r>
            <a:endParaRPr lang="el-GR" sz="2800" b="1" dirty="0" smtClean="0"/>
          </a:p>
          <a:p>
            <a:r>
              <a:rPr lang="el-GR" sz="2800" b="1" dirty="0" smtClean="0"/>
              <a:t>Υποβολή </a:t>
            </a:r>
            <a:r>
              <a:rPr lang="el-GR" sz="2800" b="1" dirty="0" smtClean="0"/>
              <a:t>Φακέλου Πρότασης στο Επιχειρησιακό Πρόγραμμα «Δυτική Ελλάδα» με τίτλο «ΔΡΑΣΕΙΣ ΓΙΑ ΤΗΝ ΥΛΟΠΟΙΗΣΗ ΤΩΝ ΣΤΡΑΤΗΓΙΚΩΝ ΒΙΩΣΙΜΗΣ ΑΣΤΙΚΗΣ ΑΝΑΠΤΥΞΗΣ ΤΩΝ ΠΟΛΕΩΝ ΠΑΤΡΕΩΝ ΚΑΙ ΑΓΡΙΝΙΟΥ</a:t>
            </a:r>
            <a:r>
              <a:rPr lang="el-GR" sz="2800" b="1" dirty="0" smtClean="0"/>
              <a:t>»</a:t>
            </a:r>
          </a:p>
          <a:p>
            <a:r>
              <a:rPr lang="el-GR" sz="2800" b="1" dirty="0" smtClean="0"/>
              <a:t>Άμεση Αξιολόγηση (λήξη 30/6/2019)</a:t>
            </a:r>
            <a:endParaRPr lang="en-US" sz="2800"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274638"/>
            <a:ext cx="8229600" cy="706090"/>
          </a:xfrm>
        </p:spPr>
        <p:txBody>
          <a:bodyPr>
            <a:normAutofit fontScale="90000"/>
          </a:bodyPr>
          <a:lstStyle/>
          <a:p>
            <a:r>
              <a:rPr lang="el-GR" b="1" dirty="0" smtClean="0">
                <a:effectLst>
                  <a:outerShdw blurRad="38100" dist="38100" dir="2700000" algn="tl">
                    <a:srgbClr val="000000">
                      <a:alpha val="43137"/>
                    </a:srgbClr>
                  </a:outerShdw>
                </a:effectLst>
              </a:rPr>
              <a:t>Δίκτυο Αισθητήρων</a:t>
            </a:r>
            <a:endParaRPr lang="el-GR" b="1" dirty="0">
              <a:effectLst>
                <a:outerShdw blurRad="38100" dist="38100" dir="2700000" algn="tl">
                  <a:srgbClr val="000000">
                    <a:alpha val="43137"/>
                  </a:srgbClr>
                </a:outerShdw>
              </a:effectLst>
            </a:endParaRPr>
          </a:p>
        </p:txBody>
      </p:sp>
      <p:sp>
        <p:nvSpPr>
          <p:cNvPr id="7" name="5 - Θέση περιεχομένου"/>
          <p:cNvSpPr>
            <a:spLocks noGrp="1"/>
          </p:cNvSpPr>
          <p:nvPr>
            <p:ph idx="1"/>
          </p:nvPr>
        </p:nvSpPr>
        <p:spPr>
          <a:xfrm>
            <a:off x="251520" y="1052736"/>
            <a:ext cx="8712968" cy="5328592"/>
          </a:xfrm>
        </p:spPr>
        <p:txBody>
          <a:bodyPr>
            <a:noAutofit/>
          </a:bodyPr>
          <a:lstStyle/>
          <a:p>
            <a:r>
              <a:rPr lang="el-GR" sz="2300" b="1" dirty="0" smtClean="0"/>
              <a:t>Οι κόμβοι μέτρησης περιβαλλοντολογικών δεδομένων θα εγκατασταθούν σε πέντε (5) σημεία της πόλης και πρόκειται να περιλαμβάνουν αισθητήρες για μέτρηση:</a:t>
            </a:r>
          </a:p>
          <a:p>
            <a:pPr lvl="1"/>
            <a:r>
              <a:rPr lang="el-GR" sz="1900" b="1" dirty="0" smtClean="0"/>
              <a:t>Θερμοκρασίας </a:t>
            </a:r>
            <a:r>
              <a:rPr lang="el-GR" sz="1900" b="1" dirty="0" smtClean="0"/>
              <a:t>και υγρασίας της ατμόσφαιρας</a:t>
            </a:r>
          </a:p>
          <a:p>
            <a:pPr lvl="1"/>
            <a:r>
              <a:rPr lang="el-GR" sz="1900" b="1" dirty="0" smtClean="0"/>
              <a:t>Επιπέδων </a:t>
            </a:r>
            <a:r>
              <a:rPr lang="el-GR" sz="1900" b="1" dirty="0" smtClean="0"/>
              <a:t>θορύβου (ήχου)</a:t>
            </a:r>
          </a:p>
          <a:p>
            <a:pPr lvl="1"/>
            <a:r>
              <a:rPr lang="el-GR" sz="1900" b="1" dirty="0" smtClean="0"/>
              <a:t>Αιωρούμενων </a:t>
            </a:r>
            <a:r>
              <a:rPr lang="el-GR" sz="1900" b="1" dirty="0" smtClean="0"/>
              <a:t>σωματιδίων ατμόσφαιρας </a:t>
            </a:r>
            <a:r>
              <a:rPr lang="el-GR" sz="1900" b="1" dirty="0" smtClean="0"/>
              <a:t>(PM1</a:t>
            </a:r>
            <a:r>
              <a:rPr lang="el-GR" sz="1900" b="1" dirty="0" smtClean="0"/>
              <a:t>/ PM2.5 / </a:t>
            </a:r>
            <a:r>
              <a:rPr lang="el-GR" sz="1900" b="1" dirty="0" smtClean="0"/>
              <a:t>PM10) </a:t>
            </a:r>
          </a:p>
          <a:p>
            <a:pPr lvl="1"/>
            <a:r>
              <a:rPr lang="el-GR" sz="1900" b="1" dirty="0" smtClean="0"/>
              <a:t>Αερίων (Διοξείδιο </a:t>
            </a:r>
            <a:r>
              <a:rPr lang="el-GR" sz="1900" b="1" dirty="0" smtClean="0"/>
              <a:t>του </a:t>
            </a:r>
            <a:r>
              <a:rPr lang="el-GR" sz="1900" b="1" dirty="0" smtClean="0"/>
              <a:t>Άνθρακα, Μεθάνιο, Όζον, Οξυγόνο, Διοξείδιο </a:t>
            </a:r>
            <a:r>
              <a:rPr lang="el-GR" sz="1900" b="1" dirty="0" smtClean="0"/>
              <a:t>του </a:t>
            </a:r>
            <a:r>
              <a:rPr lang="el-GR" sz="1900" b="1" dirty="0" smtClean="0"/>
              <a:t>Νατρίου)</a:t>
            </a:r>
            <a:endParaRPr lang="el-GR" sz="1900" b="1" dirty="0" smtClean="0"/>
          </a:p>
          <a:p>
            <a:pPr lvl="1"/>
            <a:r>
              <a:rPr lang="el-GR" sz="1900" b="1" dirty="0" smtClean="0"/>
              <a:t>Επιπέδου φωτός</a:t>
            </a:r>
            <a:endParaRPr lang="el-GR" sz="1900" b="1" dirty="0" smtClean="0"/>
          </a:p>
          <a:p>
            <a:pPr lvl="1"/>
            <a:r>
              <a:rPr lang="el-GR" sz="1900" b="1" dirty="0" smtClean="0"/>
              <a:t>Βροχής</a:t>
            </a:r>
            <a:endParaRPr lang="el-GR" sz="1900" b="1" dirty="0" smtClean="0"/>
          </a:p>
          <a:p>
            <a:pPr lvl="1"/>
            <a:r>
              <a:rPr lang="el-GR" sz="1900" b="1" dirty="0" smtClean="0"/>
              <a:t>Ανέμου </a:t>
            </a:r>
            <a:endParaRPr lang="el-GR" sz="1900" b="1" dirty="0" smtClean="0"/>
          </a:p>
          <a:p>
            <a:pPr lvl="1"/>
            <a:r>
              <a:rPr lang="el-GR" sz="1900" b="1" dirty="0" smtClean="0"/>
              <a:t>Επιπέδων </a:t>
            </a:r>
            <a:r>
              <a:rPr lang="el-GR" sz="1900" b="1" dirty="0" smtClean="0"/>
              <a:t>ηλεκτρομαγνητικής </a:t>
            </a:r>
            <a:r>
              <a:rPr lang="el-GR" sz="1900" b="1" dirty="0" smtClean="0"/>
              <a:t>ακτινοβολίας</a:t>
            </a:r>
          </a:p>
          <a:p>
            <a:pPr lvl="1"/>
            <a:r>
              <a:rPr lang="el-GR" sz="1900" b="1" dirty="0" smtClean="0"/>
              <a:t>Συνάθροιση </a:t>
            </a:r>
            <a:r>
              <a:rPr lang="el-GR" sz="1900" b="1" dirty="0" smtClean="0"/>
              <a:t>κοινού σε ανοικτούς χώρους </a:t>
            </a:r>
            <a:r>
              <a:rPr lang="el-GR" sz="1900" b="1" dirty="0" smtClean="0"/>
              <a:t>(με βάση τα ηλεκτρονικά στίγματα που παράγονται από τις φορητές συσκευές των πολιτών )</a:t>
            </a:r>
          </a:p>
          <a:p>
            <a:endParaRPr lang="el-GR" sz="2300" b="1"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patras_sensors_map.jpg"/>
          <p:cNvPicPr>
            <a:picLocks noChangeAspect="1"/>
          </p:cNvPicPr>
          <p:nvPr/>
        </p:nvPicPr>
        <p:blipFill>
          <a:blip r:embed="rId2" cstate="print"/>
          <a:stretch>
            <a:fillRect/>
          </a:stretch>
        </p:blipFill>
        <p:spPr>
          <a:xfrm>
            <a:off x="2339752" y="332656"/>
            <a:ext cx="4406654" cy="613272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274638"/>
            <a:ext cx="8229600" cy="706090"/>
          </a:xfrm>
        </p:spPr>
        <p:txBody>
          <a:bodyPr>
            <a:normAutofit fontScale="90000"/>
          </a:bodyPr>
          <a:lstStyle/>
          <a:p>
            <a:r>
              <a:rPr lang="el-GR" b="1" dirty="0" smtClean="0">
                <a:effectLst>
                  <a:outerShdw blurRad="38100" dist="38100" dir="2700000" algn="tl">
                    <a:srgbClr val="000000">
                      <a:alpha val="43137"/>
                    </a:srgbClr>
                  </a:outerShdw>
                </a:effectLst>
              </a:rPr>
              <a:t>Αντικείμενο του έργου</a:t>
            </a:r>
            <a:endParaRPr lang="el-GR" b="1" dirty="0">
              <a:effectLst>
                <a:outerShdw blurRad="38100" dist="38100" dir="2700000" algn="tl">
                  <a:srgbClr val="000000">
                    <a:alpha val="43137"/>
                  </a:srgbClr>
                </a:outerShdw>
              </a:effectLst>
            </a:endParaRPr>
          </a:p>
        </p:txBody>
      </p:sp>
      <p:sp>
        <p:nvSpPr>
          <p:cNvPr id="7" name="5 - Θέση περιεχομένου"/>
          <p:cNvSpPr>
            <a:spLocks noGrp="1"/>
          </p:cNvSpPr>
          <p:nvPr>
            <p:ph idx="1"/>
          </p:nvPr>
        </p:nvSpPr>
        <p:spPr>
          <a:xfrm>
            <a:off x="251520" y="1052736"/>
            <a:ext cx="8712968" cy="5328592"/>
          </a:xfrm>
        </p:spPr>
        <p:txBody>
          <a:bodyPr>
            <a:noAutofit/>
          </a:bodyPr>
          <a:lstStyle/>
          <a:p>
            <a:r>
              <a:rPr lang="el-GR" sz="2300" b="1" dirty="0" smtClean="0"/>
              <a:t>Ανάπτυξη </a:t>
            </a:r>
            <a:r>
              <a:rPr lang="el-GR" sz="2300" b="1" dirty="0" smtClean="0"/>
              <a:t>λύσεων έξυπνης πόλης για την ενημέρωση των δημοτών και των επισκεπτών του κέντρου της Πάτρας σχετικά με θέσεις στάθμευσης, κυκλοφοριακή κίνηση και έξυπνες στάσεις Μέσων Μαζικής </a:t>
            </a:r>
            <a:r>
              <a:rPr lang="el-GR" sz="2300" b="1" dirty="0" smtClean="0"/>
              <a:t>Μεταφοράς</a:t>
            </a:r>
          </a:p>
          <a:p>
            <a:r>
              <a:rPr lang="el-GR" sz="2300" b="1" dirty="0" smtClean="0"/>
              <a:t>Πλέον </a:t>
            </a:r>
            <a:r>
              <a:rPr lang="el-GR" sz="2300" b="1" dirty="0" smtClean="0"/>
              <a:t>των παρεμβάσεων που απαιτούν την προμήθεια και εγκατάσταση δικτύου αισθητήρων και του απαραίτητου εξοπλισμού, προβλέπεται η ανάπτυξη ειδικών λογισμικών ελέγχου υποσυστημάτων, ο σχεδιασμός και ανάπτυξη διαδικτυακής διεπαφής (</a:t>
            </a:r>
            <a:r>
              <a:rPr lang="el-GR" sz="2300" b="1" dirty="0" err="1" smtClean="0"/>
              <a:t>web</a:t>
            </a:r>
            <a:r>
              <a:rPr lang="el-GR" sz="2300" b="1" dirty="0" smtClean="0"/>
              <a:t> </a:t>
            </a:r>
            <a:r>
              <a:rPr lang="el-GR" sz="2300" b="1" dirty="0" err="1" smtClean="0"/>
              <a:t>interface</a:t>
            </a:r>
            <a:r>
              <a:rPr lang="el-GR" sz="2300" b="1" dirty="0" smtClean="0"/>
              <a:t>) και εφαρμογής για φορητές συσκευές (</a:t>
            </a:r>
            <a:r>
              <a:rPr lang="el-GR" sz="2300" b="1" dirty="0" err="1" smtClean="0"/>
              <a:t>mobile</a:t>
            </a:r>
            <a:r>
              <a:rPr lang="el-GR" sz="2300" b="1" dirty="0" smtClean="0"/>
              <a:t> </a:t>
            </a:r>
            <a:r>
              <a:rPr lang="el-GR" sz="2300" b="1" dirty="0" err="1" smtClean="0"/>
              <a:t>app</a:t>
            </a:r>
            <a:r>
              <a:rPr lang="el-GR" sz="2300" b="1" dirty="0" smtClean="0"/>
              <a:t>) για την παροχή υπηρεσιών προς τους </a:t>
            </a:r>
            <a:r>
              <a:rPr lang="el-GR" sz="2300" b="1" dirty="0" smtClean="0"/>
              <a:t>πολίτες</a:t>
            </a:r>
          </a:p>
          <a:p>
            <a:r>
              <a:rPr lang="el-GR" sz="2300" b="1" dirty="0" smtClean="0"/>
              <a:t>Επιπλέον </a:t>
            </a:r>
            <a:r>
              <a:rPr lang="el-GR" sz="2300" b="1" dirty="0" smtClean="0"/>
              <a:t>προβλέπεται η ανάπτυξη μιας ενοποιημένης πλατφόρμας διαχείρισης (</a:t>
            </a:r>
            <a:r>
              <a:rPr lang="el-GR" sz="2300" b="1" dirty="0" err="1" smtClean="0"/>
              <a:t>administrator</a:t>
            </a:r>
            <a:r>
              <a:rPr lang="el-GR" sz="2300" b="1" dirty="0" smtClean="0"/>
              <a:t> </a:t>
            </a:r>
            <a:r>
              <a:rPr lang="el-GR" sz="2300" b="1" dirty="0" err="1" smtClean="0"/>
              <a:t>platform</a:t>
            </a:r>
            <a:r>
              <a:rPr lang="el-GR" sz="2300" b="1" dirty="0" smtClean="0"/>
              <a:t>) για τους </a:t>
            </a:r>
            <a:r>
              <a:rPr lang="el-GR" sz="2300" b="1" dirty="0" smtClean="0"/>
              <a:t>υπεύθυνους </a:t>
            </a:r>
            <a:r>
              <a:rPr lang="el-GR" sz="2300" b="1" dirty="0" smtClean="0"/>
              <a:t>διαχειριστές του </a:t>
            </a:r>
            <a:r>
              <a:rPr lang="el-GR" sz="2300" b="1" dirty="0" smtClean="0"/>
              <a:t>Δήμου, </a:t>
            </a:r>
            <a:r>
              <a:rPr lang="el-GR" sz="2300" b="1" dirty="0" smtClean="0"/>
              <a:t>η οποία και θα λαμβάνει δεδομένα από τα λογισμικά ελέγχου </a:t>
            </a:r>
            <a:r>
              <a:rPr lang="el-GR" sz="2300" b="1" dirty="0" smtClean="0"/>
              <a:t>υποσυστημάτων</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274638"/>
            <a:ext cx="8229600" cy="706090"/>
          </a:xfrm>
        </p:spPr>
        <p:txBody>
          <a:bodyPr>
            <a:normAutofit fontScale="90000"/>
          </a:bodyPr>
          <a:lstStyle/>
          <a:p>
            <a:r>
              <a:rPr lang="el-GR" b="1" dirty="0" smtClean="0">
                <a:effectLst>
                  <a:outerShdw blurRad="38100" dist="38100" dir="2700000" algn="tl">
                    <a:srgbClr val="000000">
                      <a:alpha val="43137"/>
                    </a:srgbClr>
                  </a:outerShdw>
                </a:effectLst>
              </a:rPr>
              <a:t>Αρχιτεκτονική του έργου</a:t>
            </a:r>
            <a:endParaRPr lang="el-GR" b="1" dirty="0">
              <a:effectLst>
                <a:outerShdw blurRad="38100" dist="38100" dir="2700000" algn="tl">
                  <a:srgbClr val="000000">
                    <a:alpha val="43137"/>
                  </a:srgbClr>
                </a:outerShdw>
              </a:effectLst>
            </a:endParaRPr>
          </a:p>
        </p:txBody>
      </p:sp>
      <p:pic>
        <p:nvPicPr>
          <p:cNvPr id="1026" name="Picture 6"/>
          <p:cNvPicPr>
            <a:picLocks noChangeAspect="1" noChangeArrowheads="1"/>
          </p:cNvPicPr>
          <p:nvPr/>
        </p:nvPicPr>
        <p:blipFill>
          <a:blip r:embed="rId2" cstate="print"/>
          <a:srcRect/>
          <a:stretch>
            <a:fillRect/>
          </a:stretch>
        </p:blipFill>
        <p:spPr bwMode="auto">
          <a:xfrm>
            <a:off x="611560" y="908720"/>
            <a:ext cx="8230576" cy="58193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274638"/>
            <a:ext cx="8229600" cy="706090"/>
          </a:xfrm>
        </p:spPr>
        <p:txBody>
          <a:bodyPr>
            <a:noAutofit/>
          </a:bodyPr>
          <a:lstStyle/>
          <a:p>
            <a:r>
              <a:rPr lang="el-GR" sz="2400" b="1" dirty="0" smtClean="0">
                <a:effectLst>
                  <a:outerShdw blurRad="38100" dist="38100" dir="2700000" algn="tl">
                    <a:srgbClr val="000000">
                      <a:alpha val="43137"/>
                    </a:srgbClr>
                  </a:outerShdw>
                </a:effectLst>
              </a:rPr>
              <a:t>Υποσύστημα 1: Σύστημα Παρακολούθησης Κυκλοφοριακών Συνθηκών και Υπολογισμού Χρόνου Ταξιδιού</a:t>
            </a:r>
            <a:endParaRPr lang="el-GR" sz="2400" b="1" dirty="0">
              <a:effectLst>
                <a:outerShdw blurRad="38100" dist="38100" dir="2700000" algn="tl">
                  <a:srgbClr val="000000">
                    <a:alpha val="43137"/>
                  </a:srgbClr>
                </a:outerShdw>
              </a:effectLst>
            </a:endParaRPr>
          </a:p>
        </p:txBody>
      </p:sp>
      <p:sp>
        <p:nvSpPr>
          <p:cNvPr id="7" name="5 - Θέση περιεχομένου"/>
          <p:cNvSpPr>
            <a:spLocks noGrp="1"/>
          </p:cNvSpPr>
          <p:nvPr>
            <p:ph idx="1"/>
          </p:nvPr>
        </p:nvSpPr>
        <p:spPr>
          <a:xfrm>
            <a:off x="179512" y="1268760"/>
            <a:ext cx="8712968" cy="5040560"/>
          </a:xfrm>
        </p:spPr>
        <p:txBody>
          <a:bodyPr>
            <a:noAutofit/>
          </a:bodyPr>
          <a:lstStyle/>
          <a:p>
            <a:r>
              <a:rPr lang="el-GR" sz="2300" b="1" dirty="0" smtClean="0"/>
              <a:t>Περιλαμβάνει </a:t>
            </a:r>
            <a:r>
              <a:rPr lang="el-GR" sz="2300" b="1" dirty="0" smtClean="0"/>
              <a:t>την προμήθεια και εγκατάσταση είκοσι οκτώ (28) συσκευών </a:t>
            </a:r>
            <a:r>
              <a:rPr lang="el-GR" sz="2300" b="1" dirty="0" err="1" smtClean="0"/>
              <a:t>Bluetooth</a:t>
            </a:r>
            <a:r>
              <a:rPr lang="el-GR" sz="2300" b="1" dirty="0" smtClean="0"/>
              <a:t> καθώς και το συνοδευτικό λογισμικό για την υλοποίηση του συστήματος παρακολούθησης κυκλοφοριακών συνθηκών και </a:t>
            </a:r>
            <a:r>
              <a:rPr lang="el-GR" sz="2300" b="1" dirty="0" smtClean="0"/>
              <a:t>του υπολογισμού </a:t>
            </a:r>
            <a:r>
              <a:rPr lang="el-GR" sz="2300" b="1" dirty="0" smtClean="0"/>
              <a:t>χρόνου </a:t>
            </a:r>
            <a:r>
              <a:rPr lang="el-GR" sz="2300" b="1" dirty="0" smtClean="0"/>
              <a:t>ταξιδιού</a:t>
            </a:r>
          </a:p>
          <a:p>
            <a:r>
              <a:rPr lang="el-GR" sz="2300" b="1" dirty="0" smtClean="0"/>
              <a:t>Διαχείριση </a:t>
            </a:r>
            <a:r>
              <a:rPr lang="el-GR" sz="2300" b="1" dirty="0" smtClean="0"/>
              <a:t>και εποπτεία των κυκλοφοριακών δεδομένων που συλλέγονται σε «πραγματικό» χρόνο (από το οδικό δίκτυο του πεδίου εφαρμογής) καθώς και την εκτίμηση των χρόνων διαδρομής βάσει των δεδομένων που συλλέγονται από τους ανιχνευτές καταγραφής διέλευσης </a:t>
            </a:r>
            <a:r>
              <a:rPr lang="el-GR" sz="2300" b="1" dirty="0" smtClean="0"/>
              <a:t>οχημάτων</a:t>
            </a:r>
          </a:p>
          <a:p>
            <a:r>
              <a:rPr lang="el-GR" sz="2300" b="1" dirty="0" smtClean="0"/>
              <a:t>Ο </a:t>
            </a:r>
            <a:r>
              <a:rPr lang="el-GR" sz="2300" b="1" dirty="0" smtClean="0"/>
              <a:t>χειριστής θα </a:t>
            </a:r>
            <a:r>
              <a:rPr lang="el-GR" sz="2300" b="1" dirty="0" smtClean="0"/>
              <a:t>είναι </a:t>
            </a:r>
            <a:r>
              <a:rPr lang="el-GR" sz="2300" b="1" dirty="0" smtClean="0"/>
              <a:t>σε θέση σε «πραγματικό» χρόνο να παρακολουθεί σε μορφή χάρτη, δεδομένα που είτε αποτελούν πρωτογενή (δηλαδή δεδομένα πεδίου), είτε προϊόν επεξεργασίας (δηλαδή από το κυκλοφοριακό μοντέλο)</a:t>
            </a:r>
            <a:endParaRPr lang="el-GR" sz="2300"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274638"/>
            <a:ext cx="8229600" cy="706090"/>
          </a:xfrm>
        </p:spPr>
        <p:txBody>
          <a:bodyPr>
            <a:noAutofit/>
          </a:bodyPr>
          <a:lstStyle/>
          <a:p>
            <a:r>
              <a:rPr lang="el-GR" sz="2400" b="1" dirty="0" smtClean="0">
                <a:effectLst>
                  <a:outerShdw blurRad="38100" dist="38100" dir="2700000" algn="tl">
                    <a:srgbClr val="000000">
                      <a:alpha val="43137"/>
                    </a:srgbClr>
                  </a:outerShdw>
                </a:effectLst>
              </a:rPr>
              <a:t>Υποσύστημα </a:t>
            </a:r>
            <a:r>
              <a:rPr lang="el-GR" sz="2400" b="1" dirty="0" smtClean="0">
                <a:effectLst>
                  <a:outerShdw blurRad="38100" dist="38100" dir="2700000" algn="tl">
                    <a:srgbClr val="000000">
                      <a:alpha val="43137"/>
                    </a:srgbClr>
                  </a:outerShdw>
                </a:effectLst>
              </a:rPr>
              <a:t>2</a:t>
            </a:r>
            <a:r>
              <a:rPr lang="el-GR" sz="2400" b="1" dirty="0" smtClean="0">
                <a:effectLst>
                  <a:outerShdw blurRad="38100" dist="38100" dir="2700000" algn="tl">
                    <a:srgbClr val="000000">
                      <a:alpha val="43137"/>
                    </a:srgbClr>
                  </a:outerShdw>
                </a:effectLst>
              </a:rPr>
              <a:t>: Δίκτυο αισθητήρων εδάφους για τον έλεγχο διαθεσιμότητας της παρόδιας στάθμευσης</a:t>
            </a:r>
            <a:endParaRPr lang="el-GR" sz="2400" b="1" dirty="0">
              <a:effectLst>
                <a:outerShdw blurRad="38100" dist="38100" dir="2700000" algn="tl">
                  <a:srgbClr val="000000">
                    <a:alpha val="43137"/>
                  </a:srgbClr>
                </a:outerShdw>
              </a:effectLst>
            </a:endParaRPr>
          </a:p>
        </p:txBody>
      </p:sp>
      <p:sp>
        <p:nvSpPr>
          <p:cNvPr id="7" name="5 - Θέση περιεχομένου"/>
          <p:cNvSpPr>
            <a:spLocks noGrp="1"/>
          </p:cNvSpPr>
          <p:nvPr>
            <p:ph idx="1"/>
          </p:nvPr>
        </p:nvSpPr>
        <p:spPr>
          <a:xfrm>
            <a:off x="107504" y="1196752"/>
            <a:ext cx="8712968" cy="5112568"/>
          </a:xfrm>
        </p:spPr>
        <p:txBody>
          <a:bodyPr>
            <a:noAutofit/>
          </a:bodyPr>
          <a:lstStyle/>
          <a:p>
            <a:r>
              <a:rPr lang="el-GR" sz="2300" b="1" dirty="0" smtClean="0"/>
              <a:t>Περιλαμβάνει </a:t>
            </a:r>
            <a:r>
              <a:rPr lang="el-GR" sz="2300" b="1" dirty="0" smtClean="0"/>
              <a:t>την προμήθεια και εγκατάσταση Οκτακοσίων Τριάντα Έξι (836) αισθητήρων εδάφους για τον έλεγχο διαθεσιμότητας της παρόδιας στάθμευσης καθώς και το συνοδευτικό λογισμικό για τη διαχείριση των παρόδιων θέσεων </a:t>
            </a:r>
            <a:r>
              <a:rPr lang="el-GR" sz="2300" b="1" dirty="0" smtClean="0"/>
              <a:t>στάθμευσης</a:t>
            </a:r>
          </a:p>
          <a:p>
            <a:r>
              <a:rPr lang="el-GR" sz="2300" b="1" dirty="0" smtClean="0"/>
              <a:t>Οι ασύρματοι αισθητήρες ελέγχου παρόδιας στάθμευσης θα ελέγχουν αν η θέση στάθμευσης είναι ελεύθερη ή κατειλημμένη και θα αποστέλλουν τα δεδομένα </a:t>
            </a:r>
            <a:r>
              <a:rPr lang="el-GR" sz="2300" b="1" dirty="0" smtClean="0"/>
              <a:t>ασύρματα</a:t>
            </a:r>
          </a:p>
          <a:p>
            <a:r>
              <a:rPr lang="el-GR" sz="2300" b="1" dirty="0" smtClean="0"/>
              <a:t>Το λογισμικό </a:t>
            </a:r>
            <a:r>
              <a:rPr lang="el-GR" sz="2300" b="1" dirty="0" smtClean="0"/>
              <a:t>θα δίνει </a:t>
            </a:r>
            <a:r>
              <a:rPr lang="el-GR" sz="2300" b="1" dirty="0" smtClean="0"/>
              <a:t>τη δυνατότητα εμφάνισης των συνολικών θέσεων στάθμευσης</a:t>
            </a:r>
            <a:r>
              <a:rPr lang="el-GR" sz="2300" b="1" dirty="0" smtClean="0"/>
              <a:t>, </a:t>
            </a:r>
            <a:r>
              <a:rPr lang="el-GR" sz="2300" b="1" dirty="0" smtClean="0"/>
              <a:t>τον αριθμό κατειλημμένων θέσεων, τον αριθμό των ελεύθερων θέσεων, τον αριθμό θέσεων εκτός λειτουργίας, τον αριθμό ειδικών θέσεων (π.χ. </a:t>
            </a:r>
            <a:r>
              <a:rPr lang="el-GR" sz="2300" b="1" dirty="0" smtClean="0"/>
              <a:t>ΑΜΕΑ, </a:t>
            </a:r>
            <a:r>
              <a:rPr lang="el-GR" sz="2300" b="1" dirty="0" smtClean="0"/>
              <a:t>θέσεων φόρτωσης εκφόρτωσης</a:t>
            </a:r>
            <a:r>
              <a:rPr lang="el-GR" sz="2300" b="1" dirty="0" smtClean="0"/>
              <a:t>), κ.α.</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323528" y="274638"/>
            <a:ext cx="8568952" cy="706090"/>
          </a:xfrm>
        </p:spPr>
        <p:txBody>
          <a:bodyPr>
            <a:noAutofit/>
          </a:bodyPr>
          <a:lstStyle/>
          <a:p>
            <a:r>
              <a:rPr lang="el-GR" sz="2300" b="1" dirty="0" smtClean="0">
                <a:effectLst>
                  <a:outerShdw blurRad="38100" dist="38100" dir="2700000" algn="tl">
                    <a:srgbClr val="000000">
                      <a:alpha val="43137"/>
                    </a:srgbClr>
                  </a:outerShdw>
                </a:effectLst>
              </a:rPr>
              <a:t>Υποσύστημα </a:t>
            </a:r>
            <a:r>
              <a:rPr lang="el-GR" sz="2300" b="1" dirty="0" smtClean="0">
                <a:effectLst>
                  <a:outerShdw blurRad="38100" dist="38100" dir="2700000" algn="tl">
                    <a:srgbClr val="000000">
                      <a:alpha val="43137"/>
                    </a:srgbClr>
                  </a:outerShdw>
                </a:effectLst>
              </a:rPr>
              <a:t>3</a:t>
            </a:r>
            <a:r>
              <a:rPr lang="el-GR" sz="2300" b="1" dirty="0" smtClean="0">
                <a:effectLst>
                  <a:outerShdw blurRad="38100" dist="38100" dir="2700000" algn="tl">
                    <a:srgbClr val="000000">
                      <a:alpha val="43137"/>
                    </a:srgbClr>
                  </a:outerShdw>
                </a:effectLst>
              </a:rPr>
              <a:t>: Σύστημα ελέγχου διαθεσιμότητας ελεύθερων θέσεων στάθμευσης σε υπαίθριους δημοτικούς χώρους στάθμευσης</a:t>
            </a:r>
            <a:endParaRPr lang="el-GR" sz="2300" b="1" dirty="0">
              <a:effectLst>
                <a:outerShdw blurRad="38100" dist="38100" dir="2700000" algn="tl">
                  <a:srgbClr val="000000">
                    <a:alpha val="43137"/>
                  </a:srgbClr>
                </a:outerShdw>
              </a:effectLst>
            </a:endParaRPr>
          </a:p>
        </p:txBody>
      </p:sp>
      <p:sp>
        <p:nvSpPr>
          <p:cNvPr id="7" name="5 - Θέση περιεχομένου"/>
          <p:cNvSpPr>
            <a:spLocks noGrp="1"/>
          </p:cNvSpPr>
          <p:nvPr>
            <p:ph idx="1"/>
          </p:nvPr>
        </p:nvSpPr>
        <p:spPr>
          <a:xfrm>
            <a:off x="107504" y="1196752"/>
            <a:ext cx="8712968" cy="5112568"/>
          </a:xfrm>
        </p:spPr>
        <p:txBody>
          <a:bodyPr>
            <a:noAutofit/>
          </a:bodyPr>
          <a:lstStyle/>
          <a:p>
            <a:r>
              <a:rPr lang="el-GR" sz="2300" b="1" dirty="0" smtClean="0"/>
              <a:t>Προμήθεια </a:t>
            </a:r>
            <a:r>
              <a:rPr lang="el-GR" sz="2300" b="1" dirty="0" smtClean="0"/>
              <a:t>και εγκατάσταση πέντε (5) συστημάτων που με κατάλληλες διατάξεις θα μετρούν τα εισερχόμενα και εξερχόμενα οχήματα στους υπαίθριους δημοτικούς χώρους στάθμευσης (</a:t>
            </a:r>
            <a:r>
              <a:rPr lang="el-GR" sz="2300" b="1" dirty="0" err="1" smtClean="0"/>
              <a:t>parking</a:t>
            </a:r>
            <a:r>
              <a:rPr lang="el-GR" sz="2300" b="1" dirty="0" smtClean="0"/>
              <a:t>) και του συνοδευτικού </a:t>
            </a:r>
            <a:r>
              <a:rPr lang="el-GR" sz="2300" b="1" dirty="0" smtClean="0"/>
              <a:t>λογισμικού</a:t>
            </a:r>
          </a:p>
          <a:p>
            <a:r>
              <a:rPr lang="el-GR" sz="2300" b="1" dirty="0" smtClean="0"/>
              <a:t>Τα συστήματα θα αποτελούνται από κατάλληλους αισθητήρες που θα τοποθετηθούν στην είσοδο και αντίστοιχα στην έξοδο του χώρου στάθμευσης. Οι αισθητήρες θα τοποθετηθούν με τέτοιο τρόπο ώστε να γίνεται αντιληπτή η φορά του οχήματος και να μπορούν να χρησιμοποιηθούν ακόμα και στην ίδια </a:t>
            </a:r>
            <a:r>
              <a:rPr lang="el-GR" sz="2300" b="1" dirty="0" smtClean="0"/>
              <a:t>είσοδο/έξοδο.</a:t>
            </a:r>
          </a:p>
          <a:p>
            <a:r>
              <a:rPr lang="el-GR" sz="2300" b="1" dirty="0" smtClean="0"/>
              <a:t>5 </a:t>
            </a:r>
            <a:r>
              <a:rPr lang="el-GR" sz="2300" b="1" dirty="0" err="1" smtClean="0"/>
              <a:t>Parking</a:t>
            </a:r>
            <a:r>
              <a:rPr lang="en-US" sz="2300" b="1" dirty="0" smtClean="0"/>
              <a:t>s:</a:t>
            </a:r>
            <a:r>
              <a:rPr lang="el-GR" sz="2300" b="1" dirty="0" smtClean="0"/>
              <a:t> </a:t>
            </a:r>
            <a:r>
              <a:rPr lang="el-GR" sz="2300" b="1" dirty="0" smtClean="0"/>
              <a:t>Νοτίως Ναυτικού Ομίλου Πατρών </a:t>
            </a:r>
            <a:r>
              <a:rPr lang="el-GR" sz="2300" b="1" dirty="0" smtClean="0"/>
              <a:t>(</a:t>
            </a:r>
            <a:r>
              <a:rPr lang="en-US" sz="2300" b="1" dirty="0" smtClean="0"/>
              <a:t>434</a:t>
            </a:r>
            <a:r>
              <a:rPr lang="el-GR" sz="2300" b="1" dirty="0" smtClean="0"/>
              <a:t>), </a:t>
            </a:r>
            <a:r>
              <a:rPr lang="el-GR" sz="2300" b="1" dirty="0" smtClean="0"/>
              <a:t>«Γεώργιος </a:t>
            </a:r>
            <a:r>
              <a:rPr lang="el-GR" sz="2300" b="1" dirty="0" err="1" smtClean="0"/>
              <a:t>Καλεντζιώτης</a:t>
            </a:r>
            <a:r>
              <a:rPr lang="el-GR" sz="2300" b="1" dirty="0" smtClean="0"/>
              <a:t>»</a:t>
            </a:r>
            <a:r>
              <a:rPr lang="en-US" sz="2300" b="1" dirty="0" smtClean="0"/>
              <a:t> (</a:t>
            </a:r>
            <a:r>
              <a:rPr lang="el-GR" sz="2300" b="1" dirty="0" smtClean="0"/>
              <a:t>210</a:t>
            </a:r>
            <a:r>
              <a:rPr lang="en-US" sz="2300" b="1" dirty="0" smtClean="0"/>
              <a:t>),</a:t>
            </a:r>
            <a:r>
              <a:rPr lang="el-GR" sz="2300" b="1" dirty="0" smtClean="0"/>
              <a:t> Νοτίως Φάρου (123), «Θεατράκι» (83), </a:t>
            </a:r>
            <a:r>
              <a:rPr lang="el-GR" sz="2300" b="1" dirty="0" err="1" smtClean="0"/>
              <a:t>Τερψιθέας</a:t>
            </a:r>
            <a:r>
              <a:rPr lang="el-GR" sz="2300" b="1" dirty="0" smtClean="0"/>
              <a:t> (200)</a:t>
            </a:r>
            <a:r>
              <a:rPr lang="en-US" sz="2300" b="1" dirty="0" smtClean="0"/>
              <a:t> </a:t>
            </a:r>
            <a:endParaRPr lang="el-GR" sz="2300"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323528" y="274638"/>
            <a:ext cx="8568952" cy="706090"/>
          </a:xfrm>
        </p:spPr>
        <p:txBody>
          <a:bodyPr>
            <a:noAutofit/>
          </a:bodyPr>
          <a:lstStyle/>
          <a:p>
            <a:r>
              <a:rPr lang="el-GR" sz="2400" b="1" dirty="0" smtClean="0">
                <a:effectLst>
                  <a:outerShdw blurRad="38100" dist="38100" dir="2700000" algn="tl">
                    <a:srgbClr val="000000">
                      <a:alpha val="43137"/>
                    </a:srgbClr>
                  </a:outerShdw>
                </a:effectLst>
              </a:rPr>
              <a:t>Υποσύστημα 4: Δίκτυο πινακίδων μεταβλητών μηνυμάτων (</a:t>
            </a:r>
            <a:r>
              <a:rPr lang="en-GB" sz="2400" b="1" dirty="0" smtClean="0">
                <a:effectLst>
                  <a:outerShdw blurRad="38100" dist="38100" dir="2700000" algn="tl">
                    <a:srgbClr val="000000">
                      <a:alpha val="43137"/>
                    </a:srgbClr>
                  </a:outerShdw>
                </a:effectLst>
              </a:rPr>
              <a:t>VMS: Variable Message Sign)</a:t>
            </a:r>
            <a:endParaRPr lang="el-GR" sz="2400" b="1" dirty="0">
              <a:effectLst>
                <a:outerShdw blurRad="38100" dist="38100" dir="2700000" algn="tl">
                  <a:srgbClr val="000000">
                    <a:alpha val="43137"/>
                  </a:srgbClr>
                </a:outerShdw>
              </a:effectLst>
            </a:endParaRPr>
          </a:p>
        </p:txBody>
      </p:sp>
      <p:sp>
        <p:nvSpPr>
          <p:cNvPr id="7" name="5 - Θέση περιεχομένου"/>
          <p:cNvSpPr>
            <a:spLocks noGrp="1"/>
          </p:cNvSpPr>
          <p:nvPr>
            <p:ph idx="1"/>
          </p:nvPr>
        </p:nvSpPr>
        <p:spPr>
          <a:xfrm>
            <a:off x="107504" y="1196752"/>
            <a:ext cx="8712968" cy="5112568"/>
          </a:xfrm>
        </p:spPr>
        <p:txBody>
          <a:bodyPr>
            <a:noAutofit/>
          </a:bodyPr>
          <a:lstStyle/>
          <a:p>
            <a:r>
              <a:rPr lang="el-GR" sz="2300" b="1" dirty="0" smtClean="0"/>
              <a:t>Προμήθεια </a:t>
            </a:r>
            <a:r>
              <a:rPr lang="el-GR" sz="2300" b="1" dirty="0" smtClean="0"/>
              <a:t>και εγκατάσταση τεσσάρων (4) πινακίδων μεταβλητών μηνυμάτων (VMS: </a:t>
            </a:r>
            <a:r>
              <a:rPr lang="el-GR" sz="2300" b="1" dirty="0" err="1" smtClean="0"/>
              <a:t>Variable</a:t>
            </a:r>
            <a:r>
              <a:rPr lang="el-GR" sz="2300" b="1" dirty="0" smtClean="0"/>
              <a:t> </a:t>
            </a:r>
            <a:r>
              <a:rPr lang="el-GR" sz="2300" b="1" dirty="0" err="1" smtClean="0"/>
              <a:t>Message</a:t>
            </a:r>
            <a:r>
              <a:rPr lang="el-GR" sz="2300" b="1" dirty="0" smtClean="0"/>
              <a:t> </a:t>
            </a:r>
            <a:r>
              <a:rPr lang="el-GR" sz="2300" b="1" dirty="0" err="1" smtClean="0"/>
              <a:t>Sign</a:t>
            </a:r>
            <a:r>
              <a:rPr lang="el-GR" sz="2300" b="1" dirty="0" smtClean="0"/>
              <a:t>) και του συνοδευτικού </a:t>
            </a:r>
            <a:r>
              <a:rPr lang="el-GR" sz="2300" b="1" dirty="0" smtClean="0"/>
              <a:t>λογισμικού</a:t>
            </a:r>
          </a:p>
          <a:p>
            <a:r>
              <a:rPr lang="el-GR" sz="2300" b="1" dirty="0" smtClean="0"/>
              <a:t>Παρουσίαση </a:t>
            </a:r>
            <a:r>
              <a:rPr lang="el-GR" sz="2300" b="1" dirty="0" smtClean="0"/>
              <a:t>πληροφορίας διαθεσιμότητας των επιτηρούμενων θέσεων στάθμευσης και κυκλοφοριακής κατάστασης στο πεδίο εφαρμογής του </a:t>
            </a:r>
            <a:r>
              <a:rPr lang="el-GR" sz="2300" b="1" dirty="0" smtClean="0"/>
              <a:t>έργου</a:t>
            </a:r>
          </a:p>
          <a:p>
            <a:r>
              <a:rPr lang="el-GR" sz="2300" b="1" dirty="0" smtClean="0"/>
              <a:t>Θέσεις: είσοδο </a:t>
            </a:r>
            <a:r>
              <a:rPr lang="el-GR" sz="2300" b="1" dirty="0" smtClean="0"/>
              <a:t>της πόλης επί της οδού Πανεπιστημίου στο ύψος διασταύρωσης με την οδό Αχαϊκής </a:t>
            </a:r>
            <a:r>
              <a:rPr lang="el-GR" sz="2300" b="1" dirty="0" smtClean="0"/>
              <a:t>Συμπολιτείας, είσοδο </a:t>
            </a:r>
            <a:r>
              <a:rPr lang="el-GR" sz="2300" b="1" dirty="0" smtClean="0"/>
              <a:t>της πόλης επί της οδού Παναγιώτη Κανελλόπουλου στο ύψος του Αθλητικού Κέντρου </a:t>
            </a:r>
            <a:r>
              <a:rPr lang="el-GR" sz="2300" b="1" dirty="0" smtClean="0"/>
              <a:t>– Κολυμβητηρίου,  είσοδο </a:t>
            </a:r>
            <a:r>
              <a:rPr lang="el-GR" sz="2300" b="1" dirty="0" smtClean="0"/>
              <a:t>της πόλης επί της οδού Ακτής Δυμαίων στο ύψος του πρώην εργοστασίου </a:t>
            </a:r>
            <a:r>
              <a:rPr lang="el-GR" sz="2300" b="1" dirty="0" smtClean="0"/>
              <a:t>Λαδόπουλου, Στην </a:t>
            </a:r>
            <a:r>
              <a:rPr lang="el-GR" sz="2300" b="1" dirty="0" smtClean="0"/>
              <a:t>έξοδο από την Μικρή Περιμετρική Πατρών και είσοδο της πόλης </a:t>
            </a:r>
            <a:r>
              <a:rPr lang="el-GR" sz="2300" b="1" dirty="0" smtClean="0"/>
              <a:t>(ή στο ΓΝΠ Άγιος Ανδρέας)</a:t>
            </a:r>
            <a:endParaRPr lang="el-GR" sz="2300" b="1" dirty="0" smtClean="0"/>
          </a:p>
          <a:p>
            <a:endParaRPr lang="el-GR" sz="2300" b="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323528" y="274638"/>
            <a:ext cx="8568952" cy="706090"/>
          </a:xfrm>
        </p:spPr>
        <p:txBody>
          <a:bodyPr>
            <a:noAutofit/>
          </a:bodyPr>
          <a:lstStyle/>
          <a:p>
            <a:r>
              <a:rPr lang="el-GR" sz="2400" b="1" dirty="0" smtClean="0">
                <a:effectLst>
                  <a:outerShdw blurRad="38100" dist="38100" dir="2700000" algn="tl">
                    <a:srgbClr val="000000">
                      <a:alpha val="43137"/>
                    </a:srgbClr>
                  </a:outerShdw>
                </a:effectLst>
              </a:rPr>
              <a:t>Υποσύστημα </a:t>
            </a:r>
            <a:r>
              <a:rPr lang="el-GR" sz="2400" b="1" dirty="0" smtClean="0">
                <a:effectLst>
                  <a:outerShdw blurRad="38100" dist="38100" dir="2700000" algn="tl">
                    <a:srgbClr val="000000">
                      <a:alpha val="43137"/>
                    </a:srgbClr>
                  </a:outerShdw>
                </a:effectLst>
              </a:rPr>
              <a:t>5</a:t>
            </a:r>
            <a:r>
              <a:rPr lang="el-GR" sz="2400" b="1" dirty="0" smtClean="0">
                <a:effectLst>
                  <a:outerShdw blurRad="38100" dist="38100" dir="2700000" algn="tl">
                    <a:srgbClr val="000000">
                      <a:alpha val="43137"/>
                    </a:srgbClr>
                  </a:outerShdw>
                </a:effectLst>
              </a:rPr>
              <a:t>: Πινακίδες Έξυπνων Στάσεων για τα Μέσα Μαζικής Μεταφοράς (ΜΜΜ)</a:t>
            </a:r>
            <a:endParaRPr lang="el-GR" sz="2400" b="1" dirty="0">
              <a:effectLst>
                <a:outerShdw blurRad="38100" dist="38100" dir="2700000" algn="tl">
                  <a:srgbClr val="000000">
                    <a:alpha val="43137"/>
                  </a:srgbClr>
                </a:outerShdw>
              </a:effectLst>
            </a:endParaRPr>
          </a:p>
        </p:txBody>
      </p:sp>
      <p:sp>
        <p:nvSpPr>
          <p:cNvPr id="7" name="5 - Θέση περιεχομένου"/>
          <p:cNvSpPr>
            <a:spLocks noGrp="1"/>
          </p:cNvSpPr>
          <p:nvPr>
            <p:ph idx="1"/>
          </p:nvPr>
        </p:nvSpPr>
        <p:spPr>
          <a:xfrm>
            <a:off x="107504" y="1196752"/>
            <a:ext cx="8712968" cy="5112568"/>
          </a:xfrm>
        </p:spPr>
        <p:txBody>
          <a:bodyPr>
            <a:noAutofit/>
          </a:bodyPr>
          <a:lstStyle/>
          <a:p>
            <a:r>
              <a:rPr lang="el-GR" sz="2300" b="1" dirty="0" smtClean="0"/>
              <a:t>Προμήθεια </a:t>
            </a:r>
            <a:r>
              <a:rPr lang="el-GR" sz="2300" b="1" dirty="0" smtClean="0"/>
              <a:t>και εγκατάσταση είκοσι τεσσάρων (24) Πινακίδων Έξυπνων Στάσεων για τα Μέσα Μαζικής Μεταφοράς (ΜΜΜ</a:t>
            </a:r>
            <a:r>
              <a:rPr lang="el-GR" sz="2300" b="1" dirty="0" smtClean="0"/>
              <a:t>) (επέκταση </a:t>
            </a:r>
            <a:r>
              <a:rPr lang="el-GR" sz="2300" b="1" dirty="0" smtClean="0"/>
              <a:t>του υπάρχοντος δικτύου </a:t>
            </a:r>
            <a:r>
              <a:rPr lang="el-GR" sz="2300" b="1" dirty="0" smtClean="0"/>
              <a:t>14 πινακίδων </a:t>
            </a:r>
            <a:r>
              <a:rPr lang="el-GR" sz="2300" b="1" dirty="0" smtClean="0"/>
              <a:t>έξυπνων </a:t>
            </a:r>
            <a:r>
              <a:rPr lang="el-GR" sz="2300" b="1" dirty="0" smtClean="0"/>
              <a:t>στάσεων)</a:t>
            </a:r>
          </a:p>
          <a:p>
            <a:r>
              <a:rPr lang="el-GR" sz="2300" b="1" dirty="0" smtClean="0"/>
              <a:t>Το υποσύστημα πρέπει να διαλειτουργήσει με το ήδη υπάρχον σύστημα αξιοποιώντας τον υπάρχοντα εξοπλισμό (πινακίδες και εξυπηρετητές) και </a:t>
            </a:r>
            <a:r>
              <a:rPr lang="el-GR" sz="2300" b="1" dirty="0" smtClean="0"/>
              <a:t>λογισμικό</a:t>
            </a:r>
          </a:p>
          <a:p>
            <a:r>
              <a:rPr lang="el-GR" sz="2300" b="1" dirty="0" smtClean="0"/>
              <a:t>Η υφιστάμενη υποδομή διαθέτει και </a:t>
            </a:r>
            <a:r>
              <a:rPr lang="el-GR" sz="2300" b="1" dirty="0" err="1" smtClean="0"/>
              <a:t>web</a:t>
            </a:r>
            <a:r>
              <a:rPr lang="el-GR" sz="2300" b="1" dirty="0" smtClean="0"/>
              <a:t> πλατφόρμα και </a:t>
            </a:r>
            <a:r>
              <a:rPr lang="el-GR" sz="2300" b="1" dirty="0" err="1" smtClean="0"/>
              <a:t>mobile</a:t>
            </a:r>
            <a:r>
              <a:rPr lang="el-GR" sz="2300" b="1" dirty="0" smtClean="0"/>
              <a:t> </a:t>
            </a:r>
            <a:r>
              <a:rPr lang="el-GR" sz="2300" b="1" dirty="0" err="1" smtClean="0"/>
              <a:t>app</a:t>
            </a:r>
            <a:r>
              <a:rPr lang="el-GR" sz="2300" b="1" dirty="0" smtClean="0"/>
              <a:t> που μπορούν να χρησιμοποιηθούν από τον ανάδοχο</a:t>
            </a:r>
            <a:endParaRPr lang="el-GR" sz="2300" b="1"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1003</TotalTime>
  <Words>1520</Words>
  <Application>Microsoft Office PowerPoint</Application>
  <PresentationFormat>Προβολή στην οθόνη (4:3)</PresentationFormat>
  <Paragraphs>106</Paragraphs>
  <Slides>21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Θέμα του Office</vt:lpstr>
      <vt:lpstr>Διαφάνεια 1</vt:lpstr>
      <vt:lpstr>Ενημερωτική Σύνοψη</vt:lpstr>
      <vt:lpstr>Αντικείμενο του έργου</vt:lpstr>
      <vt:lpstr>Αρχιτεκτονική του έργου</vt:lpstr>
      <vt:lpstr>Υποσύστημα 1: Σύστημα Παρακολούθησης Κυκλοφοριακών Συνθηκών και Υπολογισμού Χρόνου Ταξιδιού</vt:lpstr>
      <vt:lpstr>Υποσύστημα 2: Δίκτυο αισθητήρων εδάφους για τον έλεγχο διαθεσιμότητας της παρόδιας στάθμευσης</vt:lpstr>
      <vt:lpstr>Υποσύστημα 3: Σύστημα ελέγχου διαθεσιμότητας ελεύθερων θέσεων στάθμευσης σε υπαίθριους δημοτικούς χώρους στάθμευσης</vt:lpstr>
      <vt:lpstr>Υποσύστημα 4: Δίκτυο πινακίδων μεταβλητών μηνυμάτων (VMS: Variable Message Sign)</vt:lpstr>
      <vt:lpstr>Υποσύστημα 5: Πινακίδες Έξυπνων Στάσεων για τα Μέσα Μαζικής Μεταφοράς (ΜΜΜ)</vt:lpstr>
      <vt:lpstr>Υποσύστημα 6: Διεπαφές Χρηστών (Τελικού Χρήστη/Πολίτη και Διαχειριστών του Φορέα/Δήμου Πατρέων)</vt:lpstr>
      <vt:lpstr>Διαφάνεια 11</vt:lpstr>
      <vt:lpstr>Ενημερωτική Σύνοψη</vt:lpstr>
      <vt:lpstr>Αντικείμενο του έργου</vt:lpstr>
      <vt:lpstr>Πλατφόρμα θεματικού τουρισμού</vt:lpstr>
      <vt:lpstr>Πλατφόρμα πιστότητας &amp; επιβράβευσης</vt:lpstr>
      <vt:lpstr>Διαφάνεια 16</vt:lpstr>
      <vt:lpstr>Ενημερωτική Σύνοψη</vt:lpstr>
      <vt:lpstr>Αντικείμενο του έργου</vt:lpstr>
      <vt:lpstr>Υποσυστήματα</vt:lpstr>
      <vt:lpstr>Δίκτυο Αισθητήρων</vt:lpstr>
      <vt:lpstr>Διαφάνεια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122</cp:revision>
  <dcterms:created xsi:type="dcterms:W3CDTF">2017-12-04T06:50:37Z</dcterms:created>
  <dcterms:modified xsi:type="dcterms:W3CDTF">2019-01-15T10:05:33Z</dcterms:modified>
</cp:coreProperties>
</file>