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3"/>
  </p:notes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8" r:id="rId10"/>
    <p:sldId id="270" r:id="rId11"/>
    <p:sldId id="273" r:id="rId12"/>
    <p:sldId id="269" r:id="rId13"/>
    <p:sldId id="271" r:id="rId14"/>
    <p:sldId id="277" r:id="rId15"/>
    <p:sldId id="272" r:id="rId16"/>
    <p:sldId id="274" r:id="rId17"/>
    <p:sldId id="275" r:id="rId18"/>
    <p:sldId id="276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0213D-08D7-4A5B-AB32-51829CD413DC}" type="datetimeFigureOut">
              <a:rPr lang="el-GR" smtClean="0"/>
              <a:t>8/12/2018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57C7F-0ED9-4C8D-9919-B599903094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1626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57C7F-0ED9-4C8D-9919-B5999030944A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329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57C7F-0ED9-4C8D-9919-B5999030944A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3574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57C7F-0ED9-4C8D-9919-B5999030944A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342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57C7F-0ED9-4C8D-9919-B5999030944A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031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8D67-00CB-4A86-82B3-D12B9C919E4F}" type="datetime1">
              <a:rPr lang="el-GR" smtClean="0"/>
              <a:t>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55C0A30-6C6A-416E-9577-CC05B31EA0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270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C438-BACA-4ED0-967E-C0834A3FD35E}" type="datetime1">
              <a:rPr lang="el-GR" smtClean="0"/>
              <a:t>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55C0A30-6C6A-416E-9577-CC05B31EA0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714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E073-59EB-4231-B0DB-FE9F048331F7}" type="datetime1">
              <a:rPr lang="el-GR" smtClean="0"/>
              <a:t>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55C0A30-6C6A-416E-9577-CC05B31EA018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9925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34DD-6F4C-487D-ADE5-52BE8854FFD8}" type="datetime1">
              <a:rPr lang="el-GR" smtClean="0"/>
              <a:t>8/12/2018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55C0A30-6C6A-416E-9577-CC05B31EA0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0628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88D2-46EC-48AC-8CFF-5811CC09A621}" type="datetime1">
              <a:rPr lang="el-GR" smtClean="0"/>
              <a:t>8/12/2018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55C0A30-6C6A-416E-9577-CC05B31EA018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8742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D62F-BA2C-4984-A5F3-895DC725F079}" type="datetime1">
              <a:rPr lang="el-GR" smtClean="0"/>
              <a:t>8/12/2018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55C0A30-6C6A-416E-9577-CC05B31EA0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963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1B5A-DA54-4C2E-8983-5675B6555C95}" type="datetime1">
              <a:rPr lang="el-GR" smtClean="0"/>
              <a:t>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0A30-6C6A-416E-9577-CC05B31EA0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5196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C97A-B627-4C9B-A884-CC91363A0E77}" type="datetime1">
              <a:rPr lang="el-GR" smtClean="0"/>
              <a:t>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0A30-6C6A-416E-9577-CC05B31EA0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810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BD83-FAB1-4FDA-BE0D-AC7BADA734B9}" type="datetime1">
              <a:rPr lang="el-GR" smtClean="0"/>
              <a:t>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0A30-6C6A-416E-9577-CC05B31EA0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690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AFC5-34D5-490C-86F9-11C258849CFD}" type="datetime1">
              <a:rPr lang="el-GR" smtClean="0"/>
              <a:t>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55C0A30-6C6A-416E-9577-CC05B31EA0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509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AD40-A6AA-4400-BF2F-E8C8A6C4B1E8}" type="datetime1">
              <a:rPr lang="el-GR" smtClean="0"/>
              <a:t>8/12/2018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55C0A30-6C6A-416E-9577-CC05B31EA0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893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C7B6-5B16-4E15-B6DC-767D09BF28E7}" type="datetime1">
              <a:rPr lang="el-GR" smtClean="0"/>
              <a:t>8/12/2018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55C0A30-6C6A-416E-9577-CC05B31EA0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850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83E7-7E73-4D0D-88E8-C775C6C298D9}" type="datetime1">
              <a:rPr lang="el-GR" smtClean="0"/>
              <a:t>8/12/2018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0A30-6C6A-416E-9577-CC05B31EA0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901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16C9-17F5-40EB-9E8F-32F3C5F225EF}" type="datetime1">
              <a:rPr lang="el-GR" smtClean="0"/>
              <a:t>8/12/2018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0A30-6C6A-416E-9577-CC05B31EA0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322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B0B1-CC47-40BB-8721-F0DFB2FDA716}" type="datetime1">
              <a:rPr lang="el-GR" smtClean="0"/>
              <a:t>8/12/2018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0A30-6C6A-416E-9577-CC05B31EA0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288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0F43-4121-41B5-82B1-205415FC5628}" type="datetime1">
              <a:rPr lang="el-GR" smtClean="0"/>
              <a:t>8/12/2018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55C0A30-6C6A-416E-9577-CC05B31EA0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082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76999-8813-4321-864E-3446E8E353DC}" type="datetime1">
              <a:rPr lang="el-GR" smtClean="0"/>
              <a:t>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55C0A30-6C6A-416E-9577-CC05B31EA0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39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ΔΗΜΟΤΙΚΟ ΒΡΕΦΟΚΟΜΕΙΟ ΠΑΤΡΩΝ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2014-2018</a:t>
            </a:r>
          </a:p>
          <a:p>
            <a:r>
              <a:rPr lang="el-GR" dirty="0"/>
              <a:t>Υποδομές &amp; Έργο, όλα για τα παιδιά.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3328" y="6519446"/>
            <a:ext cx="2570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Πάτρα, Δεκέμβριος 2018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0A30-6C6A-416E-9577-CC05B31EA018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3667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Εικόνα 3: Εσωτερικός χώρος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Αίθουσα παιδιών</a:t>
            </a:r>
          </a:p>
        </p:txBody>
      </p:sp>
      <p:pic>
        <p:nvPicPr>
          <p:cNvPr id="6" name="Θέση εικόνας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" b="755"/>
          <a:stretch>
            <a:fillRect/>
          </a:stretch>
        </p:blipFill>
        <p:spPr/>
      </p:pic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0A30-6C6A-416E-9577-CC05B31EA018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169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Εικόνα 4: Εξώπορτα κτιρίου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Έτοιμο για λειτουργία αρχές Δεκέμβρη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0A30-6C6A-416E-9577-CC05B31EA018}" type="slidenum">
              <a:rPr lang="el-GR" smtClean="0"/>
              <a:t>11</a:t>
            </a:fld>
            <a:endParaRPr lang="el-GR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5" b="110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010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700" dirty="0"/>
              <a:t>Υποδομές &amp; Έργο, όλα για τα παιδιά</a:t>
            </a:r>
            <a:br>
              <a:rPr lang="el-GR" dirty="0"/>
            </a:br>
            <a:r>
              <a:rPr lang="el-GR" b="1" dirty="0"/>
              <a:t>2015</a:t>
            </a:r>
            <a:r>
              <a:rPr lang="el-GR" dirty="0"/>
              <a:t>  </a:t>
            </a:r>
            <a:r>
              <a:rPr lang="el-GR" sz="1200" dirty="0"/>
              <a:t>σελ.7/8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Παράδοση κτιρίου τέλη Νοεμβρίου</a:t>
            </a:r>
          </a:p>
          <a:p>
            <a:endParaRPr lang="el-GR" dirty="0"/>
          </a:p>
          <a:p>
            <a:r>
              <a:rPr lang="el-GR" dirty="0"/>
              <a:t>Κανονική λειτουργία από αρχές Δεκεμβρίου</a:t>
            </a:r>
          </a:p>
          <a:p>
            <a:endParaRPr lang="el-GR" dirty="0"/>
          </a:p>
          <a:p>
            <a:r>
              <a:rPr lang="el-GR" dirty="0"/>
              <a:t>Εγγραφή 50 επιπλέον παιδιών</a:t>
            </a:r>
          </a:p>
          <a:p>
            <a:pPr lvl="1"/>
            <a:r>
              <a:rPr lang="el-GR" dirty="0"/>
              <a:t>Αύξηση δυναμικότητας σε 240 παιδιά</a:t>
            </a:r>
          </a:p>
          <a:p>
            <a:pPr lvl="1"/>
            <a:r>
              <a:rPr lang="el-GR" dirty="0"/>
              <a:t>Αύξηση τμημάτων  σε 5 βρεφικά &amp; 5 </a:t>
            </a:r>
            <a:r>
              <a:rPr lang="el-GR" dirty="0" err="1"/>
              <a:t>προνηπιακά</a:t>
            </a:r>
            <a:endParaRPr lang="el-GR" dirty="0"/>
          </a:p>
          <a:p>
            <a:pPr lvl="1"/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0A30-6C6A-416E-9577-CC05B31EA018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9896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700" dirty="0"/>
              <a:t>Υποδομές &amp; Έργο, όλα για τα παιδιά</a:t>
            </a:r>
            <a:br>
              <a:rPr lang="el-GR" dirty="0"/>
            </a:br>
            <a:r>
              <a:rPr lang="el-GR" b="1" dirty="0"/>
              <a:t>2016</a:t>
            </a:r>
            <a:r>
              <a:rPr lang="el-GR" dirty="0"/>
              <a:t>  </a:t>
            </a:r>
            <a:r>
              <a:rPr lang="el-GR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σελ.1/2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42415" y="2133599"/>
            <a:ext cx="6591985" cy="4077419"/>
          </a:xfrm>
        </p:spPr>
        <p:txBody>
          <a:bodyPr>
            <a:normAutofit/>
          </a:bodyPr>
          <a:lstStyle/>
          <a:p>
            <a:r>
              <a:rPr lang="el-GR" dirty="0"/>
              <a:t>Πρόσληψη προσωπικού μέσω ΕΣΠΑ, 27</a:t>
            </a:r>
            <a:r>
              <a:rPr lang="el-GR" baseline="30000" dirty="0"/>
              <a:t> </a:t>
            </a:r>
            <a:r>
              <a:rPr lang="el-GR" dirty="0"/>
              <a:t> ατόμων, αρχές του έτους</a:t>
            </a:r>
          </a:p>
          <a:p>
            <a:pPr lvl="1"/>
            <a:r>
              <a:rPr lang="el-GR" dirty="0"/>
              <a:t>20 άτομα Παιδαγωγικό προσωπικό</a:t>
            </a:r>
          </a:p>
          <a:p>
            <a:pPr lvl="1"/>
            <a:r>
              <a:rPr lang="el-GR" dirty="0"/>
              <a:t>2 άτομα στελέχωση Διοικητικού</a:t>
            </a:r>
          </a:p>
          <a:p>
            <a:pPr lvl="1"/>
            <a:r>
              <a:rPr lang="el-GR" dirty="0"/>
              <a:t>2 άτομα στελέχωση κουζίνας</a:t>
            </a:r>
          </a:p>
          <a:p>
            <a:pPr lvl="1"/>
            <a:r>
              <a:rPr lang="el-GR" dirty="0"/>
              <a:t>3 άτομα Βοηθητικό προσωπικό</a:t>
            </a:r>
          </a:p>
          <a:p>
            <a:r>
              <a:rPr lang="el-GR" dirty="0"/>
              <a:t>Αύξηση δυναμικότητας σε 254 παιδιά</a:t>
            </a:r>
          </a:p>
          <a:p>
            <a:r>
              <a:rPr lang="el-GR" dirty="0"/>
              <a:t>Εγκατάσταση συστήματος πυρανίχνευσης και πυρασφάλειας στο κεντρικό κτίριο</a:t>
            </a:r>
          </a:p>
          <a:p>
            <a:r>
              <a:rPr lang="el-GR" dirty="0"/>
              <a:t>Διαμόρφωση προαύλιου χώρου στο κεντρικό κτίριο</a:t>
            </a:r>
          </a:p>
          <a:p>
            <a:pPr lvl="1"/>
            <a:r>
              <a:rPr lang="el-GR" dirty="0"/>
              <a:t>Εξοπλισμός με νέα όργανα παιδικής χαράς</a:t>
            </a:r>
          </a:p>
          <a:p>
            <a:pPr marL="457200" lvl="1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0A30-6C6A-416E-9577-CC05B31EA018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5599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Εικόνα 5: </a:t>
            </a:r>
            <a:r>
              <a:rPr lang="el-GR" dirty="0" err="1"/>
              <a:t>Προαύλιος</a:t>
            </a:r>
            <a:r>
              <a:rPr lang="el-GR" dirty="0"/>
              <a:t> χώρος</a:t>
            </a:r>
          </a:p>
        </p:txBody>
      </p:sp>
      <p:pic>
        <p:nvPicPr>
          <p:cNvPr id="6" name="Θέση εικόνας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7" b="11037"/>
          <a:stretch>
            <a:fillRect/>
          </a:stretch>
        </p:blipFill>
        <p:spPr/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Διαμόρφωση με νέα όργανα παιδικής χαρά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0A30-6C6A-416E-9577-CC05B31EA018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4201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700" dirty="0"/>
              <a:t>Υποδομές &amp; Έργο, όλα για τα παιδιά</a:t>
            </a:r>
            <a:br>
              <a:rPr lang="el-GR" dirty="0"/>
            </a:br>
            <a:r>
              <a:rPr lang="el-GR" b="1" dirty="0"/>
              <a:t>2017</a:t>
            </a:r>
            <a:r>
              <a:rPr lang="el-GR" dirty="0"/>
              <a:t>  </a:t>
            </a:r>
            <a:r>
              <a:rPr lang="el-GR" sz="1200" dirty="0"/>
              <a:t>σελ.1/3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Δημιουργία ενός βρεφικού τμήματος</a:t>
            </a:r>
          </a:p>
          <a:p>
            <a:pPr lvl="1"/>
            <a:r>
              <a:rPr lang="el-GR" dirty="0"/>
              <a:t>Αύξηση τμημάτων σε 11</a:t>
            </a:r>
          </a:p>
          <a:p>
            <a:pPr marL="457200" lvl="1" indent="0">
              <a:buNone/>
            </a:pPr>
            <a:endParaRPr lang="el-GR" dirty="0"/>
          </a:p>
          <a:p>
            <a:r>
              <a:rPr lang="el-GR" dirty="0"/>
              <a:t> Προμήθεια εξοπλισμού για αίθουσες (καθίσματα, βιβλιοθήκες, μοκέτες κτλ.)</a:t>
            </a:r>
          </a:p>
          <a:p>
            <a:endParaRPr lang="el-GR" dirty="0"/>
          </a:p>
          <a:p>
            <a:r>
              <a:rPr lang="el-GR" dirty="0"/>
              <a:t>Αλλαγή πορτών και παραθύρων στο κτίριο της Παπαδιαμαντοπούλου με κουφώματα αλουμινίου</a:t>
            </a:r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0A30-6C6A-416E-9577-CC05B31EA018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2051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Εικόνα 6: Εξώπορτα</a:t>
            </a:r>
          </a:p>
        </p:txBody>
      </p:sp>
      <p:pic>
        <p:nvPicPr>
          <p:cNvPr id="8" name="Θέση εικόνας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5" b="11015"/>
          <a:stretch>
            <a:fillRect/>
          </a:stretch>
        </p:blipFill>
        <p:spPr/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Εξώπορτα κτιρίου Παπαδιαμαντοπούλου, με πλακέτα του προγράμματος ΕΣΠΑ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0A30-6C6A-416E-9577-CC05B31EA018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7112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Εικόνα 7: Παράθυρα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Εξωτερικά παράθυρα του κτιρίου στη Παπαδιαμαντοπούλου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0A30-6C6A-416E-9577-CC05B31EA018}" type="slidenum">
              <a:rPr lang="el-GR" smtClean="0"/>
              <a:t>17</a:t>
            </a:fld>
            <a:endParaRPr lang="el-GR"/>
          </a:p>
        </p:txBody>
      </p:sp>
      <p:pic>
        <p:nvPicPr>
          <p:cNvPr id="6" name="Θέση εικόνας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5" b="110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5538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700" dirty="0"/>
              <a:t>Υποδομές &amp; Έργο, όλα για τα παιδιά</a:t>
            </a:r>
            <a:br>
              <a:rPr lang="el-GR" dirty="0"/>
            </a:br>
            <a:r>
              <a:rPr lang="el-GR" b="1" dirty="0"/>
              <a:t>2018</a:t>
            </a:r>
            <a:r>
              <a:rPr lang="el-GR" dirty="0"/>
              <a:t>  </a:t>
            </a:r>
            <a:r>
              <a:rPr lang="el-GR" sz="1200" dirty="0"/>
              <a:t>σελ.1/3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094672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Εφαρμογή του νέου κανονισμού λειτουργίας στα πρότυπα του κράτους, σύμφωνα με το ΠΔ 99/17</a:t>
            </a:r>
          </a:p>
          <a:p>
            <a:pPr lvl="1"/>
            <a:r>
              <a:rPr lang="el-GR" dirty="0"/>
              <a:t>Μείωση αριθμού βρεφών ανά αίθουσα</a:t>
            </a:r>
          </a:p>
          <a:p>
            <a:pPr lvl="1"/>
            <a:r>
              <a:rPr lang="el-GR" dirty="0"/>
              <a:t>Διαμόρφωση βρεφικών τμημάτων (ξεχωριστός χώρος απασχόλησης  κ ύπνου)</a:t>
            </a:r>
          </a:p>
          <a:p>
            <a:pPr lvl="1"/>
            <a:r>
              <a:rPr lang="el-GR" dirty="0"/>
              <a:t>Δημιουργία μπάνιων κ.α.</a:t>
            </a:r>
          </a:p>
          <a:p>
            <a:r>
              <a:rPr lang="el-GR" dirty="0"/>
              <a:t>Καταμερισμός μεγάλων αιθουσών σε 2 αίθουσες</a:t>
            </a:r>
          </a:p>
          <a:p>
            <a:pPr lvl="1"/>
            <a:r>
              <a:rPr lang="el-GR" dirty="0"/>
              <a:t>Διαμόρφωση τμημάτων σε 9 βρεφικά και 4 </a:t>
            </a:r>
            <a:r>
              <a:rPr lang="el-GR" dirty="0" err="1"/>
              <a:t>προνηπιακά</a:t>
            </a:r>
            <a:endParaRPr lang="el-GR" dirty="0"/>
          </a:p>
          <a:p>
            <a:r>
              <a:rPr lang="el-GR" dirty="0"/>
              <a:t>Δυναμικότητα, σύμφωνα με τα νέα πρότυπα, στα 230 παιδιά</a:t>
            </a:r>
          </a:p>
          <a:p>
            <a:r>
              <a:rPr lang="el-GR" dirty="0"/>
              <a:t>Προμήθειες επίπλων για αίθουσες</a:t>
            </a:r>
          </a:p>
          <a:p>
            <a:r>
              <a:rPr lang="el-GR" dirty="0"/>
              <a:t>Ελαιοχρωματισμοί εσωτερικών εξωτερικών χώρων</a:t>
            </a:r>
          </a:p>
          <a:p>
            <a:r>
              <a:rPr lang="el-GR" dirty="0"/>
              <a:t>Αλλαγή εξωτερικών πορτών με κουφώματα αλουμινίου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0A30-6C6A-416E-9577-CC05B31EA018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0181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Εικόνα 8: Βάψιμο πρόσοψης κτιρίου</a:t>
            </a:r>
          </a:p>
        </p:txBody>
      </p:sp>
      <p:pic>
        <p:nvPicPr>
          <p:cNvPr id="6" name="Θέση εικόνας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4" r="26064"/>
          <a:stretch>
            <a:fillRect/>
          </a:stretch>
        </p:blipFill>
        <p:spPr>
          <a:xfrm>
            <a:off x="1942414" y="729856"/>
            <a:ext cx="6591985" cy="3854970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Εργασίες ελαιοχρωματισμών εξωτερικού χώρου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0A30-6C6A-416E-9577-CC05B31EA018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7745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Βρεφοκομείο 1972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εικόνας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1" t="4556" r="565" b="3132"/>
          <a:stretch/>
        </p:blipFill>
        <p:spPr>
          <a:xfrm>
            <a:off x="1942415" y="791536"/>
            <a:ext cx="5414403" cy="4075200"/>
          </a:xfrm>
        </p:spPr>
      </p:pic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0A30-6C6A-416E-9577-CC05B31EA018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5402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Εικόνα 9: Εξωτερικές πόρτες αλουμινίου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Εξωτερικές πόρτες σε χρώμα και αίσθηση των προηγούμενων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0A30-6C6A-416E-9577-CC05B31EA018}" type="slidenum">
              <a:rPr lang="el-GR" smtClean="0"/>
              <a:t>20</a:t>
            </a:fld>
            <a:endParaRPr lang="el-GR"/>
          </a:p>
        </p:txBody>
      </p:sp>
      <p:pic>
        <p:nvPicPr>
          <p:cNvPr id="7" name="Θέση εικόνας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8" b="28058"/>
          <a:stretch>
            <a:fillRect/>
          </a:stretch>
        </p:blipFill>
        <p:spPr>
          <a:xfrm>
            <a:off x="1942414" y="662261"/>
            <a:ext cx="6591985" cy="3854970"/>
          </a:xfrm>
        </p:spPr>
      </p:pic>
    </p:spTree>
    <p:extLst>
      <p:ext uri="{BB962C8B-B14F-4D97-AF65-F5344CB8AC3E}">
        <p14:creationId xmlns:p14="http://schemas.microsoft.com/office/powerpoint/2010/main" val="3529586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έργο συνεχίζεται…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  <a:p>
            <a:r>
              <a:rPr lang="el-GR" dirty="0"/>
              <a:t>Ευχαριστούμε!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0A30-6C6A-416E-9577-CC05B31EA018}" type="slidenum">
              <a:rPr lang="el-GR" smtClean="0"/>
              <a:t>21</a:t>
            </a:fld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044" y="3778687"/>
            <a:ext cx="2538829" cy="210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1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/>
          <a:lstStyle/>
          <a:p>
            <a:r>
              <a:rPr lang="el-GR" dirty="0"/>
              <a:t>Το Βρεφοκομείο 2018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" name="Θέση εικόνας 8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" t="1018" r="683" b="601"/>
          <a:stretch/>
        </p:blipFill>
        <p:spPr>
          <a:xfrm>
            <a:off x="1942415" y="626339"/>
            <a:ext cx="5446023" cy="4075058"/>
          </a:xfrm>
        </p:spPr>
      </p:pic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0A30-6C6A-416E-9577-CC05B31EA018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86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700" dirty="0"/>
              <a:t>Υποδομές &amp; Έργο, όλα για τα παιδιά</a:t>
            </a:r>
            <a:br>
              <a:rPr lang="el-GR" dirty="0"/>
            </a:br>
            <a:r>
              <a:rPr lang="el-GR" b="1" dirty="0"/>
              <a:t>2014</a:t>
            </a:r>
            <a:r>
              <a:rPr lang="el-GR" dirty="0"/>
              <a:t>  </a:t>
            </a:r>
            <a:r>
              <a:rPr lang="el-GR" sz="1200" dirty="0" err="1"/>
              <a:t>σελ</a:t>
            </a:r>
            <a:r>
              <a:rPr lang="en-US" sz="1200" dirty="0"/>
              <a:t>.1</a:t>
            </a:r>
            <a:r>
              <a:rPr lang="el-GR" sz="1200" dirty="0"/>
              <a:t>/2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Οκτώβριος, ανάληψη καθηκόντων νέου Δ.Σ.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Τι συναντήσαμε:</a:t>
            </a:r>
          </a:p>
          <a:p>
            <a:r>
              <a:rPr lang="el-GR" dirty="0"/>
              <a:t>5 Βρεφικά τμήματα, 3 </a:t>
            </a:r>
            <a:r>
              <a:rPr lang="el-GR" dirty="0" err="1"/>
              <a:t>προνηπιακά</a:t>
            </a:r>
            <a:endParaRPr lang="el-GR" dirty="0"/>
          </a:p>
          <a:p>
            <a:r>
              <a:rPr lang="el-GR" dirty="0"/>
              <a:t>5 μόνιμοι υπάλληλοι και 21 με αναθέσεις έργου</a:t>
            </a:r>
          </a:p>
          <a:p>
            <a:r>
              <a:rPr lang="el-GR" dirty="0"/>
              <a:t>Εμπόδια με πληρωμές συμβασιούχων από Ελεγκτικό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0A30-6C6A-416E-9577-CC05B31EA018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816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700" dirty="0"/>
              <a:t>Υποδομές &amp; Έργο, όλα για τα παιδιά</a:t>
            </a:r>
            <a:br>
              <a:rPr lang="el-GR" dirty="0"/>
            </a:br>
            <a:r>
              <a:rPr lang="el-GR" b="1" dirty="0"/>
              <a:t>2014</a:t>
            </a:r>
            <a:r>
              <a:rPr lang="el-GR" dirty="0"/>
              <a:t>  </a:t>
            </a:r>
            <a:r>
              <a:rPr lang="el-GR" sz="1200" dirty="0"/>
              <a:t>σελ.2/2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Τι αλλάξαμε:</a:t>
            </a:r>
          </a:p>
          <a:p>
            <a:r>
              <a:rPr lang="el-GR" dirty="0"/>
              <a:t>Πληρωμή συμβασιούχων και έναρξη διαδικασιών για νόμιμες προσλήψεις την επόμενη χρονιά</a:t>
            </a:r>
          </a:p>
          <a:p>
            <a:r>
              <a:rPr lang="el-GR" dirty="0"/>
              <a:t>Συμμετοχή στο πρόγραμμα ΕΣΠΑ «Εναρμόνιση οικογενειακής &amp; επαγγελματικής ζωής, 2014-2020»</a:t>
            </a:r>
          </a:p>
          <a:p>
            <a:r>
              <a:rPr lang="el-GR" dirty="0"/>
              <a:t>Αύξηση δυναμικότητας από 162 παιδιά σε 190</a:t>
            </a:r>
          </a:p>
          <a:p>
            <a:r>
              <a:rPr lang="el-GR" dirty="0"/>
              <a:t>Απαλλαγή οικονομικής εισφοράς μέχρι 25.000 € </a:t>
            </a:r>
            <a:r>
              <a:rPr lang="el-GR" dirty="0" err="1"/>
              <a:t>οικ.εισόδημα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0A30-6C6A-416E-9577-CC05B31EA018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101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700" dirty="0"/>
              <a:t>Υποδομές &amp; Έργο, όλα για τα παιδιά</a:t>
            </a:r>
            <a:br>
              <a:rPr lang="el-GR" dirty="0"/>
            </a:br>
            <a:r>
              <a:rPr lang="el-GR" b="1" dirty="0"/>
              <a:t>2015</a:t>
            </a:r>
            <a:r>
              <a:rPr lang="el-GR" dirty="0"/>
              <a:t>  </a:t>
            </a:r>
            <a:r>
              <a:rPr lang="el-GR" sz="1200" dirty="0"/>
              <a:t>σελ.1/8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42415" y="2133599"/>
            <a:ext cx="6591985" cy="4249947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Εξοπλισμός Διοικητικού με:</a:t>
            </a:r>
          </a:p>
          <a:p>
            <a:pPr lvl="1"/>
            <a:r>
              <a:rPr lang="el-GR" dirty="0"/>
              <a:t>Υπολογιστές</a:t>
            </a:r>
          </a:p>
          <a:p>
            <a:pPr lvl="1"/>
            <a:r>
              <a:rPr lang="el-GR" dirty="0"/>
              <a:t>Εκτυπωτές</a:t>
            </a:r>
          </a:p>
          <a:p>
            <a:pPr lvl="1"/>
            <a:r>
              <a:rPr lang="el-GR" dirty="0"/>
              <a:t>Εγκατάσταση προγραμμάτων οικονομικής διαχείρισης, μισθοδοσίας, πρωτοκόλλου</a:t>
            </a:r>
          </a:p>
          <a:p>
            <a:r>
              <a:rPr lang="el-GR" dirty="0"/>
              <a:t>Οργάνωση αρχείου (δημιουργία κ τήρηση φακέλων)</a:t>
            </a:r>
          </a:p>
          <a:p>
            <a:r>
              <a:rPr lang="el-GR" dirty="0"/>
              <a:t>25 εργαζόμενοι ΟΑΕΔ από Σεπτέμβριο - Αύγουστο</a:t>
            </a:r>
          </a:p>
          <a:p>
            <a:r>
              <a:rPr lang="el-GR" dirty="0"/>
              <a:t>Προκήρυξη 27 θέσεων εργασίας μέσω ΕΣΠΑ</a:t>
            </a:r>
          </a:p>
          <a:p>
            <a:pPr lvl="1"/>
            <a:r>
              <a:rPr lang="el-GR" dirty="0"/>
              <a:t>20 άτομα Παιδαγωγικό προσωπικό</a:t>
            </a:r>
          </a:p>
          <a:p>
            <a:pPr lvl="1"/>
            <a:r>
              <a:rPr lang="el-GR" dirty="0"/>
              <a:t>2 άτομα στελέχωση Διοικητικού</a:t>
            </a:r>
          </a:p>
          <a:p>
            <a:pPr lvl="1"/>
            <a:r>
              <a:rPr lang="el-GR" dirty="0"/>
              <a:t>2 άτομα στελέχωση κουζίνας</a:t>
            </a:r>
          </a:p>
          <a:p>
            <a:pPr lvl="1"/>
            <a:r>
              <a:rPr lang="el-GR" dirty="0"/>
              <a:t>3 άτομα Βοηθητικό προσωπικό</a:t>
            </a:r>
          </a:p>
          <a:p>
            <a:pPr lvl="1"/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0A30-6C6A-416E-9577-CC05B31EA018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0589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700" dirty="0"/>
              <a:t>Υποδομές &amp; Έργο, όλα για τα παιδιά</a:t>
            </a:r>
            <a:br>
              <a:rPr lang="el-GR" dirty="0"/>
            </a:br>
            <a:r>
              <a:rPr lang="el-GR" b="1" dirty="0"/>
              <a:t>2015</a:t>
            </a:r>
            <a:r>
              <a:rPr lang="el-GR" dirty="0"/>
              <a:t>  </a:t>
            </a:r>
            <a:r>
              <a:rPr lang="el-GR" sz="1200" dirty="0"/>
              <a:t>σελ.2/8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Τον Αύγουστο εργασίες ελαιοχρωματισμού (εσωτερικοί, εξωτερικοί χώροι) κεντρικού κτιρίου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Εξοπλισμός αιθουσών με παιδικές βιβλιοθήκες, τραπέζια, καρέκλες, μοκέτες κτλ.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Γενική ανακαίνιση του κτιρίου στην Παπαδιαμαντοπούλου (εσωτερικοί κ εξωτερικοί χώροι)</a:t>
            </a:r>
          </a:p>
          <a:p>
            <a:pPr lvl="1"/>
            <a:r>
              <a:rPr lang="el-GR" dirty="0"/>
              <a:t>Δημιουργία προαύλιου χώρου, παιδικής χαράς και            2 αιθουσών </a:t>
            </a:r>
          </a:p>
          <a:p>
            <a:endParaRPr lang="el-GR" dirty="0"/>
          </a:p>
          <a:p>
            <a:pPr lvl="1"/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0A30-6C6A-416E-9577-CC05B31EA018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7663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Εικόνα 1: Εργασίες εξωτερικού χώρου</a:t>
            </a:r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" b="755"/>
          <a:stretch>
            <a:fillRect/>
          </a:stretch>
        </p:blipFill>
        <p:spPr/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Εφαρμογή χλοοτάπητα στον προαύλιο χώρο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0A30-6C6A-416E-9577-CC05B31EA018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3887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Εικόνα 2: Εργασίες εξωτερικού χώρου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Στρώσιμο με ψιλό χαλίκι για παιδική χαρά </a:t>
            </a:r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" b="755"/>
          <a:stretch>
            <a:fillRect/>
          </a:stretch>
        </p:blipFill>
        <p:spPr/>
      </p:pic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0A30-6C6A-416E-9577-CC05B31EA018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348610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293</TotalTime>
  <Words>574</Words>
  <Application>Microsoft Office PowerPoint</Application>
  <PresentationFormat>Προβολή στην οθόνη (4:3)</PresentationFormat>
  <Paragraphs>123</Paragraphs>
  <Slides>21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Wisp</vt:lpstr>
      <vt:lpstr>ΔΗΜΟΤΙΚΟ ΒΡΕΦΟΚΟΜΕΙΟ ΠΑΤΡΩΝ</vt:lpstr>
      <vt:lpstr>Το Βρεφοκομείο 1972</vt:lpstr>
      <vt:lpstr>Το Βρεφοκομείο 2018</vt:lpstr>
      <vt:lpstr>Υποδομές &amp; Έργο, όλα για τα παιδιά 2014  σελ.1/2</vt:lpstr>
      <vt:lpstr>Υποδομές &amp; Έργο, όλα για τα παιδιά 2014  σελ.2/2</vt:lpstr>
      <vt:lpstr>Υποδομές &amp; Έργο, όλα για τα παιδιά 2015  σελ.1/8</vt:lpstr>
      <vt:lpstr>Υποδομές &amp; Έργο, όλα για τα παιδιά 2015  σελ.2/8</vt:lpstr>
      <vt:lpstr>Εικόνα 1: Εργασίες εξωτερικού χώρου</vt:lpstr>
      <vt:lpstr>Εικόνα 2: Εργασίες εξωτερικού χώρου</vt:lpstr>
      <vt:lpstr>Εικόνα 3: Εσωτερικός χώρος</vt:lpstr>
      <vt:lpstr>Εικόνα 4: Εξώπορτα κτιρίου</vt:lpstr>
      <vt:lpstr>Υποδομές &amp; Έργο, όλα για τα παιδιά 2015  σελ.7/8</vt:lpstr>
      <vt:lpstr>Υποδομές &amp; Έργο, όλα για τα παιδιά 2016  σελ.1/2</vt:lpstr>
      <vt:lpstr>Εικόνα 5: Προαύλιος χώρος</vt:lpstr>
      <vt:lpstr>Υποδομές &amp; Έργο, όλα για τα παιδιά 2017  σελ.1/3</vt:lpstr>
      <vt:lpstr>Εικόνα 6: Εξώπορτα</vt:lpstr>
      <vt:lpstr>Εικόνα 7: Παράθυρα</vt:lpstr>
      <vt:lpstr>Υποδομές &amp; Έργο, όλα για τα παιδιά 2018  σελ.1/3</vt:lpstr>
      <vt:lpstr>Εικόνα 8: Βάψιμο πρόσοψης κτιρίου</vt:lpstr>
      <vt:lpstr>Εικόνα 9: Εξωτερικές πόρτες αλουμινίου</vt:lpstr>
      <vt:lpstr>Το έργο συνεχίζεται…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ΔΗΜΟΤΙΚΟ ΒΡΕΦΟΚΟΜΕΙΟ ΠΑΤΡΩΝ</dc:title>
  <dc:creator>user</dc:creator>
  <cp:lastModifiedBy>PRO</cp:lastModifiedBy>
  <cp:revision>30</cp:revision>
  <dcterms:created xsi:type="dcterms:W3CDTF">2018-12-04T10:29:35Z</dcterms:created>
  <dcterms:modified xsi:type="dcterms:W3CDTF">2018-12-08T12:24:03Z</dcterms:modified>
</cp:coreProperties>
</file>