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3"/>
  </p:notesMasterIdLst>
  <p:sldIdLst>
    <p:sldId id="320" r:id="rId2"/>
    <p:sldId id="259" r:id="rId3"/>
    <p:sldId id="260" r:id="rId4"/>
    <p:sldId id="263" r:id="rId5"/>
    <p:sldId id="266" r:id="rId6"/>
    <p:sldId id="272" r:id="rId7"/>
    <p:sldId id="271" r:id="rId8"/>
    <p:sldId id="279" r:id="rId9"/>
    <p:sldId id="274" r:id="rId10"/>
    <p:sldId id="275" r:id="rId11"/>
    <p:sldId id="283" r:id="rId12"/>
    <p:sldId id="281" r:id="rId13"/>
    <p:sldId id="282" r:id="rId14"/>
    <p:sldId id="299" r:id="rId15"/>
    <p:sldId id="285" r:id="rId16"/>
    <p:sldId id="300" r:id="rId17"/>
    <p:sldId id="385" r:id="rId18"/>
    <p:sldId id="286" r:id="rId19"/>
    <p:sldId id="301" r:id="rId20"/>
    <p:sldId id="287" r:id="rId21"/>
    <p:sldId id="288" r:id="rId22"/>
    <p:sldId id="290" r:id="rId23"/>
    <p:sldId id="291" r:id="rId24"/>
    <p:sldId id="292" r:id="rId25"/>
    <p:sldId id="297" r:id="rId26"/>
    <p:sldId id="328" r:id="rId27"/>
    <p:sldId id="361" r:id="rId28"/>
    <p:sldId id="298" r:id="rId29"/>
    <p:sldId id="302" r:id="rId30"/>
    <p:sldId id="306" r:id="rId31"/>
    <p:sldId id="308" r:id="rId32"/>
    <p:sldId id="326" r:id="rId33"/>
    <p:sldId id="303" r:id="rId34"/>
    <p:sldId id="304" r:id="rId35"/>
    <p:sldId id="305" r:id="rId36"/>
    <p:sldId id="373" r:id="rId37"/>
    <p:sldId id="357" r:id="rId38"/>
    <p:sldId id="336" r:id="rId39"/>
    <p:sldId id="316" r:id="rId40"/>
    <p:sldId id="340" r:id="rId41"/>
    <p:sldId id="343" r:id="rId42"/>
    <p:sldId id="327" r:id="rId43"/>
    <p:sldId id="344" r:id="rId44"/>
    <p:sldId id="345" r:id="rId45"/>
    <p:sldId id="346" r:id="rId46"/>
    <p:sldId id="347" r:id="rId47"/>
    <p:sldId id="329" r:id="rId48"/>
    <p:sldId id="351" r:id="rId49"/>
    <p:sldId id="352" r:id="rId50"/>
    <p:sldId id="330" r:id="rId51"/>
    <p:sldId id="348" r:id="rId52"/>
    <p:sldId id="349" r:id="rId53"/>
    <p:sldId id="350" r:id="rId54"/>
    <p:sldId id="331" r:id="rId55"/>
    <p:sldId id="363" r:id="rId56"/>
    <p:sldId id="364" r:id="rId57"/>
    <p:sldId id="338" r:id="rId58"/>
    <p:sldId id="353" r:id="rId59"/>
    <p:sldId id="313" r:id="rId60"/>
    <p:sldId id="324" r:id="rId61"/>
    <p:sldId id="380" r:id="rId62"/>
    <p:sldId id="314" r:id="rId63"/>
    <p:sldId id="322" r:id="rId64"/>
    <p:sldId id="323" r:id="rId65"/>
    <p:sldId id="315" r:id="rId66"/>
    <p:sldId id="369" r:id="rId67"/>
    <p:sldId id="370" r:id="rId68"/>
    <p:sldId id="381" r:id="rId69"/>
    <p:sldId id="378" r:id="rId70"/>
    <p:sldId id="319" r:id="rId71"/>
    <p:sldId id="383" r:id="rId72"/>
    <p:sldId id="355" r:id="rId73"/>
    <p:sldId id="365" r:id="rId74"/>
    <p:sldId id="360" r:id="rId75"/>
    <p:sldId id="362" r:id="rId76"/>
    <p:sldId id="374" r:id="rId77"/>
    <p:sldId id="337" r:id="rId78"/>
    <p:sldId id="375" r:id="rId79"/>
    <p:sldId id="358" r:id="rId80"/>
    <p:sldId id="366" r:id="rId81"/>
    <p:sldId id="371" r:id="rId8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2C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32" autoAdjust="0"/>
    <p:restoredTop sz="97952" autoAdjust="0"/>
  </p:normalViewPr>
  <p:slideViewPr>
    <p:cSldViewPr>
      <p:cViewPr varScale="1">
        <p:scale>
          <a:sx n="113" d="100"/>
          <a:sy n="113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2FB06-A9D4-48A7-B25E-B9A35F62FC2C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EFB12-84B1-42B3-8EBD-6E1C87AA3CA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EFB12-84B1-42B3-8EBD-6E1C87AA3CA4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EFB12-84B1-42B3-8EBD-6E1C87AA3CA4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C69F8-2B64-46EE-A2E8-7CA8C9CD6F1B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27B16-8BB5-49D2-B841-3EF7931A10F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://cdn.thebest.gr/media/images/original/qbykxczied55a951d34b36d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17" Type="http://schemas.openxmlformats.org/officeDocument/2006/relationships/image" Target="../media/image35.jpeg"/><Relationship Id="rId2" Type="http://schemas.openxmlformats.org/officeDocument/2006/relationships/image" Target="../media/image22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://cdn.thebest.gr/media/images/original/seymvtahtu55a951611d4d5.jpg" TargetMode="External"/><Relationship Id="rId5" Type="http://schemas.openxmlformats.org/officeDocument/2006/relationships/image" Target="../media/image25.png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5" Type="http://schemas.openxmlformats.org/officeDocument/2006/relationships/image" Target="../media/image93.jpeg"/><Relationship Id="rId10" Type="http://schemas.openxmlformats.org/officeDocument/2006/relationships/image" Target="../media/image98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185.jpeg"/><Relationship Id="rId18" Type="http://schemas.openxmlformats.org/officeDocument/2006/relationships/image" Target="../media/image19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17" Type="http://schemas.openxmlformats.org/officeDocument/2006/relationships/image" Target="../media/image189.jpeg"/><Relationship Id="rId2" Type="http://schemas.openxmlformats.org/officeDocument/2006/relationships/image" Target="../media/image174.jpeg"/><Relationship Id="rId16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5" Type="http://schemas.openxmlformats.org/officeDocument/2006/relationships/image" Target="../media/image187.jpeg"/><Relationship Id="rId10" Type="http://schemas.openxmlformats.org/officeDocument/2006/relationships/image" Target="../media/image182.jpeg"/><Relationship Id="rId19" Type="http://schemas.openxmlformats.org/officeDocument/2006/relationships/image" Target="../media/image191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Relationship Id="rId14" Type="http://schemas.openxmlformats.org/officeDocument/2006/relationships/image" Target="../media/image1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4283968" cy="792088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           ΔΗΜΟΣ  ΠΑΤΡΕΩΝ</a:t>
            </a:r>
            <a:endParaRPr lang="el-GR" sz="2400" b="1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     Δ/ ΝΣΗ  ΑΡΧΙΤΕΚΤΟΝΙΚΟΥ  ΕΡΓΟΥ  -  Η/Μ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dirty="0" smtClean="0"/>
              <a:t> </a:t>
            </a:r>
            <a:r>
              <a:rPr lang="el-GR" dirty="0" smtClean="0"/>
              <a:t>                                             </a:t>
            </a:r>
          </a:p>
          <a:p>
            <a:pPr algn="ctr">
              <a:buNone/>
            </a:pPr>
            <a:r>
              <a:rPr lang="el-GR" sz="2000" dirty="0" smtClean="0"/>
              <a:t> </a:t>
            </a:r>
            <a:r>
              <a:rPr lang="el-GR" sz="2000" dirty="0" smtClean="0"/>
              <a:t>                                                                             </a:t>
            </a:r>
            <a:r>
              <a:rPr lang="el-GR" sz="2000" dirty="0" smtClean="0"/>
              <a:t>Πάτρα 9 Νοεμβρίου 2018</a:t>
            </a:r>
            <a:endParaRPr lang="el-GR" sz="2000" dirty="0"/>
          </a:p>
        </p:txBody>
      </p:sp>
      <p:pic>
        <p:nvPicPr>
          <p:cNvPr id="1026" name="Picture 2" descr="\\10.160.43.251\tas\ΔΙΕΥΘΥΝΣΗ_ΑΡΧΙΤΕΚΤΟΝΙΚΟΥ_ΕΡΓΟΥ_ΗΜ\Αλεξοπούλου\ΠΑΡΟΥΣΙΑΣΗ_ΝΟΕΜ\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741363" cy="688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el-GR" sz="2200" b="1" dirty="0" smtClean="0"/>
              <a:t>Διαμόρφωση χώρων Παλαιών Σφαγείων σε χώρους Δημιουργικής  Βιομηχανίας με ειδίκευση στο Πατρινό Καρναβάλι</a:t>
            </a:r>
            <a:r>
              <a:rPr lang="en-US" sz="1300" b="1" dirty="0" smtClean="0"/>
              <a:t/>
            </a:r>
            <a:br>
              <a:rPr lang="en-US" sz="1300" b="1" dirty="0" smtClean="0"/>
            </a:br>
            <a:r>
              <a:rPr lang="el-GR" sz="2000" dirty="0" smtClean="0"/>
              <a:t>Προϋπολογισμός μελέτης: 910.566,97€ - Υπό Δημοπράτηση</a:t>
            </a:r>
            <a:br>
              <a:rPr lang="el-GR" sz="2000" dirty="0" smtClean="0"/>
            </a:br>
            <a:r>
              <a:rPr lang="el-GR" sz="2000" dirty="0" smtClean="0"/>
              <a:t> Χρηματοδότηση: Πρόγραμμα Ευρωπαϊκής Εδαφικής Συνεργασίας «Ελλάδα – Ιταλία 2014 – 2020 </a:t>
            </a:r>
            <a:r>
              <a:rPr lang="el-GR" sz="2000" dirty="0" err="1" smtClean="0"/>
              <a:t>΄΄</a:t>
            </a:r>
            <a:r>
              <a:rPr lang="en-US" sz="2000" dirty="0" smtClean="0"/>
              <a:t>SPAC</a:t>
            </a:r>
            <a:r>
              <a:rPr lang="el-GR" sz="2000" dirty="0" smtClean="0"/>
              <a:t>’’» και Πόροι Δήμου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b="1" dirty="0" smtClean="0"/>
              <a:t>                </a:t>
            </a:r>
            <a:r>
              <a:rPr lang="el-GR" b="1" dirty="0" smtClean="0"/>
              <a:t>                      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endParaRPr lang="el-GR" b="1" dirty="0"/>
          </a:p>
        </p:txBody>
      </p:sp>
      <p:pic>
        <p:nvPicPr>
          <p:cNvPr id="2050" name="Picture 2" descr="C:\Documents and Settings\ELENH\Τα έγγραφά μου\ΣΦΑΓΕΙ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600200"/>
            <a:ext cx="8640960" cy="50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rmAutofit fontScale="90000"/>
          </a:bodyPr>
          <a:lstStyle/>
          <a:p>
            <a:r>
              <a:rPr lang="el-GR" sz="2200" b="1" dirty="0" smtClean="0"/>
              <a:t>Μετατροπή εγκαταστάσεων ΑΣΟ σε Εκθεσιακό Χώρο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sz="2000" dirty="0" smtClean="0"/>
              <a:t>Προϋπολογισμός μελέτης:</a:t>
            </a:r>
            <a:r>
              <a:rPr lang="el-GR" sz="2000" b="1" dirty="0" smtClean="0"/>
              <a:t>  </a:t>
            </a:r>
            <a:r>
              <a:rPr lang="el-GR" sz="2000" dirty="0" smtClean="0"/>
              <a:t> 7.900.000€ - Υπό Δημοπράτηση</a:t>
            </a:r>
            <a:br>
              <a:rPr lang="el-GR" sz="2000" dirty="0" smtClean="0"/>
            </a:br>
            <a:r>
              <a:rPr lang="el-GR" sz="2000" dirty="0" smtClean="0"/>
              <a:t>  Χρηματοδότηση: Πρόγραμμα Δημοσίων Επενδύσεων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 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2051" name="Picture 3" descr="\\10.160.43.251\tas\ΔΙΕΥΘΥΝΣΗ_ΑΡΧΙΤΕΚΤΟΝΙΚΟΥ_ΕΡΓΟΥ_ΗΜ\Αλεξοπούλου\ΠΑΡΟΥΣΙΑΣΗ_ΝΟΕΜ\Α.Σ.Ο\ΑΣ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712968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728192"/>
          </a:xfrm>
        </p:spPr>
        <p:txBody>
          <a:bodyPr>
            <a:normAutofit/>
          </a:bodyPr>
          <a:lstStyle/>
          <a:p>
            <a:pPr lvl="0"/>
            <a:r>
              <a:rPr lang="el-GR" sz="2000" b="1" dirty="0" smtClean="0"/>
              <a:t>Ανακατασκευή- Διαμόρφωση κτιρίου στο Α΄ Κοιμητήριο για χρήση </a:t>
            </a:r>
            <a:r>
              <a:rPr lang="el-GR" sz="2000" b="1" dirty="0" err="1" smtClean="0"/>
              <a:t>Οστεοφυλακείου</a:t>
            </a:r>
            <a:r>
              <a:rPr lang="el-GR" sz="2000" b="1" dirty="0" smtClean="0"/>
              <a:t> κλπ.</a:t>
            </a:r>
            <a:br>
              <a:rPr lang="el-GR" sz="2000" b="1" dirty="0" smtClean="0"/>
            </a:br>
            <a:r>
              <a:rPr lang="el-GR" sz="2000" dirty="0" smtClean="0"/>
              <a:t> </a:t>
            </a:r>
            <a:r>
              <a:rPr lang="el-GR" sz="1800" dirty="0" smtClean="0"/>
              <a:t>Προϋπολογισμός μελέτης : 82.460,00 €   -  Σύμβαση : </a:t>
            </a:r>
            <a:r>
              <a:rPr lang="en-US" sz="1800" dirty="0" smtClean="0"/>
              <a:t>  </a:t>
            </a:r>
            <a:r>
              <a:rPr lang="el-GR" sz="1800" dirty="0" smtClean="0"/>
              <a:t>35.000 €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l-GR" sz="1800" dirty="0" smtClean="0"/>
              <a:t>Χρηματοδότηση : Ίδιοι Πόρο</a:t>
            </a:r>
            <a:r>
              <a:rPr lang="el-GR" sz="2000" dirty="0" smtClean="0"/>
              <a:t>ι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endParaRPr lang="el-GR" sz="2200" b="1" dirty="0"/>
          </a:p>
        </p:txBody>
      </p:sp>
      <p:pic>
        <p:nvPicPr>
          <p:cNvPr id="2050" name="Picture 2" descr="\\10.160.43.251\tas\ΔΙΕΥΘΥΝΣΗ_ΑΡΧΙΤΕΚΤΟΝΙΚΟΥ_ΕΡΓΟΥ_ΗΜ\Αλεξοπούλου\ΠΑΡΟΥΣΙΑΣΗ_ΝΟΕΜ\ΟΣΤΕΟΦΥΛΑΚΕΙΟ\ΟΣΤΕΟΦΥΛΑΚΕΙ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0200"/>
            <a:ext cx="8640960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4136"/>
          </a:xfrm>
        </p:spPr>
        <p:txBody>
          <a:bodyPr>
            <a:normAutofit/>
          </a:bodyPr>
          <a:lstStyle/>
          <a:p>
            <a:pPr lvl="0"/>
            <a:r>
              <a:rPr lang="el-GR" sz="2000" b="1" dirty="0" smtClean="0"/>
              <a:t>Αποκατάσταση Κουφωμάτων Σχολικών Μονάδων 2016 </a:t>
            </a:r>
            <a:br>
              <a:rPr lang="el-GR" sz="2000" b="1" dirty="0" smtClean="0"/>
            </a:br>
            <a:r>
              <a:rPr lang="el-GR" sz="1800" dirty="0" smtClean="0"/>
              <a:t>Προϋπολογισμός μελέτης: 500.000€ -  Σύμβαση : 220.000 €</a:t>
            </a:r>
            <a:r>
              <a:rPr lang="el-GR" sz="1800" b="1" dirty="0" smtClean="0"/>
              <a:t> </a:t>
            </a:r>
            <a:br>
              <a:rPr lang="el-GR" sz="1800" b="1" dirty="0" smtClean="0"/>
            </a:br>
            <a:r>
              <a:rPr lang="el-GR" sz="1800" dirty="0" smtClean="0"/>
              <a:t>Χρηματοδότηση :    ΣΑΤΑ  Σχολείων</a:t>
            </a:r>
            <a:endParaRPr lang="el-GR" sz="1800" b="1" dirty="0"/>
          </a:p>
        </p:txBody>
      </p:sp>
      <p:pic>
        <p:nvPicPr>
          <p:cNvPr id="2050" name="Picture 2" descr="\\10.160.43.251\tas\ΔΙΕΥΘΥΝΣΗ_ΑΡΧΙΤΕΚΤΟΝΙΚΟΥ_ΕΡΓΟΥ_ΗΜ\Αλεξοπούλου\ΠΑΡΟΥΣΙΑΣΗ_ΝΟΕΜ\2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3078" y="1600200"/>
            <a:ext cx="803784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ΚΑΤΕΔΑΦΙΣΕΙΣ ΚΤΗΡΙΩΝ &amp; ΑΡΣΕΙΣ ΕΠΙΚΙΝΔΥΝΟΤΗΤΑΣ\42137727_246576495917345_15769288279158947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3312368" cy="2214246"/>
          </a:xfrm>
          <a:prstGeom prst="rect">
            <a:avLst/>
          </a:prstGeom>
          <a:noFill/>
        </p:spPr>
      </p:pic>
      <p:pic>
        <p:nvPicPr>
          <p:cNvPr id="3075" name="Picture 3" descr="F:\ΚΑΤΕΔΑΦΙΣΕΙΣ ΚΤΗΡΙΩΝ &amp; ΑΡΣΕΙΣ ΕΠΙΚΙΝΔΥΝΟΤΗΤΑΣ\DSC02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77072"/>
            <a:ext cx="2088232" cy="2376264"/>
          </a:xfrm>
          <a:prstGeom prst="rect">
            <a:avLst/>
          </a:prstGeom>
          <a:noFill/>
        </p:spPr>
      </p:pic>
      <p:pic>
        <p:nvPicPr>
          <p:cNvPr id="3076" name="Picture 4" descr="F:\ΚΑΤΕΔΑΦΙΣΕΙΣ ΚΤΗΡΙΩΝ &amp; ΑΡΣΕΙΣ ΕΠΙΚΙΝΔΥΝΟΤΗΤΑΣ\DSC02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077072"/>
            <a:ext cx="2016224" cy="2348397"/>
          </a:xfrm>
          <a:prstGeom prst="rect">
            <a:avLst/>
          </a:prstGeom>
          <a:noFill/>
        </p:spPr>
      </p:pic>
      <p:pic>
        <p:nvPicPr>
          <p:cNvPr id="3077" name="Picture 5" descr="F:\ΚΑΤΕΔΑΦΙΣΕΙΣ ΚΤΗΡΙΩΝ &amp; ΑΡΣΕΙΣ ΕΠΙΚΙΝΔΥΝΟΤΗΤΑΣ\IMG_20180917_102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56792"/>
            <a:ext cx="3528392" cy="2160240"/>
          </a:xfrm>
          <a:prstGeom prst="rect">
            <a:avLst/>
          </a:prstGeom>
          <a:noFill/>
        </p:spPr>
      </p:pic>
      <p:sp>
        <p:nvSpPr>
          <p:cNvPr id="10" name="9 - Τίτλος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223962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Κατεδάφιση  Κτισμάτων &amp;  Άρση Επικινδυνότητας σε Ετοιμόρροπα Κτίρια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 </a:t>
            </a:r>
            <a:r>
              <a:rPr lang="el-GR" sz="1800" dirty="0" smtClean="0"/>
              <a:t>Προϋπολογισμός μελέτης : 496.000 € - Σύμβαση: 133.420 € </a:t>
            </a:r>
            <a:br>
              <a:rPr lang="el-GR" sz="1800" dirty="0" smtClean="0"/>
            </a:br>
            <a:r>
              <a:rPr lang="el-GR" sz="1800" dirty="0" smtClean="0"/>
              <a:t>Χρηματοδότηση:  Ίδιοι  Πόροι  Δήμου</a:t>
            </a:r>
            <a:endParaRPr lang="el-GR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 lvl="0" algn="l"/>
            <a:r>
              <a:rPr lang="en-US" sz="2000" b="1" dirty="0" smtClean="0"/>
              <a:t>1.</a:t>
            </a:r>
            <a:r>
              <a:rPr lang="el-GR" sz="2000" b="1" dirty="0" smtClean="0"/>
              <a:t>Πυρασφάλεια   Μεγάρου   Λόγου   και   Τέχνης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1800" dirty="0" smtClean="0"/>
              <a:t>Προϋπολογισμός μελέτης </a:t>
            </a:r>
            <a:r>
              <a:rPr lang="en-US" sz="1800" dirty="0" smtClean="0"/>
              <a:t> : 236.840 </a:t>
            </a:r>
            <a:r>
              <a:rPr lang="el-GR" sz="1800" dirty="0" smtClean="0"/>
              <a:t>€ - Δημοπρατήθηκε  Σύμβαση </a:t>
            </a:r>
            <a:r>
              <a:rPr lang="en-US" sz="1800" dirty="0" smtClean="0"/>
              <a:t>: </a:t>
            </a:r>
            <a:r>
              <a:rPr lang="el-GR" sz="1800" dirty="0" smtClean="0"/>
              <a:t>101.000 € </a:t>
            </a:r>
            <a:br>
              <a:rPr lang="el-GR" sz="1800" dirty="0" smtClean="0"/>
            </a:br>
            <a:r>
              <a:rPr lang="en-US" sz="1800" dirty="0" smtClean="0"/>
              <a:t> </a:t>
            </a:r>
            <a:r>
              <a:rPr lang="el-GR" sz="1800" dirty="0" smtClean="0"/>
              <a:t>Χρηματοδότηση:</a:t>
            </a:r>
            <a:r>
              <a:rPr lang="en-US" sz="1800" dirty="0" smtClean="0"/>
              <a:t>   </a:t>
            </a:r>
            <a:r>
              <a:rPr lang="el-GR" sz="1800" dirty="0" smtClean="0"/>
              <a:t>ΣΑΤΑ</a:t>
            </a:r>
            <a:endParaRPr lang="el-GR" sz="1800" dirty="0"/>
          </a:p>
        </p:txBody>
      </p:sp>
      <p:pic>
        <p:nvPicPr>
          <p:cNvPr id="4098" name="Picture 2" descr="C:\Users\ΝΙΚΟΣ\Downloads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2664296" cy="222885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0" y="34290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2</a:t>
            </a:r>
            <a:r>
              <a:rPr lang="en-US" b="1" dirty="0" smtClean="0"/>
              <a:t>.</a:t>
            </a:r>
            <a:r>
              <a:rPr lang="el-GR" b="1" dirty="0" smtClean="0"/>
              <a:t> Αποκατάσταση  φθορών  εξωτερικής  τοιχοποιίας  Μεγάρου  Λόγου  και  Τέχνης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Προϋπολογισμός μελέτης </a:t>
            </a:r>
            <a:r>
              <a:rPr lang="en-US" dirty="0" smtClean="0"/>
              <a:t> : </a:t>
            </a:r>
            <a:r>
              <a:rPr lang="el-GR" dirty="0" smtClean="0"/>
              <a:t>25.000</a:t>
            </a:r>
            <a:r>
              <a:rPr lang="en-US" dirty="0" smtClean="0"/>
              <a:t> </a:t>
            </a:r>
            <a:r>
              <a:rPr lang="el-GR" dirty="0" smtClean="0"/>
              <a:t>€ - Εκτελείται </a:t>
            </a:r>
            <a:br>
              <a:rPr lang="el-GR" dirty="0" smtClean="0"/>
            </a:br>
            <a:r>
              <a:rPr lang="el-GR" dirty="0" smtClean="0"/>
              <a:t>Χρηματοδότηση:</a:t>
            </a:r>
            <a:r>
              <a:rPr lang="en-US" dirty="0" smtClean="0"/>
              <a:t>   </a:t>
            </a:r>
            <a:r>
              <a:rPr lang="el-GR" dirty="0" smtClean="0"/>
              <a:t>‘</a:t>
            </a:r>
            <a:r>
              <a:rPr lang="el-GR" dirty="0" err="1" smtClean="0"/>
              <a:t>Ιδιοι</a:t>
            </a:r>
            <a:r>
              <a:rPr lang="el-GR" dirty="0" smtClean="0"/>
              <a:t>  Πόροι</a:t>
            </a:r>
            <a:endParaRPr lang="el-GR" dirty="0"/>
          </a:p>
        </p:txBody>
      </p:sp>
      <p:pic>
        <p:nvPicPr>
          <p:cNvPr id="1026" name="Picture 2" descr="\\10.160.43.251\tas\ΔΙΕΥΘΥΝΣΗ_ΑΡΧΙΤΕΚΤΟΝΙΚΟΥ_ΕΡΓΟΥ_ΗΜ\Αλεξοπούλου\ΠΑΡΟΥΣΙΑΣΗ_ΝΟΕΜ\ΜΕΓΑΡΟ ΛΟΓΟΥ&amp;ΤΕΧΝΗΣ\DS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365104"/>
            <a:ext cx="2755269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221088"/>
            <a:ext cx="36004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D:\ΟΡΓΑΝΙΣΜΟΙ ΔΗΜΟΥ ΠΑΤΡΕΩΝ\ΔΗΜΟΤΙΚΗ ΒΙΒΛΙΟΘΗΚΗ - ΠΟΛΙΤΙΣΤΙΚΟΣ ΟΡΓΑΝΙΣΜΟΣ\ΔΗΜΟΤΙΚΟ ΩΔΕΙΟ\ΦΟΤΟ\2016-05-26 11.53.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6004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motio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576" y="1412776"/>
            <a:ext cx="3456384" cy="2232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2" descr="C:\Users\ΝΙΚΟΣ\Downloads\images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21088"/>
            <a:ext cx="3456384" cy="2304256"/>
          </a:xfrm>
          <a:prstGeom prst="rect">
            <a:avLst/>
          </a:prstGeom>
          <a:noFill/>
        </p:spPr>
      </p:pic>
      <p:sp>
        <p:nvSpPr>
          <p:cNvPr id="10" name="9 - Τίτλος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el-GR" sz="2200" b="1" dirty="0" smtClean="0"/>
              <a:t>Επισκευή – Συντήρηση Δημοτικών Κτιρίων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1800" dirty="0" smtClean="0"/>
              <a:t> Προϋπολογισμός μελέτης : 1.016.800 €   -  Δημοπρατήθηκε  Σύμβαση : </a:t>
            </a:r>
            <a:r>
              <a:rPr lang="en-US" sz="1800" dirty="0" smtClean="0"/>
              <a:t> 403.</a:t>
            </a:r>
            <a:r>
              <a:rPr lang="el-GR" sz="1800" dirty="0" smtClean="0"/>
              <a:t>300</a:t>
            </a:r>
            <a:r>
              <a:rPr lang="en-US" sz="1800" dirty="0" smtClean="0"/>
              <a:t> </a:t>
            </a:r>
            <a:r>
              <a:rPr lang="el-GR" sz="1800" dirty="0" smtClean="0"/>
              <a:t>€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l-GR" sz="1800" dirty="0" smtClean="0"/>
              <a:t>Χρηματοδότηση :</a:t>
            </a:r>
            <a:r>
              <a:rPr lang="en-US" sz="1800" dirty="0" smtClean="0"/>
              <a:t> </a:t>
            </a:r>
            <a:r>
              <a:rPr lang="el-GR" sz="1800" dirty="0" smtClean="0"/>
              <a:t> Ίδιοι Πόροι  Δήμου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endParaRPr lang="el-GR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l-GR" sz="2200" b="1" dirty="0" smtClean="0"/>
              <a:t/>
            </a:r>
            <a:br>
              <a:rPr lang="el-GR" sz="2200" b="1" dirty="0" smtClean="0"/>
            </a:br>
            <a:r>
              <a:rPr lang="el-GR" sz="2200" b="1" dirty="0" smtClean="0"/>
              <a:t>Επισκευή  Ι.Ν. Κοιμητηρίων</a:t>
            </a:r>
            <a:r>
              <a:rPr lang="el-GR" sz="2200" dirty="0" smtClean="0"/>
              <a:t> 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2000" dirty="0" smtClean="0"/>
              <a:t>Προϋπολογισμός μελέτης   : 119.040 € - Σύμβαση</a:t>
            </a:r>
            <a:r>
              <a:rPr lang="en-US" sz="2000" dirty="0" smtClean="0"/>
              <a:t> </a:t>
            </a:r>
            <a:r>
              <a:rPr lang="el-GR" sz="2000" dirty="0" smtClean="0"/>
              <a:t> : </a:t>
            </a:r>
            <a:r>
              <a:rPr lang="en-US" sz="2000" dirty="0" smtClean="0"/>
              <a:t> </a:t>
            </a:r>
            <a:r>
              <a:rPr lang="el-GR" sz="2000" dirty="0" smtClean="0"/>
              <a:t>51.100</a:t>
            </a:r>
            <a:r>
              <a:rPr lang="en-US" sz="2000" dirty="0" smtClean="0"/>
              <a:t> </a:t>
            </a:r>
            <a:r>
              <a:rPr lang="el-GR" sz="2000" dirty="0" smtClean="0"/>
              <a:t>€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l-GR" sz="2000" dirty="0" smtClean="0"/>
              <a:t>Χρηματοδότηση : Ανταποδοτικά Τέλη</a:t>
            </a:r>
            <a:r>
              <a:rPr lang="en-US" sz="2000" dirty="0" smtClean="0"/>
              <a:t> </a:t>
            </a:r>
            <a:r>
              <a:rPr lang="el-GR" sz="2000" dirty="0" smtClean="0"/>
              <a:t> Δήμου  </a:t>
            </a:r>
            <a:r>
              <a:rPr lang="el-GR" sz="2000" dirty="0" err="1" smtClean="0"/>
              <a:t>Πατρέων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 </a:t>
            </a:r>
            <a:br>
              <a:rPr lang="el-GR" sz="2000" dirty="0" smtClean="0"/>
            </a:br>
            <a:endParaRPr lang="el-GR" sz="2000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4860032" y="1484784"/>
            <a:ext cx="4040188" cy="936104"/>
          </a:xfrm>
        </p:spPr>
        <p:txBody>
          <a:bodyPr/>
          <a:lstStyle/>
          <a:p>
            <a:pPr algn="ctr"/>
            <a:r>
              <a:rPr lang="el-GR" sz="2000" dirty="0" smtClean="0"/>
              <a:t>Ι.Ν. Αγίου Μηνά ( </a:t>
            </a:r>
            <a:r>
              <a:rPr lang="el-GR" sz="2000" dirty="0" err="1" smtClean="0"/>
              <a:t>Β΄Κοιμητήριο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pic>
        <p:nvPicPr>
          <p:cNvPr id="12" name="9 - Θέση περιεχομένου" descr="C:\Users\Δημήτρης Οικονόμου\Desktop\ΕΡΓΟΛΑΒΙΕΣ\ΕΠΙΣΚΕΥΗ Ι.Ν. ΑΓΓΕΛΩΝ ΚΑΙ ΑΓ. ΜΗΝΑ (ΑΜ 3.2018)\Ι.Ν. Α΄και Β΄Κοιμητηρίου (φώτο)\Ι.Ν.Αγίου Μηνά\Άγιος Μηνάς 4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92080" y="2780928"/>
            <a:ext cx="3248100" cy="22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7544" y="1772816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l-GR" sz="2000" dirty="0" smtClean="0"/>
              <a:t>Ι.Ν. Αγγέλων ( </a:t>
            </a:r>
            <a:r>
              <a:rPr lang="el-GR" sz="2000" dirty="0" err="1" smtClean="0"/>
              <a:t>Α΄Κοιμητήριο</a:t>
            </a:r>
            <a:r>
              <a:rPr lang="el-GR" sz="2000" dirty="0" smtClean="0"/>
              <a:t>)</a:t>
            </a:r>
            <a:endParaRPr lang="el-GR" sz="2000" dirty="0"/>
          </a:p>
        </p:txBody>
      </p:sp>
      <p:pic>
        <p:nvPicPr>
          <p:cNvPr id="1026" name="Picture 2" descr="\\10.160.43.251\tas\ΔΙΕΥΘΥΝΣΗ_ΑΡΧΙΤΕΚΤΟΝΙΚΟΥ_ΕΡΓΟΥ_ΗΜ\Αλεξοπούλου\Ι.Ν. Α΄και Β΄Κοιμητηρίου (φώτο)\Ι.Ν. ΑΓΓΕΛΩΝ\Ι.Ν. Αγγέλων 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780928"/>
            <a:ext cx="230425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200" b="1" dirty="0" smtClean="0"/>
              <a:t>Κατασκευή- Συντήρηση  Μονώσεων και  Στεγών Σχολικών Κτιρίων</a:t>
            </a:r>
            <a:br>
              <a:rPr lang="el-GR" sz="2200" b="1" dirty="0" smtClean="0"/>
            </a:br>
            <a:r>
              <a:rPr lang="el-GR" sz="2000" dirty="0" smtClean="0"/>
              <a:t>Προϋπολογισμός μελέτης 500.000 € - Δημοπρατήθηκε Σύμβαση : 160.000 € </a:t>
            </a:r>
            <a:br>
              <a:rPr lang="el-GR" sz="2000" dirty="0" smtClean="0"/>
            </a:br>
            <a:r>
              <a:rPr lang="el-GR" sz="2000" dirty="0" smtClean="0"/>
              <a:t>Χρηματοδότηση: ΣΑΤΑ  Σχολείων </a:t>
            </a:r>
            <a:br>
              <a:rPr lang="el-GR" sz="2000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endParaRPr lang="el-GR" sz="2000" b="1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000" dirty="0" smtClean="0"/>
          </a:p>
          <a:p>
            <a:pPr>
              <a:buNone/>
            </a:pPr>
            <a:r>
              <a:rPr lang="el-GR" sz="2000" dirty="0" smtClean="0"/>
              <a:t>Εργασίες  Αποκατάστασης στα  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r>
              <a:rPr lang="el-GR" sz="2000" dirty="0" smtClean="0"/>
              <a:t>Νηπιαγωγεία </a:t>
            </a:r>
            <a:r>
              <a:rPr lang="en-US" sz="2000" dirty="0" smtClean="0"/>
              <a:t>:  66</a:t>
            </a:r>
            <a:r>
              <a:rPr lang="el-GR" sz="2000" dirty="0" smtClean="0"/>
              <a:t>ο  </a:t>
            </a:r>
            <a:r>
              <a:rPr lang="en-US" sz="2000" dirty="0" smtClean="0"/>
              <a:t>&amp;</a:t>
            </a:r>
            <a:r>
              <a:rPr lang="el-GR" sz="2000" dirty="0" smtClean="0"/>
              <a:t> </a:t>
            </a:r>
            <a:r>
              <a:rPr lang="en-US" sz="2000" dirty="0" smtClean="0"/>
              <a:t> 76</a:t>
            </a:r>
            <a:r>
              <a:rPr lang="el-GR" sz="2000" dirty="0" smtClean="0"/>
              <a:t>ο</a:t>
            </a:r>
            <a:endParaRPr lang="en-US" sz="2000" dirty="0" smtClean="0"/>
          </a:p>
          <a:p>
            <a:r>
              <a:rPr lang="el-GR" sz="2000" dirty="0" smtClean="0"/>
              <a:t>Δημοτικά</a:t>
            </a:r>
            <a:r>
              <a:rPr lang="en-US" sz="2000" dirty="0" smtClean="0"/>
              <a:t> : </a:t>
            </a:r>
            <a:r>
              <a:rPr lang="el-GR" sz="2000" dirty="0" smtClean="0"/>
              <a:t>10ο - 11ο - 13ο - 14ο -  19ο - 23ο – 30ο – 34ο</a:t>
            </a:r>
            <a:r>
              <a:rPr lang="el-GR" sz="2000" baseline="30000" dirty="0" smtClean="0"/>
              <a:t> </a:t>
            </a:r>
            <a:r>
              <a:rPr lang="el-GR" sz="2000" dirty="0" smtClean="0"/>
              <a:t> -35</a:t>
            </a:r>
            <a:r>
              <a:rPr lang="el-GR" sz="2000" baseline="30000" dirty="0" smtClean="0"/>
              <a:t> </a:t>
            </a:r>
            <a:r>
              <a:rPr lang="el-GR" sz="2000" dirty="0" smtClean="0"/>
              <a:t>ο -36ο</a:t>
            </a:r>
            <a:r>
              <a:rPr lang="el-GR" sz="2000" baseline="30000" dirty="0" smtClean="0"/>
              <a:t> </a:t>
            </a:r>
            <a:r>
              <a:rPr lang="el-GR" sz="2000" dirty="0" smtClean="0"/>
              <a:t> 43ο-46ο-50ο – </a:t>
            </a:r>
            <a:r>
              <a:rPr lang="el-GR" sz="2000" dirty="0" err="1" smtClean="0"/>
              <a:t>Καμινίων</a:t>
            </a:r>
            <a:r>
              <a:rPr lang="el-GR" sz="2000" dirty="0" smtClean="0"/>
              <a:t> – Καλλιθέας – </a:t>
            </a:r>
            <a:r>
              <a:rPr lang="el-GR" sz="2000" dirty="0" err="1" smtClean="0"/>
              <a:t>Μεσσάτιδας</a:t>
            </a:r>
            <a:r>
              <a:rPr lang="el-GR" sz="2000" dirty="0" smtClean="0"/>
              <a:t> – Ακταίου Ρίου </a:t>
            </a:r>
          </a:p>
          <a:p>
            <a:r>
              <a:rPr lang="el-GR" sz="2000" dirty="0" smtClean="0"/>
              <a:t>Ειδικό Δημοτικό Σχολείο Κωφών – Βαρήκοων Πάτρας</a:t>
            </a:r>
            <a:endParaRPr lang="en-US" sz="2000" dirty="0" smtClean="0"/>
          </a:p>
          <a:p>
            <a:r>
              <a:rPr lang="el-GR" sz="2000" dirty="0" smtClean="0"/>
              <a:t>Γυμνάσια</a:t>
            </a:r>
            <a:r>
              <a:rPr lang="en-US" sz="2000" dirty="0" smtClean="0"/>
              <a:t> :</a:t>
            </a:r>
            <a:r>
              <a:rPr lang="el-GR" sz="2000" dirty="0" smtClean="0"/>
              <a:t> 8ο - 12ο - 15ο -  17ο - 21ο - 20ο  - </a:t>
            </a:r>
            <a:r>
              <a:rPr lang="el-GR" sz="2000" dirty="0" err="1" smtClean="0"/>
              <a:t>Καστριτσίου</a:t>
            </a:r>
            <a:r>
              <a:rPr lang="el-GR" sz="2000" dirty="0" smtClean="0"/>
              <a:t> - Μουσικό</a:t>
            </a:r>
          </a:p>
          <a:p>
            <a:r>
              <a:rPr lang="el-GR" sz="2000" dirty="0" smtClean="0"/>
              <a:t>Λύκεια </a:t>
            </a:r>
            <a:r>
              <a:rPr lang="en-US" sz="2000" dirty="0" smtClean="0"/>
              <a:t>:</a:t>
            </a:r>
            <a:r>
              <a:rPr lang="el-GR" sz="2000" dirty="0" smtClean="0"/>
              <a:t> 3ο - 7ο - 8ο - 9ο ΓΕΛ, ΓΕΛ  </a:t>
            </a:r>
            <a:r>
              <a:rPr lang="el-GR" sz="2000" dirty="0" err="1" smtClean="0"/>
              <a:t>Δεμενίκων</a:t>
            </a:r>
            <a:r>
              <a:rPr lang="el-GR" sz="2000" dirty="0" smtClean="0"/>
              <a:t> &amp; </a:t>
            </a:r>
            <a:r>
              <a:rPr lang="el-GR" sz="2000" dirty="0" err="1" smtClean="0"/>
              <a:t>Καστριτσίου</a:t>
            </a:r>
            <a:r>
              <a:rPr lang="el-GR" sz="2000" dirty="0" smtClean="0"/>
              <a:t>, Πειραματικό Λύκειο Πανεπιστημίου, Πρότυπο  - Πειραματικό</a:t>
            </a:r>
          </a:p>
          <a:p>
            <a:r>
              <a:rPr lang="el-GR" sz="2000" dirty="0" smtClean="0"/>
              <a:t>ΕΠΑΛ</a:t>
            </a:r>
            <a:r>
              <a:rPr lang="en-US" sz="2000" dirty="0" smtClean="0"/>
              <a:t> :</a:t>
            </a:r>
            <a:r>
              <a:rPr lang="el-GR" sz="2000" dirty="0" smtClean="0"/>
              <a:t> 2ο - 5ο - 6ο - 4</a:t>
            </a:r>
            <a:r>
              <a:rPr lang="el-GR" sz="2000" baseline="30000" dirty="0" smtClean="0"/>
              <a:t>ο</a:t>
            </a:r>
            <a:endParaRPr lang="el-GR" sz="2000" dirty="0" smtClean="0"/>
          </a:p>
          <a:p>
            <a:r>
              <a:rPr lang="el-GR" sz="2000" dirty="0" smtClean="0"/>
              <a:t>ΕΚ Πατρών </a:t>
            </a:r>
            <a:r>
              <a:rPr lang="en-US" sz="2000" dirty="0" smtClean="0"/>
              <a:t>: 1</a:t>
            </a:r>
            <a:r>
              <a:rPr lang="el-GR" sz="2000" dirty="0" smtClean="0"/>
              <a:t>ο  </a:t>
            </a:r>
            <a:r>
              <a:rPr lang="en-US" sz="2000" dirty="0" smtClean="0"/>
              <a:t>&amp;</a:t>
            </a:r>
            <a:r>
              <a:rPr lang="el-GR" sz="2000" dirty="0" smtClean="0"/>
              <a:t> </a:t>
            </a:r>
            <a:r>
              <a:rPr lang="en-US" sz="2000" dirty="0" smtClean="0"/>
              <a:t> 2</a:t>
            </a:r>
            <a:r>
              <a:rPr lang="el-GR" sz="2000" baseline="30000" dirty="0" smtClean="0"/>
              <a:t>ο</a:t>
            </a:r>
            <a:endParaRPr lang="en-US" sz="2000" dirty="0" smtClean="0"/>
          </a:p>
          <a:p>
            <a:pPr>
              <a:buNone/>
            </a:pPr>
            <a:r>
              <a:rPr lang="el-GR" sz="2000" dirty="0" smtClean="0"/>
              <a:t>       Και σε λοιπά Σχολικά Συγκροτήματα αξιολογώντας κατά προτεραιότητα προκύπτουσες ανάγκες. </a:t>
            </a:r>
          </a:p>
          <a:p>
            <a:pPr>
              <a:buNone/>
            </a:pPr>
            <a:endParaRPr lang="el-GR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/>
              <a:t>ΕΠΙΣΚΕΥΗ-ΣΥΝΤΗΡΗΣΗ ΣΧΟΛΙΚΩΝ ΚΤΙΡΙΩΝ ΚΑΙ ΣΥΝΤΗΡΗΣΕΙΣ ΑΥΛΕΙΩΝ ΧΩΡΩΝ ΣΧΟΛΙΚΩΝ ΜΟΝΑΔΩΝ 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l-GR" sz="1800" dirty="0" smtClean="0"/>
              <a:t>Προϋπολογισμός μελέτης: </a:t>
            </a:r>
            <a:r>
              <a:rPr lang="en-US" sz="1800" dirty="0" smtClean="0"/>
              <a:t> </a:t>
            </a:r>
            <a:r>
              <a:rPr lang="el-GR" sz="1800" dirty="0" smtClean="0"/>
              <a:t>2.100.000</a:t>
            </a:r>
            <a:r>
              <a:rPr lang="en-US" sz="1800" b="1" dirty="0" smtClean="0"/>
              <a:t> </a:t>
            </a:r>
            <a:r>
              <a:rPr lang="el-GR" sz="1800" dirty="0" smtClean="0"/>
              <a:t> - Υπό Δημοπράτηση</a:t>
            </a:r>
            <a:br>
              <a:rPr lang="el-GR" sz="1800" dirty="0" smtClean="0"/>
            </a:br>
            <a:r>
              <a:rPr lang="el-GR" sz="1800" dirty="0" smtClean="0"/>
              <a:t> Χρηματοδότηση: </a:t>
            </a:r>
            <a:r>
              <a:rPr lang="en-US" sz="1800" dirty="0" smtClean="0"/>
              <a:t> </a:t>
            </a:r>
            <a:r>
              <a:rPr lang="el-GR" sz="1800" dirty="0" smtClean="0"/>
              <a:t>Υπουργείο Εσωτερικών – Πρόγραμμα </a:t>
            </a:r>
            <a:r>
              <a:rPr lang="el-GR" sz="1800" b="1" dirty="0" err="1" smtClean="0"/>
              <a:t>΄΄ΦΙΛΟΔΗΜΟΣ</a:t>
            </a:r>
            <a:r>
              <a:rPr lang="el-GR" sz="1800" b="1" dirty="0" smtClean="0"/>
              <a:t> </a:t>
            </a:r>
            <a:r>
              <a:rPr lang="en-US" sz="1800" b="1" dirty="0" smtClean="0"/>
              <a:t>II</a:t>
            </a:r>
            <a:r>
              <a:rPr lang="el-GR" sz="1800" b="1" dirty="0" err="1" smtClean="0"/>
              <a:t>΄΄</a:t>
            </a:r>
            <a:r>
              <a:rPr lang="el-GR" sz="1800" b="1" dirty="0" smtClean="0"/>
              <a:t> </a:t>
            </a:r>
            <a:r>
              <a:rPr lang="el-GR" sz="1800" dirty="0" smtClean="0"/>
              <a:t>και</a:t>
            </a:r>
            <a:br>
              <a:rPr lang="el-GR" sz="1800" dirty="0" smtClean="0"/>
            </a:br>
            <a:r>
              <a:rPr lang="el-GR" sz="1800" dirty="0" smtClean="0"/>
              <a:t>   Ίδιοι Πόροι Δήμου</a:t>
            </a:r>
            <a:r>
              <a:rPr lang="el-GR" sz="1600" dirty="0" smtClean="0"/>
              <a:t/>
            </a:r>
            <a:br>
              <a:rPr lang="el-GR" sz="1600" dirty="0" smtClean="0"/>
            </a:br>
            <a:endParaRPr lang="el-GR" sz="1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1400" dirty="0" smtClean="0"/>
              <a:t>Α) </a:t>
            </a:r>
            <a:r>
              <a:rPr lang="el-GR" sz="1400" b="1" dirty="0" smtClean="0"/>
              <a:t>Οικοδομικές εργασίες  αποκατάστασης </a:t>
            </a:r>
            <a:r>
              <a:rPr lang="el-GR" sz="1400" dirty="0" smtClean="0"/>
              <a:t>στα  </a:t>
            </a:r>
            <a:r>
              <a:rPr lang="en-US" sz="1400" dirty="0" smtClean="0"/>
              <a:t>:</a:t>
            </a:r>
            <a:endParaRPr lang="el-GR" sz="1400" dirty="0" smtClean="0"/>
          </a:p>
          <a:p>
            <a:r>
              <a:rPr lang="el-GR" sz="1400" dirty="0" smtClean="0"/>
              <a:t>1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- 9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ΕΠΑΛ</a:t>
            </a:r>
          </a:p>
          <a:p>
            <a:pPr lvl="0"/>
            <a:r>
              <a:rPr lang="el-GR" sz="1400" dirty="0" smtClean="0"/>
              <a:t>17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,2</a:t>
            </a:r>
            <a:r>
              <a:rPr lang="el-GR" sz="1400" baseline="30000" dirty="0" smtClean="0"/>
              <a:t>Ο </a:t>
            </a:r>
            <a:r>
              <a:rPr lang="el-GR" sz="1400" dirty="0" smtClean="0"/>
              <a:t>, 7</a:t>
            </a:r>
            <a:r>
              <a:rPr lang="el-GR" sz="1400" baseline="30000" dirty="0" smtClean="0"/>
              <a:t>Ο </a:t>
            </a:r>
            <a:r>
              <a:rPr lang="el-GR" sz="1400" dirty="0" smtClean="0"/>
              <a:t>, 9</a:t>
            </a:r>
            <a:r>
              <a:rPr lang="el-GR" sz="1400" baseline="30000" dirty="0" smtClean="0"/>
              <a:t>ο </a:t>
            </a:r>
            <a:r>
              <a:rPr lang="el-GR" sz="1400" dirty="0" smtClean="0"/>
              <a:t>ΓΥΜΝΑΣΙΟ</a:t>
            </a:r>
          </a:p>
          <a:p>
            <a:pPr lvl="0"/>
            <a:r>
              <a:rPr lang="el-GR" sz="1400" dirty="0" smtClean="0"/>
              <a:t>6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,10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, 52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 ΔΗΜΟΤΙΚΟ ΣΧΟΛΕΙΟ </a:t>
            </a:r>
          </a:p>
          <a:p>
            <a:r>
              <a:rPr lang="el-GR" sz="1400" dirty="0" smtClean="0"/>
              <a:t>13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Λύκειο</a:t>
            </a:r>
            <a:r>
              <a:rPr lang="el-GR" sz="1400" b="1" dirty="0" smtClean="0"/>
              <a:t> </a:t>
            </a:r>
          </a:p>
          <a:p>
            <a:pPr>
              <a:buNone/>
            </a:pPr>
            <a:r>
              <a:rPr lang="el-GR" sz="1400" dirty="0" smtClean="0"/>
              <a:t>Β) </a:t>
            </a:r>
            <a:r>
              <a:rPr lang="el-GR" sz="1400" b="1" dirty="0" smtClean="0"/>
              <a:t>Παρεμβάσεις που αφορούν τους </a:t>
            </a:r>
            <a:r>
              <a:rPr lang="el-GR" sz="1400" b="1" dirty="0" err="1" smtClean="0"/>
              <a:t>αύλειους</a:t>
            </a:r>
            <a:r>
              <a:rPr lang="el-GR" sz="1400" b="1" dirty="0" smtClean="0"/>
              <a:t> χώρους </a:t>
            </a:r>
            <a:r>
              <a:rPr lang="el-GR" sz="1400" dirty="0" smtClean="0"/>
              <a:t>των σχολείων με</a:t>
            </a:r>
            <a:r>
              <a:rPr lang="en-US" sz="1400" dirty="0" smtClean="0"/>
              <a:t> :</a:t>
            </a:r>
            <a:endParaRPr lang="el-GR" sz="1400" dirty="0" smtClean="0"/>
          </a:p>
          <a:p>
            <a:pPr>
              <a:buNone/>
            </a:pPr>
            <a:r>
              <a:rPr lang="el-GR" sz="1400" dirty="0" smtClean="0"/>
              <a:t>     - </a:t>
            </a:r>
            <a:r>
              <a:rPr lang="el-GR" sz="1400" b="1" dirty="0" smtClean="0"/>
              <a:t>Αναμόρφωση των χώρων </a:t>
            </a:r>
            <a:r>
              <a:rPr lang="el-GR" sz="1400" dirty="0" smtClean="0"/>
              <a:t>στα  </a:t>
            </a:r>
            <a:r>
              <a:rPr lang="en-US" sz="1400" dirty="0" smtClean="0"/>
              <a:t>:</a:t>
            </a:r>
            <a:endParaRPr lang="el-GR" sz="1400" dirty="0" smtClean="0"/>
          </a:p>
          <a:p>
            <a:r>
              <a:rPr lang="el-GR" sz="1400" dirty="0" smtClean="0"/>
              <a:t>51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ΝΗΠΙΑΓΩΓΕΙΟ ΚΑΙ ΝΗΠΙΑΓΩΓΕΙΑ ΚΑΤΩ ΚΑΣΤΡΙΤΣΙΟΥ ΚΑΙ ΜΑΥΡΟΜΑΝΔΗΛΑΣ</a:t>
            </a:r>
          </a:p>
          <a:p>
            <a:r>
              <a:rPr lang="el-GR" sz="1400" dirty="0" smtClean="0"/>
              <a:t>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,6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- 19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,64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 33</a:t>
            </a:r>
            <a:r>
              <a:rPr lang="el-GR" sz="1400" baseline="30000" dirty="0" smtClean="0"/>
              <a:t>Ο </a:t>
            </a:r>
            <a:r>
              <a:rPr lang="el-GR" sz="1400" dirty="0" smtClean="0"/>
              <a:t>32</a:t>
            </a:r>
            <a:r>
              <a:rPr lang="el-GR" sz="1400" baseline="30000" dirty="0" smtClean="0"/>
              <a:t>Ο </a:t>
            </a:r>
            <a:r>
              <a:rPr lang="el-GR" sz="1400" dirty="0" smtClean="0"/>
              <a:t>23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,29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,52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,62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 ΔΗΜΟΤΙΚΑ ΣΧΟΛΕΙΑ ΠΑΤΡΩΝ  ΚΑΙ ΔΗΜΟΤΙΚΑ ΣΧΟΛΕΙΑ ΡΟΙΤΙΚΩΝ – ΑΡΑΧΩΒΙΤΙΚΩΝ ,ΟΒΡΥΑΣ ΚΑΙ ΔΕΜΕΝΙΚΩΝ</a:t>
            </a:r>
          </a:p>
          <a:p>
            <a:r>
              <a:rPr lang="el-GR" sz="1400" dirty="0" smtClean="0"/>
              <a:t>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,8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ΓΥΜΝΑΣΙΟ</a:t>
            </a:r>
          </a:p>
          <a:p>
            <a:pPr lvl="0"/>
            <a:r>
              <a:rPr lang="el-GR" sz="1400" dirty="0" smtClean="0"/>
              <a:t>ΠΕΙΡΑΜΑΤΙΚΟ ΣΧΟΛΕΙΟ ΛΑΓΓΟΥΡΑ – 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ΓΕΛ,  4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 ΚΑΙ ΛΥΚΕΙΑ ΒΡΑΧΝΑΙΙΚΩΝ ΚΑΙ ΚΑΣΤΡΙΤΣΙΟΥ</a:t>
            </a:r>
          </a:p>
          <a:p>
            <a:r>
              <a:rPr lang="el-GR" sz="1400" dirty="0" smtClean="0"/>
              <a:t>2</a:t>
            </a:r>
            <a:r>
              <a:rPr lang="el-GR" sz="1400" baseline="30000" dirty="0" smtClean="0"/>
              <a:t>Ο</a:t>
            </a:r>
            <a:r>
              <a:rPr lang="en-US" sz="1400" baseline="30000" dirty="0" smtClean="0"/>
              <a:t>_</a:t>
            </a:r>
            <a:r>
              <a:rPr lang="el-GR" sz="1400" dirty="0" smtClean="0"/>
              <a:t>5</a:t>
            </a:r>
            <a:r>
              <a:rPr lang="el-GR" sz="1400" baseline="30000" dirty="0" smtClean="0"/>
              <a:t>Ο</a:t>
            </a:r>
            <a:r>
              <a:rPr lang="en-US" sz="1400" baseline="30000" dirty="0" smtClean="0"/>
              <a:t>_</a:t>
            </a:r>
            <a:r>
              <a:rPr lang="el-GR" sz="1400" dirty="0" smtClean="0"/>
              <a:t>6</a:t>
            </a:r>
            <a:r>
              <a:rPr lang="el-GR" sz="1400" baseline="30000" dirty="0" smtClean="0"/>
              <a:t>Ο    </a:t>
            </a:r>
            <a:r>
              <a:rPr lang="el-GR" sz="1400" dirty="0" smtClean="0"/>
              <a:t>ΕΠΑΛ </a:t>
            </a:r>
          </a:p>
          <a:p>
            <a:pPr>
              <a:buNone/>
            </a:pPr>
            <a:r>
              <a:rPr lang="el-GR" sz="1400" dirty="0" smtClean="0"/>
              <a:t>    - </a:t>
            </a:r>
            <a:r>
              <a:rPr lang="el-GR" sz="1400" b="1" dirty="0" smtClean="0"/>
              <a:t>Διαμόρφωση  ανενεργών τμημάτων  σε  γήπεδα  μπάσκετ – βόλεϊ </a:t>
            </a:r>
            <a:r>
              <a:rPr lang="el-GR" sz="1400" dirty="0" smtClean="0"/>
              <a:t>στα συγκροτήματα: </a:t>
            </a:r>
          </a:p>
          <a:p>
            <a:pPr lvl="0"/>
            <a:r>
              <a:rPr lang="el-GR" sz="1400" dirty="0" smtClean="0"/>
              <a:t>13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ΓΥΜΝΑΣΙΟ - 9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 – 4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</a:t>
            </a:r>
          </a:p>
          <a:p>
            <a:pPr lvl="0"/>
            <a:r>
              <a:rPr lang="el-GR" sz="1400" dirty="0" smtClean="0"/>
              <a:t>ΠΕΙΡΑΜΑΤΙΚΟ ΣΧΟΛΕΙΟ ΛΑΓΓΟΥΡΑ – 2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</a:t>
            </a:r>
          </a:p>
          <a:p>
            <a:pPr lvl="0"/>
            <a:r>
              <a:rPr lang="el-GR" sz="1400" dirty="0" smtClean="0"/>
              <a:t>15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ΔΗΜΟΤΙΚΟ – 17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ΔΗΜΟΤΙΚΟ</a:t>
            </a:r>
          </a:p>
          <a:p>
            <a:pPr lvl="0"/>
            <a:r>
              <a:rPr lang="el-GR" sz="1400" dirty="0" smtClean="0"/>
              <a:t>3</a:t>
            </a:r>
            <a:r>
              <a:rPr lang="el-GR" sz="1400" baseline="30000" dirty="0" smtClean="0"/>
              <a:t>Ο</a:t>
            </a:r>
            <a:r>
              <a:rPr lang="el-GR" sz="1400" dirty="0" smtClean="0"/>
              <a:t> ΓΕΛ</a:t>
            </a:r>
          </a:p>
          <a:p>
            <a:pPr>
              <a:buNone/>
            </a:pPr>
            <a:r>
              <a:rPr lang="el-GR" sz="1400" dirty="0" smtClean="0"/>
              <a:t>     - </a:t>
            </a:r>
            <a:r>
              <a:rPr lang="el-GR" sz="1400" b="1" dirty="0" smtClean="0"/>
              <a:t>Κατασκευή ενός γηπέδου χειροσφαίρισης (</a:t>
            </a:r>
            <a:r>
              <a:rPr lang="en-US" sz="1400" b="1" dirty="0" smtClean="0"/>
              <a:t>handball</a:t>
            </a:r>
            <a:r>
              <a:rPr lang="el-GR" sz="1400" b="1" dirty="0" smtClean="0"/>
              <a:t>) </a:t>
            </a:r>
            <a:r>
              <a:rPr lang="el-GR" sz="1400" dirty="0" smtClean="0"/>
              <a:t>στο σχολικό συγκρότημα του 7</a:t>
            </a:r>
            <a:r>
              <a:rPr lang="el-GR" sz="1400" baseline="30000" dirty="0" smtClean="0"/>
              <a:t>ου</a:t>
            </a:r>
            <a:r>
              <a:rPr lang="el-GR" sz="1400" dirty="0" smtClean="0"/>
              <a:t>  ΕΠΑΛ</a:t>
            </a:r>
          </a:p>
          <a:p>
            <a:pPr>
              <a:buNone/>
            </a:pPr>
            <a:r>
              <a:rPr lang="el-GR" sz="1400" dirty="0" smtClean="0"/>
              <a:t>  </a:t>
            </a:r>
          </a:p>
          <a:p>
            <a:pPr>
              <a:buNone/>
            </a:pPr>
            <a:endParaRPr lang="el-GR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ΑΝΤΙΚΕΙΜΕΝΟ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5976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2000" dirty="0" smtClean="0"/>
              <a:t> </a:t>
            </a:r>
            <a:r>
              <a:rPr lang="el-GR" sz="1800" dirty="0" smtClean="0"/>
              <a:t>Η Δ/</a:t>
            </a:r>
            <a:r>
              <a:rPr lang="el-GR" sz="1800" dirty="0" err="1" smtClean="0"/>
              <a:t>νση </a:t>
            </a:r>
            <a:r>
              <a:rPr lang="el-GR" sz="1800" dirty="0" smtClean="0"/>
              <a:t>Αρχιτεκτονικού </a:t>
            </a:r>
            <a:r>
              <a:rPr lang="en-US" sz="1800" dirty="0" smtClean="0"/>
              <a:t> </a:t>
            </a:r>
            <a:r>
              <a:rPr lang="el-GR" sz="1800" dirty="0" smtClean="0"/>
              <a:t>Έργου – Η/Μ είναι αρμόδια για :</a:t>
            </a:r>
          </a:p>
          <a:p>
            <a:pPr algn="just">
              <a:buNone/>
            </a:pPr>
            <a:r>
              <a:rPr lang="el-GR" sz="1800" dirty="0" smtClean="0"/>
              <a:t>1.  Την μελέτη, κατασκευή και συντήρηση όλων των κτιρίων του Δήμου, ήτοι των Σχολικών Συγκροτημάτων, των Δημοτικών Κτιρίων , των  Κλειστών Αθλητικών  Χώρων κλπ., αλλά και όλων των κτιρίων που εποπτεύονται από τα Νομικά Πρόσωπα</a:t>
            </a:r>
            <a:r>
              <a:rPr lang="el-GR" sz="1800" b="1" dirty="0" smtClean="0"/>
              <a:t> </a:t>
            </a:r>
            <a:r>
              <a:rPr lang="el-GR" sz="1800" dirty="0" smtClean="0"/>
              <a:t>ήτοι των Δημοτικών Βρεφονηπιακών Σταθμών , του Δημοτικού Βρεφοκομείου, της Δημοτικής Βιβλιοθήκης, των Δημοτικών  Ωδείων, του Κτιρίου Μουσικής, του Δημοτικού  Θεάτρου </a:t>
            </a:r>
            <a:r>
              <a:rPr lang="el-GR" sz="1800" dirty="0" err="1" smtClean="0"/>
              <a:t>΄΄ΑΠΟΛΛΩΝ΄΄</a:t>
            </a:r>
            <a:r>
              <a:rPr lang="el-GR" sz="1800" dirty="0" smtClean="0"/>
              <a:t>, των Αποθηκών  </a:t>
            </a:r>
            <a:r>
              <a:rPr lang="el-GR" sz="1800" dirty="0" err="1" smtClean="0"/>
              <a:t>΄΄ΜΠΑΡΙ΄΄</a:t>
            </a:r>
            <a:r>
              <a:rPr lang="el-GR" sz="1800" dirty="0" smtClean="0"/>
              <a:t>, του κτιρίου του Καρναβαλικού στο Πετρωτό κλπ.</a:t>
            </a:r>
          </a:p>
          <a:p>
            <a:pPr algn="just">
              <a:buNone/>
            </a:pPr>
            <a:r>
              <a:rPr lang="el-GR" sz="1800" dirty="0" smtClean="0"/>
              <a:t> 2. Την μελέτη, κατασκευή και συντήρηση όλων των χώρων αναψυχής και κοινής χρήσης ήτοι  Πλατειών, Παιδικών Χαρών, Παιδότοπων, Υπαίθριων Αθλητικών Χώρων, Αύλειων Χώρων Σχολικών Συγκροτημάτων και Παιδικών Σταθμών κλπ. και </a:t>
            </a:r>
          </a:p>
          <a:p>
            <a:pPr algn="just">
              <a:buNone/>
            </a:pPr>
            <a:r>
              <a:rPr lang="el-GR" sz="1800" dirty="0" smtClean="0"/>
              <a:t>3.  Την σύνταξη  Ηλεκτρολογικών και Μηχανολογικών μελετών και την συντήρηση του Δημοτικού Δικτύου Ηλεκτροφωτισμού</a:t>
            </a:r>
          </a:p>
          <a:p>
            <a:pPr algn="just">
              <a:buNone/>
            </a:pPr>
            <a:r>
              <a:rPr lang="el-GR" sz="1800" dirty="0" smtClean="0"/>
              <a:t>4.  Την σύνταξη μελετών  παροχής Υπηρεσιών και Προμήθειας για κάθε είδους υλικά που είναι απαραίτητα για την εκτέλεση του έργου των Τμημάτων της Δ/</a:t>
            </a:r>
            <a:r>
              <a:rPr lang="el-GR" sz="1800" dirty="0" err="1" smtClean="0"/>
              <a:t>νσης </a:t>
            </a:r>
            <a:r>
              <a:rPr lang="el-GR" sz="1800" dirty="0" smtClean="0"/>
              <a:t>(Προμήθειες  </a:t>
            </a:r>
            <a:r>
              <a:rPr lang="el-GR" sz="1800" dirty="0" err="1" smtClean="0"/>
              <a:t>Οδοφωτισμού</a:t>
            </a:r>
            <a:r>
              <a:rPr lang="el-GR" sz="1800" dirty="0" smtClean="0"/>
              <a:t>, Αστικού και  Η/Μ Εξοπλισμού, Π/Χ κλπ.), αλλά και υλικών που απαιτούνται για την λειτουργία όλων των Νομικών Προσώπων του Δήμου.</a:t>
            </a:r>
          </a:p>
          <a:p>
            <a:pPr algn="just">
              <a:buNone/>
            </a:pPr>
            <a:r>
              <a:rPr lang="el-GR" sz="1800" dirty="0" smtClean="0"/>
              <a:t>5. Την σύνταξη φακέλου για την έκδοση άδειας λειτουργίας των Αθλητικών χώρων και των Παιδικών Σταθμών                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>
              <a:buNone/>
            </a:pPr>
            <a:r>
              <a:rPr lang="el-GR" b="1" dirty="0" smtClean="0"/>
              <a:t>                           </a:t>
            </a:r>
          </a:p>
          <a:p>
            <a:pPr>
              <a:buNone/>
            </a:pPr>
            <a:r>
              <a:rPr lang="el-GR" b="1" dirty="0" smtClean="0"/>
              <a:t>                          ΕΡΓΑ    ΥΠΟ    ΕΝΤΑΞΗ </a:t>
            </a:r>
          </a:p>
          <a:p>
            <a:pPr algn="ctr">
              <a:buNone/>
            </a:pPr>
            <a:r>
              <a:rPr lang="el-GR" b="1" dirty="0" smtClean="0"/>
              <a:t>ΣΕ </a:t>
            </a:r>
            <a:r>
              <a:rPr lang="en-US" b="1" dirty="0" smtClean="0"/>
              <a:t>   </a:t>
            </a:r>
            <a:r>
              <a:rPr lang="el-GR" b="1" dirty="0" smtClean="0"/>
              <a:t>ΔΙΑΦΟΡΑ </a:t>
            </a:r>
            <a:r>
              <a:rPr lang="en-US" b="1" dirty="0" smtClean="0"/>
              <a:t>  </a:t>
            </a:r>
            <a:r>
              <a:rPr lang="el-GR" b="1" dirty="0" smtClean="0"/>
              <a:t>ΧΡΗΜΑΤΟΔΟΤΙΚΑ </a:t>
            </a:r>
            <a:endParaRPr lang="en-US" b="1" dirty="0" smtClean="0"/>
          </a:p>
          <a:p>
            <a:pPr algn="ctr">
              <a:buNone/>
            </a:pPr>
            <a:r>
              <a:rPr lang="el-GR" b="1" dirty="0" smtClean="0"/>
              <a:t>ΠΡΟΓΡΑΜΜΑΤΑ</a:t>
            </a:r>
          </a:p>
          <a:p>
            <a:pPr algn="ctr">
              <a:buNone/>
            </a:pPr>
            <a:endParaRPr lang="el-GR" dirty="0" smtClean="0"/>
          </a:p>
          <a:p>
            <a:pPr algn="ctr">
              <a:buNone/>
            </a:pPr>
            <a:r>
              <a:rPr lang="el-GR" sz="2800" dirty="0" smtClean="0"/>
              <a:t>Συνολικός Προϋπολογισμός Μελετών </a:t>
            </a:r>
            <a:r>
              <a:rPr lang="en-US" sz="2800" dirty="0" smtClean="0"/>
              <a:t>:</a:t>
            </a:r>
            <a:r>
              <a:rPr lang="el-GR" sz="2800" dirty="0" smtClean="0"/>
              <a:t> 19.925</a:t>
            </a:r>
            <a:r>
              <a:rPr lang="en-US" sz="2800" dirty="0" smtClean="0"/>
              <a:t>.</a:t>
            </a:r>
            <a:r>
              <a:rPr lang="el-GR" sz="2800" dirty="0" smtClean="0"/>
              <a:t>610 €</a:t>
            </a:r>
          </a:p>
          <a:p>
            <a:pPr algn="ctr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l-GR" sz="2200" b="1" dirty="0" smtClean="0"/>
              <a:t>Κατασκευή 12</a:t>
            </a:r>
            <a:r>
              <a:rPr lang="el-GR" sz="2200" b="1" baseline="30000" dirty="0" smtClean="0"/>
              <a:t>ου</a:t>
            </a:r>
            <a:r>
              <a:rPr lang="el-GR" sz="2200" b="1" dirty="0" smtClean="0"/>
              <a:t> Δημοτικού Πατρών</a:t>
            </a:r>
            <a:r>
              <a:rPr lang="el-GR" sz="2200" dirty="0" smtClean="0"/>
              <a:t> </a:t>
            </a:r>
            <a:br>
              <a:rPr lang="el-GR" sz="2200" dirty="0" smtClean="0"/>
            </a:br>
            <a:r>
              <a:rPr lang="el-GR" sz="2000" dirty="0" smtClean="0"/>
              <a:t>Προϋπολογισμός μελέτης:3.403.800 €  </a:t>
            </a:r>
            <a:br>
              <a:rPr lang="el-GR" sz="2000" dirty="0" smtClean="0"/>
            </a:br>
            <a:r>
              <a:rPr lang="el-GR" sz="2000" dirty="0" smtClean="0"/>
              <a:t>  Χρηματοδότηση: ΠΕΠ Δυτικής Ελλάδος 2014-2020 </a:t>
            </a:r>
            <a:br>
              <a:rPr lang="el-GR" sz="2000" dirty="0" smtClean="0"/>
            </a:br>
            <a:endParaRPr lang="el-GR" sz="2000" dirty="0"/>
          </a:p>
        </p:txBody>
      </p:sp>
      <p:pic>
        <p:nvPicPr>
          <p:cNvPr id="4101" name="Picture 5" descr="C:\Documents and Settings\ELENH\Τα έγγραφά μου\12οΠΑΡΟΥΣΙΑΣ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5292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28192"/>
          </a:xfrm>
        </p:spPr>
        <p:txBody>
          <a:bodyPr>
            <a:normAutofit fontScale="90000"/>
          </a:bodyPr>
          <a:lstStyle/>
          <a:p>
            <a:r>
              <a:rPr lang="el-GR" sz="2200" b="1" dirty="0" smtClean="0"/>
              <a:t/>
            </a:r>
            <a:br>
              <a:rPr lang="el-GR" sz="2200" b="1" dirty="0" smtClean="0"/>
            </a:br>
            <a:r>
              <a:rPr lang="el-GR" sz="2200" b="1" dirty="0" smtClean="0"/>
              <a:t/>
            </a:r>
            <a:br>
              <a:rPr lang="el-GR" sz="2200" b="1" dirty="0" smtClean="0"/>
            </a:br>
            <a:r>
              <a:rPr lang="el-GR" sz="2200" b="1" dirty="0" smtClean="0"/>
              <a:t>Μετατροπή Παλαιού Νοσοκομείου σε Εκθεσιακό Χώρο και Κέντρο Οπτικοακουστικής Κληρονομιάς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000" b="1" dirty="0" smtClean="0"/>
              <a:t>             </a:t>
            </a:r>
            <a:r>
              <a:rPr lang="el-GR" sz="2000" dirty="0" smtClean="0"/>
              <a:t> Προϋπολογισμός μελέτης:</a:t>
            </a:r>
            <a:r>
              <a:rPr lang="el-GR" sz="2000" b="1" dirty="0" smtClean="0"/>
              <a:t>  </a:t>
            </a:r>
            <a:r>
              <a:rPr lang="el-GR" sz="2000" dirty="0" smtClean="0"/>
              <a:t> 10.700.000€ </a:t>
            </a:r>
            <a:r>
              <a:rPr lang="el-GR" sz="2000" b="1" dirty="0" smtClean="0"/>
              <a:t>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b="1" dirty="0" smtClean="0"/>
              <a:t>       </a:t>
            </a:r>
            <a:r>
              <a:rPr lang="el-GR" sz="2000" dirty="0" smtClean="0"/>
              <a:t>Χρηματοδότηση: Πρόγραμμα Δημοσίων Επενδύσεων</a:t>
            </a:r>
            <a:br>
              <a:rPr lang="el-GR" sz="2000" dirty="0" smtClean="0"/>
            </a:br>
            <a:r>
              <a:rPr lang="el-GR" sz="2000" b="1" dirty="0" smtClean="0"/>
              <a:t> 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026" name="Picture 2" descr="C:\Documents and Settings\ELENH\Τα έγγραφά μου\νοσοκομει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2426264" cy="1643074"/>
          </a:xfrm>
          <a:prstGeom prst="rect">
            <a:avLst/>
          </a:prstGeom>
          <a:noFill/>
        </p:spPr>
      </p:pic>
      <p:pic>
        <p:nvPicPr>
          <p:cNvPr id="1028" name="Picture 4" descr="C:\Documents and Settings\ELENH\Τα έγγραφά μου\img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3116"/>
            <a:ext cx="2376264" cy="1656184"/>
          </a:xfrm>
          <a:prstGeom prst="rect">
            <a:avLst/>
          </a:prstGeom>
          <a:noFill/>
        </p:spPr>
      </p:pic>
      <p:pic>
        <p:nvPicPr>
          <p:cNvPr id="2" name="Picture 2" descr="C:\Documents and Settings\ELENH\Τα έγγραφά μου\img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43116"/>
            <a:ext cx="2376264" cy="1656184"/>
          </a:xfrm>
          <a:prstGeom prst="rect">
            <a:avLst/>
          </a:prstGeom>
          <a:noFill/>
        </p:spPr>
      </p:pic>
      <p:pic>
        <p:nvPicPr>
          <p:cNvPr id="3" name="Picture 2" descr="C:\Documents and Settings\ELENH\Τα έγγραφά μου\Κ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580090" y="3778495"/>
            <a:ext cx="1071570" cy="1658464"/>
          </a:xfrm>
          <a:prstGeom prst="rect">
            <a:avLst/>
          </a:prstGeom>
          <a:noFill/>
        </p:spPr>
      </p:pic>
      <p:pic>
        <p:nvPicPr>
          <p:cNvPr id="1027" name="Picture 3" descr="C:\Documents and Settings\ELENH\Τα έγγραφά μου\Ο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1612" y="5429264"/>
            <a:ext cx="1692875" cy="1126823"/>
          </a:xfrm>
          <a:prstGeom prst="rect">
            <a:avLst/>
          </a:prstGeom>
          <a:noFill/>
        </p:spPr>
      </p:pic>
      <p:pic>
        <p:nvPicPr>
          <p:cNvPr id="5" name="Picture 4" descr="C:\Documents and Settings\ELENH\Τα έγγραφά μου\Ο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5429264"/>
            <a:ext cx="1694553" cy="1145860"/>
          </a:xfrm>
          <a:prstGeom prst="rect">
            <a:avLst/>
          </a:prstGeom>
          <a:noFill/>
        </p:spPr>
      </p:pic>
      <p:pic>
        <p:nvPicPr>
          <p:cNvPr id="1029" name="Picture 5" descr="C:\Documents and Settings\ELENH\Τα έγγραφά μου\Ο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5429264"/>
            <a:ext cx="1585316" cy="1128118"/>
          </a:xfrm>
          <a:prstGeom prst="rect">
            <a:avLst/>
          </a:prstGeom>
          <a:noFill/>
        </p:spPr>
      </p:pic>
      <p:pic>
        <p:nvPicPr>
          <p:cNvPr id="1030" name="Picture 6" descr="C:\Documents and Settings\ELENH\Τα έγγραφά μου\Κ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741502" y="3759696"/>
            <a:ext cx="1071569" cy="1696062"/>
          </a:xfrm>
          <a:prstGeom prst="rect">
            <a:avLst/>
          </a:prstGeom>
          <a:noFill/>
        </p:spPr>
      </p:pic>
      <p:pic>
        <p:nvPicPr>
          <p:cNvPr id="1031" name="Picture 7" descr="C:\Documents and Settings\ELENH\Τα έγγραφά μου\Τ_Α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4071942"/>
            <a:ext cx="1615349" cy="1134318"/>
          </a:xfrm>
          <a:prstGeom prst="rect">
            <a:avLst/>
          </a:prstGeom>
          <a:noFill/>
        </p:spPr>
      </p:pic>
      <p:pic>
        <p:nvPicPr>
          <p:cNvPr id="13" name="12 - Εικόνα" descr="Αφιέρωμα στο Παλιό Δημοτικό Νοσοκομείο Πατρών Μαθαίνουμε την ιστορία του ">
            <a:hlinkClick r:id="rId11" tooltip="&quot;Αφιέρωμα στο Παλιό Δημοτικό Νοσοκομείο Πατρών Μαθαίνουμε την ιστορία του &quot;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836712"/>
            <a:ext cx="1714512" cy="10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qbykxczied55a951d34b36d.JPG" descr="http://cdn.thebest.gr/media/images/storyImage/qbykxczied55a951d34b36d.JPG">
            <a:hlinkClick r:id="rId13" tooltip="&quot;&quot;"/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44" y="4071942"/>
            <a:ext cx="130070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0 - Εικόνα" descr="σάρωση10001.jp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71604" y="4071942"/>
            <a:ext cx="1857388" cy="2520850"/>
          </a:xfrm>
          <a:prstGeom prst="rect">
            <a:avLst/>
          </a:prstGeom>
        </p:spPr>
      </p:pic>
      <p:pic>
        <p:nvPicPr>
          <p:cNvPr id="1033" name="Picture 9" descr="2016-01-19_1242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08304" y="908720"/>
            <a:ext cx="158417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VPA_042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7158" y="5357826"/>
            <a:ext cx="99629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>
            <a:noAutofit/>
          </a:bodyPr>
          <a:lstStyle/>
          <a:p>
            <a:r>
              <a:rPr lang="el-GR" sz="2000" b="1" dirty="0" smtClean="0"/>
              <a:t>Νομιμοποίηση – Επισκευή &amp; </a:t>
            </a:r>
            <a:r>
              <a:rPr lang="en-US" sz="2000" b="1" dirty="0" smtClean="0"/>
              <a:t> </a:t>
            </a:r>
            <a:r>
              <a:rPr lang="el-GR" sz="2000" b="1" dirty="0" smtClean="0"/>
              <a:t>Ενίσχυση Μεταλλικού Κτιρίου   Θεάτρου Τέχνης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    </a:t>
            </a:r>
            <a:r>
              <a:rPr lang="el-GR" sz="1800" dirty="0" smtClean="0"/>
              <a:t>Προϋπολογισμός μελέτης:1.800.000 €  </a:t>
            </a:r>
            <a:br>
              <a:rPr lang="el-GR" sz="1800" dirty="0" smtClean="0"/>
            </a:br>
            <a:r>
              <a:rPr lang="el-GR" sz="1800" dirty="0" smtClean="0"/>
              <a:t>Χρηματοδότηση: Υπουργείο Οικονομίας και Ανάπτυξης - Τομεακό Ε. Π  2014-2020</a:t>
            </a:r>
            <a:br>
              <a:rPr lang="el-GR" sz="1800" dirty="0" smtClean="0"/>
            </a:br>
            <a:endParaRPr lang="el-GR" sz="1800" dirty="0"/>
          </a:p>
        </p:txBody>
      </p:sp>
      <p:pic>
        <p:nvPicPr>
          <p:cNvPr id="1026" name="Picture 2" descr="\\10.160.43.251\tas\ΔΙΕΥΘΥΝΣΗ_ΑΡΧΙΤΕΚΤΟΝΙΚΟΥ_ΕΡΓΟΥ_ΗΜ\Αλεξοπούλου\ΠΑΡΟΥΣΙΑΣΗ_ΝΟΕΜ\ΕΡΓΟΣΤΑΣΙΟ ΤΕΧΝΗΣ\ΕΡΓΟΣΤΑΣΙ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71296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Autofit/>
          </a:bodyPr>
          <a:lstStyle/>
          <a:p>
            <a:r>
              <a:rPr lang="el-GR" sz="2000" b="1" dirty="0" smtClean="0"/>
              <a:t>Ενεργειακή Αναβάθμιση </a:t>
            </a:r>
            <a:r>
              <a:rPr lang="el-GR" sz="2000" b="1" dirty="0" err="1" smtClean="0"/>
              <a:t>Παμπελοποννησιακού</a:t>
            </a:r>
            <a:r>
              <a:rPr lang="el-GR" sz="2000" b="1" dirty="0" smtClean="0"/>
              <a:t> Σταδίου Δήμου </a:t>
            </a:r>
            <a:r>
              <a:rPr lang="el-GR" sz="2000" b="1" dirty="0" err="1" smtClean="0"/>
              <a:t>Πατρέων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Προϋπολογισμός:   1.019.810 €  </a:t>
            </a:r>
            <a:br>
              <a:rPr lang="el-GR" sz="1800" dirty="0" smtClean="0"/>
            </a:br>
            <a:r>
              <a:rPr lang="el-GR" sz="1800" dirty="0" smtClean="0"/>
              <a:t>Χρηματοδότηση: Υπουργείο Οικονομίας και Ανάπτυξης – Τομεακό Ε.Π 2014-2020</a:t>
            </a:r>
            <a:endParaRPr lang="el-GR" sz="1800" dirty="0"/>
          </a:p>
        </p:txBody>
      </p:sp>
      <p:pic>
        <p:nvPicPr>
          <p:cNvPr id="3" name="Picture 2" descr="\\10.160.43.251\tas\ΔΙΕΥΘΥΝΣΗ_ΑΡΧΙΤΕΚΤΟΝΙΚΟΥ_ΕΡΓΟΥ_ΗΜ\Αλεξοπούλου\παμπελοποννησιακο photo\Pampeloponisia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80919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:\Documents and Settings\ELENH\Τα έγγραφά μου\HPIM18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2"/>
            <a:ext cx="273630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611560" y="3789040"/>
            <a:ext cx="26613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11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7ο    Γυμνάσιο </a:t>
            </a:r>
            <a:endParaRPr lang="el-GR" sz="1100" dirty="0" smtClean="0">
              <a:latin typeface="Arial" pitchFamily="34" charset="0"/>
            </a:endParaRPr>
          </a:p>
        </p:txBody>
      </p:sp>
      <p:pic>
        <p:nvPicPr>
          <p:cNvPr id="4" name="3 - Εικόνα" descr="C:\Documents and Settings\ELENH\Τα έγγραφά μου\ΦΩΤΟΓΡΑΦΙΑ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16832"/>
            <a:ext cx="26490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 flipV="1">
            <a:off x="4211960" y="3933056"/>
            <a:ext cx="8640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 </a:t>
            </a:r>
            <a:endParaRPr lang="el-GR" sz="1200" dirty="0"/>
          </a:p>
        </p:txBody>
      </p:sp>
      <p:sp>
        <p:nvSpPr>
          <p:cNvPr id="6" name="5 - Ορθογώνιο"/>
          <p:cNvSpPr/>
          <p:nvPr/>
        </p:nvSpPr>
        <p:spPr>
          <a:xfrm>
            <a:off x="5436096" y="1920488"/>
            <a:ext cx="10826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endParaRPr lang="el-GR" sz="1200" dirty="0">
              <a:solidFill>
                <a:prstClr val="black"/>
              </a:solidFill>
            </a:endParaRPr>
          </a:p>
        </p:txBody>
      </p:sp>
      <p:pic>
        <p:nvPicPr>
          <p:cNvPr id="10" name="9 - Εικόνα" descr="C:\Documents and Settings\ELENH\Τα έγγραφά μου\P101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916832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C:\Documents and Settings\ELENH\Τα έγγραφά μου\IMG_33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2664296" cy="144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Ορθογώνιο"/>
          <p:cNvSpPr/>
          <p:nvPr/>
        </p:nvSpPr>
        <p:spPr>
          <a:xfrm>
            <a:off x="7236296" y="3789040"/>
            <a:ext cx="862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/>
              <a:t>6ο Λύκειο</a:t>
            </a:r>
            <a:r>
              <a:rPr lang="el-GR" sz="1200" dirty="0" smtClean="0"/>
              <a:t> </a:t>
            </a:r>
            <a:endParaRPr lang="el-GR" sz="1200" dirty="0"/>
          </a:p>
        </p:txBody>
      </p:sp>
      <p:pic>
        <p:nvPicPr>
          <p:cNvPr id="15" name="14 - Εικόνα" descr="C:\Documents and Settings\ELENH\Τα έγγραφά μου\P51001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437112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- Εικόνα" descr="C:\Documents and Settings\ELENH\Τα έγγραφά μου\IMG_336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437112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- Ορθογώνιο"/>
          <p:cNvSpPr/>
          <p:nvPr/>
        </p:nvSpPr>
        <p:spPr>
          <a:xfrm>
            <a:off x="323528" y="6021288"/>
            <a:ext cx="29071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/>
              <a:t>8ου Δημοτικό Σχολείο &amp;10ο Νηπιαγωγείο </a:t>
            </a:r>
            <a:endParaRPr lang="el-GR" sz="1200" dirty="0"/>
          </a:p>
        </p:txBody>
      </p:sp>
      <p:sp>
        <p:nvSpPr>
          <p:cNvPr id="21" name="20 - Ορθογώνιο"/>
          <p:cNvSpPr/>
          <p:nvPr/>
        </p:nvSpPr>
        <p:spPr>
          <a:xfrm>
            <a:off x="3995936" y="6021288"/>
            <a:ext cx="1544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1200" b="1" dirty="0" smtClean="0">
                <a:solidFill>
                  <a:prstClr val="black"/>
                </a:solidFill>
              </a:rPr>
              <a:t>5ο Δημοτικό Σχολείο 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24" name="23 - Ορθογώνιο"/>
          <p:cNvSpPr/>
          <p:nvPr/>
        </p:nvSpPr>
        <p:spPr>
          <a:xfrm>
            <a:off x="6320214" y="6021288"/>
            <a:ext cx="2823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9ου Δημοτικό Σχολείο &amp; 12Νηπιαγωγείο </a:t>
            </a:r>
            <a:endParaRPr lang="el-GR" sz="1200" dirty="0" smtClean="0">
              <a:latin typeface="Arial" pitchFamily="34" charset="0"/>
            </a:endParaRPr>
          </a:p>
        </p:txBody>
      </p:sp>
      <p:sp>
        <p:nvSpPr>
          <p:cNvPr id="26" name="25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000" b="1" dirty="0" smtClean="0"/>
              <a:t>Ενεργειακή Αναβάθμιση Σχολικών Συγκροτημάτων </a:t>
            </a:r>
            <a:r>
              <a:rPr lang="el-GR" sz="1800" b="1" dirty="0" smtClean="0"/>
              <a:t/>
            </a:r>
            <a:br>
              <a:rPr lang="el-GR" sz="1800" b="1" dirty="0" smtClean="0"/>
            </a:br>
            <a:r>
              <a:rPr lang="el-GR" sz="1800" dirty="0" smtClean="0"/>
              <a:t>Προϋπολογισμός  3.002.000€ </a:t>
            </a:r>
            <a:br>
              <a:rPr lang="el-GR" sz="1800" dirty="0" smtClean="0"/>
            </a:br>
            <a:r>
              <a:rPr lang="el-GR" sz="1800" dirty="0" smtClean="0"/>
              <a:t>Χρηματοδότηση: Ε.Π. Περιφέρειας Δυτικής Ελλάδας 2014-2020</a:t>
            </a:r>
            <a:br>
              <a:rPr lang="el-GR" sz="1800" dirty="0" smtClean="0"/>
            </a:br>
            <a:r>
              <a:rPr lang="el-GR" sz="1800" dirty="0" smtClean="0"/>
              <a:t> Συγχρηματοδότηση Ε</a:t>
            </a:r>
            <a:r>
              <a:rPr lang="en-US" sz="1800" dirty="0" smtClean="0"/>
              <a:t>T</a:t>
            </a:r>
            <a:r>
              <a:rPr lang="el-GR" sz="1800" dirty="0" smtClean="0"/>
              <a:t>ΠΑ</a:t>
            </a:r>
            <a:endParaRPr lang="el-GR" sz="1800" dirty="0"/>
          </a:p>
        </p:txBody>
      </p:sp>
      <p:sp>
        <p:nvSpPr>
          <p:cNvPr id="18" name="17 - Ορθογώνιο"/>
          <p:cNvSpPr/>
          <p:nvPr/>
        </p:nvSpPr>
        <p:spPr>
          <a:xfrm rot="10800000" flipV="1">
            <a:off x="3419872" y="3789040"/>
            <a:ext cx="28083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100" b="1" dirty="0" smtClean="0"/>
              <a:t>   15</a:t>
            </a:r>
            <a:r>
              <a:rPr lang="el-GR" sz="1100" b="1" baseline="30000" dirty="0" smtClean="0"/>
              <a:t>ο</a:t>
            </a:r>
            <a:r>
              <a:rPr lang="el-GR" sz="1100" b="1" dirty="0" smtClean="0"/>
              <a:t> Δημοτικό Σχολείο &amp; 37</a:t>
            </a:r>
            <a:r>
              <a:rPr lang="el-GR" sz="1100" b="1" baseline="30000" dirty="0" smtClean="0"/>
              <a:t>ο</a:t>
            </a:r>
            <a:r>
              <a:rPr lang="el-GR" sz="1100" b="1" dirty="0" smtClean="0"/>
              <a:t> Νηπιαγωγείο </a:t>
            </a:r>
            <a:endParaRPr lang="el-GR" sz="1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30818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Ανέγερση νέας διώροφης οικοδομής για την στέγαση του Κέντρου Διημέρευσης – Ημερήσιας Φροντίδας (ΚΔ.ΗΦ) και Στέγης Υποστηριζόμενης Διαβίωσης (Σ.Υ.Δ) –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Οικοτροφείο για άτομα με Αυτισμό και Ν.Υ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Προϋπολογισμός μελέτης: 3.093.800 €  και επί πλέον 434.000 € για  την προμήθεια του εξοπλισμού</a:t>
            </a:r>
            <a:endParaRPr kumimoji="0" 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Χρηματοδότηση: ΠΕΠ Δυτικής Ελλάδος 2014-2020 </a:t>
            </a:r>
            <a:endParaRPr kumimoji="0" 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endParaRPr lang="el-GR" dirty="0"/>
          </a:p>
        </p:txBody>
      </p:sp>
      <p:pic>
        <p:nvPicPr>
          <p:cNvPr id="1026" name="Picture 2" descr="\\10.160.43.251\tas\ΔΙΕΥΘΥΝΣΗ_ΑΡΧΙΤΕΚΤΟΝΙΚΟΥ_ΕΡΓΟΥ_ΗΜ\Αλεξοπούλου\ΠΑΡΟΥΣΙΑΣΗ_ΝΟΕΜ\ΑΥΤΙΣΜΟΣ\ΑΥΤΙΣΜΟ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136904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Επισκευή Τοίχου Αντιστήριξης εισόδου 3</a:t>
            </a:r>
            <a:r>
              <a:rPr lang="el-GR" sz="2000" b="1" baseline="30000" dirty="0" smtClean="0"/>
              <a:t>ου</a:t>
            </a:r>
            <a:r>
              <a:rPr lang="el-GR" sz="2000" b="1" dirty="0" smtClean="0"/>
              <a:t> Δημοτικού Σχολείου στην οδό Παντοκράτορος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smtClean="0"/>
              <a:t>Ενδεικτικός Προϋπολογισμός μελέτης:  100.000 €  </a:t>
            </a:r>
            <a:br>
              <a:rPr lang="el-GR" sz="2000" dirty="0" smtClean="0"/>
            </a:br>
            <a:r>
              <a:rPr lang="el-GR" sz="2000" dirty="0" smtClean="0"/>
              <a:t>  Χρηματοδότηση:   Ίδιοι Πόροι Δήμου</a:t>
            </a:r>
            <a:endParaRPr lang="el-GR" sz="2000" b="1" dirty="0"/>
          </a:p>
        </p:txBody>
      </p:sp>
      <p:pic>
        <p:nvPicPr>
          <p:cNvPr id="4097" name="Picture 1" descr="\\10.160.43.251\tas\ΔΙΕΥΘΥΝΣΗ_ΑΡΧΙΤΕΚΤΟΝΙΚΟΥ_ΕΡΓΟΥ_ΗΜ\Αλεξοπούλου\ΠΑΡΟΥΣΙΑΣΗ_ΝΟΕΜ\ΤΟΙΧΟΣ ΑΝΤΙΣΤΗΡΙΞΗΣ\ΤΟΙΧΟΣ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885698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l-GR" sz="4000" b="1" dirty="0" smtClean="0"/>
              <a:t>ΕΡΓΑ  ΣΕ ΚΟΙΝΟΧΡΗΣΤΟΥΣ ΧΩΡΟΥΣ</a:t>
            </a:r>
            <a:br>
              <a:rPr lang="el-GR" sz="4000" b="1" dirty="0" smtClean="0"/>
            </a:br>
            <a:r>
              <a:rPr lang="el-GR" sz="4000" b="1" dirty="0" smtClean="0"/>
              <a:t> </a:t>
            </a:r>
            <a:r>
              <a:rPr lang="el-GR" sz="3200" b="1" dirty="0" smtClean="0"/>
              <a:t>Αναπλάσεις  περιοχών </a:t>
            </a:r>
            <a:br>
              <a:rPr lang="el-GR" sz="3200" b="1" dirty="0" smtClean="0"/>
            </a:br>
            <a:r>
              <a:rPr lang="el-GR" sz="3200" b="1" dirty="0" smtClean="0"/>
              <a:t> Ανακατασκευές  Παιδικών  Χαρών</a:t>
            </a:r>
            <a:br>
              <a:rPr lang="el-GR" sz="3200" b="1" dirty="0" smtClean="0"/>
            </a:br>
            <a:r>
              <a:rPr lang="el-GR" sz="3200" b="1" dirty="0" smtClean="0"/>
              <a:t> Ανακατασκευές  Ανοιχτών Αθλητικών χώρων κλπ.</a:t>
            </a:r>
            <a:r>
              <a:rPr lang="el-GR" sz="4000" dirty="0" smtClean="0"/>
              <a:t> </a:t>
            </a:r>
            <a:br>
              <a:rPr lang="el-GR" sz="4000" dirty="0" smtClean="0"/>
            </a:b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2800" dirty="0" smtClean="0"/>
              <a:t>Συνολικός Προϋπολογισμός Μελετών </a:t>
            </a:r>
            <a:r>
              <a:rPr lang="en-US" sz="2800" dirty="0" smtClean="0"/>
              <a:t>: </a:t>
            </a:r>
            <a:r>
              <a:rPr lang="el-GR" sz="2800" dirty="0" smtClean="0"/>
              <a:t>27.526.000 </a:t>
            </a:r>
            <a:r>
              <a:rPr lang="en-US" sz="2800" dirty="0" smtClean="0"/>
              <a:t>€</a:t>
            </a:r>
            <a:endParaRPr lang="el-GR" sz="28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el-GR" sz="2000" b="1" dirty="0" smtClean="0"/>
              <a:t>ΑΝΑΠΛΑΣΗ</a:t>
            </a:r>
            <a:r>
              <a:rPr lang="el-GR" sz="2000" dirty="0" smtClean="0"/>
              <a:t> </a:t>
            </a:r>
            <a:r>
              <a:rPr lang="el-GR" sz="2000" b="1" cap="all" dirty="0" smtClean="0"/>
              <a:t>ΚΟΙΝΟΧΡΗΣΤΩΝ ΧΩΡΩΝ ΠΕΡΙΟΧΩΝ ΒΛΑΤΕΡΟΥ – ΔΑΣΥΛΛΙΟΥ – ΚΑΒΟΥΚΑΚΙ - ΓΟΥΒΑ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cap="all" dirty="0" smtClean="0"/>
              <a:t> </a:t>
            </a:r>
            <a:r>
              <a:rPr lang="el-GR" sz="1800" dirty="0" smtClean="0"/>
              <a:t>Προϋπολογισμός έργου: 7.687.500,00 € (με ΦΠΑ)- Σύμβαση : 4.231.725,07 € </a:t>
            </a:r>
            <a:br>
              <a:rPr lang="el-GR" sz="1800" dirty="0" smtClean="0"/>
            </a:br>
            <a:r>
              <a:rPr lang="el-GR" sz="1800" dirty="0" smtClean="0"/>
              <a:t> Χρηματοδότηση: ΠΕΠ Δυτικής Ελλάδος 2017-2013 &amp; 2014 - 2020</a:t>
            </a:r>
            <a:br>
              <a:rPr lang="el-GR" sz="1800" dirty="0" smtClean="0"/>
            </a:br>
            <a:r>
              <a:rPr lang="el-GR" sz="1800" dirty="0" smtClean="0"/>
              <a:t> </a:t>
            </a:r>
            <a:endParaRPr lang="el-GR" sz="1800" dirty="0"/>
          </a:p>
        </p:txBody>
      </p:sp>
      <p:pic>
        <p:nvPicPr>
          <p:cNvPr id="3" name="2 - Εικόνα" descr="C:\Users\Δημήτρης Οικονόμου\Desktop\ΕΡΓΟΛΑΒΙΕΣ\ΑΝΑΠΛΑΣΗ Κ.Χ ΠΕΡΙΟΧΩΝ ΒΛΑΤΕΡΟΥ-ΔΑΣΥΛΛΙΟΥ-ΚΑΒΟΥΚΑΚΙ ΚΑΙ ΓΟΥΒΑ (ΑΜ 10.12)\ΦΩΤΟ (απο 15-6-15)\Σκάλα Κερκύρας (μετά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2996952"/>
            <a:ext cx="1368152" cy="171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 descr="C:\Users\Δημήτρης Οικονόμου\Desktop\ΕΡΓΟΛΑΒΙΕΣ\ΑΝΑΠΛΑΣΗ Κ.Χ ΠΕΡΙΟΧΩΝ ΒΛΑΤΕΡΟΥ-ΔΑΣΥΛΛΙΟΥ-ΚΑΒΟΥΚΑΚΙ ΚΑΙ ΓΟΥΒΑ (ΑΜ 10.12)\ΦΩΤΟ (απο 15-6-15)\ΙΑΝΟΥΑΡΙΟΣ 2018\IMG_3604(Ν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996952"/>
            <a:ext cx="194421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 descr="C:\Users\Δημήτρης Οικονόμου\Desktop\ΕΡΓΟΛΑΒΙΕΣ\ΑΝΑΠΛΑΣΗ Κ.Χ ΠΕΡΙΟΧΩΝ ΒΛΑΤΕΡΟΥ-ΔΑΣΥΛΛΙΟΥ-ΚΑΒΟΥΚΑΚΙ ΚΑΙ ΓΟΥΒΑ (ΑΜ 10.12)\ΦΩΤΟ (απο 15-6-15)\ΙΑΝΟΥΑΡΙΟΣ 2018\DSC_00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941168"/>
            <a:ext cx="187220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- Εικόνα" descr="C:\Users\Δημήτρης Οικονόμου\Desktop\ΕΡΓΟΛΑΒΙΕΣ\ΑΝΑΠΛΑΣΗ Κ.Χ ΠΕΡΙΟΧΩΝ ΒΛΑΤΕΡΟΥ-ΔΑΣΥΛΛΙΟΥ-ΚΑΒΟΥΚΑΚΙ ΚΑΙ ΓΟΥΒΑ (ΑΜ 10.12)\ΦΩΤΟ (απο 15-6-15)\ΑΥΓΟΥΣΤΟΣ 2017\GOYBA 0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941168"/>
            <a:ext cx="1944216" cy="168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 descr="D:\2.ΤΕΛΙΚΗ ΚΑΤΑΣΤΑΣΗ\DSCN08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268760"/>
            <a:ext cx="1440160" cy="165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 descr="C:\Users\Δημήτρης Οικονόμου\Desktop\ΕΡΓΟΛΑΒΙΕΣ\ΑΝΑΠΛΑΣΗ Κ.Χ ΠΕΡΙΟΧΩΝ ΒΛΑΤΕΡΟΥ-ΔΑΣΥΛΛΙΟΥ-ΚΑΒΟΥΚΑΚΙ ΚΑΙ ΓΟΥΒΑ (ΑΜ 10.12)\ΦΩΤΟ (απο 15-6-15)\ΙΟΥΝΙΟΣ 2017\DSC_039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452441" y="5085063"/>
            <a:ext cx="165594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D:\2.ΤΕΛΙΚΗ ΚΑΤΑΣΤΑΣΗ\DSCN072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996952"/>
            <a:ext cx="18722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C:\Users\Δημήτρης Οικονόμου\Desktop\ΕΡΓΟΛΑΒΙΕΣ\ΑΝΑΠΛΑΣΗ Κ.Χ ΠΕΡΙΟΧΩΝ ΒΛΑΤΕΡΟΥ-ΔΑΣΥΛΛΙΟΥ-ΚΑΒΟΥΚΑΚΙ ΚΑΙ ΓΟΥΒΑ (ΑΜ 10.12)\ΦΩΤΟ (απο 15-6-15)\ΦΩΤΟ ΓΟΥΒΑ  ΝΟΕΜΒΡΙΟΣ 2017\DSC_039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941168"/>
            <a:ext cx="3024336" cy="164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D:\2.ΤΕΛΙΚΗ ΚΑΤΑΣΤΑΣΗ\ΜΕ ΦΩΤΙΣΜΟ\IMG_3588(N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996952"/>
            <a:ext cx="3024336" cy="176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- Εικόνα" descr="D:\2.ΤΕΛΙΚΗ ΚΑΤΑΣΤΑΣΗ\ΜΕ ΦΩΤΙΣΜΟ\IMG_3614(Ν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1268760"/>
            <a:ext cx="3384136" cy="161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- Εικόνα" descr="C:\Users\Δημήτρης Οικονόμου\Desktop\ΕΡΓΟΛΑΒΙΕΣ\ΑΝΑΠΛΑΣΗ Κ.Χ ΠΕΡΙΟΧΩΝ ΒΛΑΤΕΡΟΥ-ΔΑΣΥΛΛΙΟΥ-ΚΑΒΟΥΚΑΚΙ ΚΑΙ ΓΟΥΒΑ (ΑΜ 10.12)\ΦΩΤΟ (απο 15-6-15)\ΑΥΓΟΥΣΤΟΣ 2017\20170829_123524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560" y="1268760"/>
            <a:ext cx="10081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- Εικόνα" descr="C:\Users\Δημήτρης Οικονόμου\Desktop\ΕΡΓΟΛΑΒΙΕΣ\ΑΝΑΠΛΑΣΗ Κ.Χ ΠΕΡΙΟΧΩΝ ΒΛΑΤΕΡΟΥ-ΔΑΣΥΛΛΙΟΥ-ΚΑΒΟΥΚΑΚΙ ΚΑΙ ΓΟΥΒΑ (ΑΜ 10.12)\ΦΩΤΟ (απο 15-6-15)\ΦΕΒΡΟΥΑΡΙΟΣ 2017\DSC_0337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712" y="1268760"/>
            <a:ext cx="1008112" cy="158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6990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ΔΙΑΡΘΡΩΣΗ  </a:t>
            </a:r>
            <a:r>
              <a:rPr lang="el-G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ΤΗΣ  </a:t>
            </a:r>
            <a:r>
              <a:rPr lang="el-G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Δ/ΝΣΗΣ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39552" y="908720"/>
            <a:ext cx="8147248" cy="5217443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2600" dirty="0" smtClean="0"/>
          </a:p>
          <a:p>
            <a:pPr>
              <a:buNone/>
            </a:pPr>
            <a:r>
              <a:rPr lang="el-GR" sz="2600" dirty="0" smtClean="0"/>
              <a:t>Γραφείο </a:t>
            </a:r>
            <a:r>
              <a:rPr lang="el-GR" sz="2600" dirty="0"/>
              <a:t>Δ/νσης  </a:t>
            </a:r>
          </a:p>
          <a:p>
            <a:pPr>
              <a:buNone/>
            </a:pPr>
            <a:r>
              <a:rPr lang="el-GR" sz="2600" dirty="0" smtClean="0"/>
              <a:t>Τμήματα   </a:t>
            </a:r>
            <a:r>
              <a:rPr lang="en-US" sz="2600" dirty="0" smtClean="0"/>
              <a:t>:  </a:t>
            </a:r>
            <a:r>
              <a:rPr lang="el-GR" sz="2600" dirty="0" smtClean="0"/>
              <a:t>- Κτιριακών  Έργων    </a:t>
            </a:r>
            <a:endParaRPr lang="el-GR" sz="2600" dirty="0"/>
          </a:p>
          <a:p>
            <a:pPr>
              <a:buNone/>
            </a:pPr>
            <a:r>
              <a:rPr lang="en-US" sz="2600" dirty="0" smtClean="0"/>
              <a:t>                      </a:t>
            </a:r>
            <a:r>
              <a:rPr lang="el-GR" sz="2600" dirty="0" smtClean="0"/>
              <a:t> - Κοινοχρήστων </a:t>
            </a:r>
            <a:r>
              <a:rPr lang="el-GR" sz="2600" dirty="0"/>
              <a:t>Χώρων    </a:t>
            </a:r>
          </a:p>
          <a:p>
            <a:pPr>
              <a:buNone/>
            </a:pPr>
            <a:r>
              <a:rPr lang="en-US" sz="2600" dirty="0" smtClean="0"/>
              <a:t>                       </a:t>
            </a:r>
            <a:r>
              <a:rPr lang="el-GR" sz="2600" dirty="0" smtClean="0"/>
              <a:t>- Η/Μ </a:t>
            </a:r>
            <a:r>
              <a:rPr lang="el-GR" sz="2600" dirty="0"/>
              <a:t>Έργων    </a:t>
            </a:r>
          </a:p>
          <a:p>
            <a:pPr>
              <a:buNone/>
            </a:pPr>
            <a:r>
              <a:rPr lang="en-US" sz="2600" dirty="0" smtClean="0"/>
              <a:t>                   </a:t>
            </a:r>
            <a:r>
              <a:rPr lang="el-GR" sz="2600" dirty="0" smtClean="0"/>
              <a:t>    -  Αυτεπιστασίας </a:t>
            </a:r>
            <a:r>
              <a:rPr lang="en-US" sz="2600" dirty="0" smtClean="0"/>
              <a:t>K/X</a:t>
            </a:r>
            <a:r>
              <a:rPr lang="el-GR" sz="2600" dirty="0" smtClean="0"/>
              <a:t>, </a:t>
            </a:r>
            <a:r>
              <a:rPr lang="el-GR" sz="2600" dirty="0"/>
              <a:t>Κτιρίων και </a:t>
            </a:r>
            <a:r>
              <a:rPr lang="en-US" sz="2600" dirty="0" smtClean="0"/>
              <a:t> </a:t>
            </a:r>
            <a:r>
              <a:rPr lang="el-GR" sz="2600" dirty="0" smtClean="0"/>
              <a:t>Η/Φ</a:t>
            </a:r>
            <a:endParaRPr lang="el-GR" sz="2600" dirty="0"/>
          </a:p>
          <a:p>
            <a:pPr>
              <a:buNone/>
            </a:pPr>
            <a:r>
              <a:rPr lang="el-GR" sz="2600" dirty="0" smtClean="0"/>
              <a:t>                       - Σχεδιασμού </a:t>
            </a:r>
            <a:r>
              <a:rPr lang="el-GR" sz="2600" dirty="0"/>
              <a:t>και Τεχνικής Υποστήριξης  </a:t>
            </a:r>
          </a:p>
          <a:p>
            <a:pPr>
              <a:buNone/>
            </a:pP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Υπηρετούν στην Δ/</a:t>
            </a:r>
            <a:r>
              <a:rPr lang="el-GR" sz="2400" dirty="0" err="1" smtClean="0"/>
              <a:t>νση </a:t>
            </a:r>
            <a:r>
              <a:rPr lang="el-GR" sz="2400" dirty="0" smtClean="0"/>
              <a:t> συνολικά 100 άτομα εκ των οποίων Μηχανικοί ΠΕ και ΤΕ είναι  30 άτομα</a:t>
            </a:r>
            <a:endParaRPr lang="el-GR" sz="2600" dirty="0" smtClean="0"/>
          </a:p>
          <a:p>
            <a:pPr algn="just">
              <a:buNone/>
            </a:pPr>
            <a:endParaRPr lang="el-GR" sz="2600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ΝΙΚΟΣ\Documents\ΚΥΚΛΟΦΟΡΙΑΚΑ\Screenshot_20180504-220625.png"/>
          <p:cNvPicPr>
            <a:picLocks noChangeAspect="1" noChangeArrowheads="1"/>
          </p:cNvPicPr>
          <p:nvPr/>
        </p:nvPicPr>
        <p:blipFill>
          <a:blip r:embed="rId2" cstate="print"/>
          <a:srcRect l="1906" t="36769" r="3349" b="25612"/>
          <a:stretch>
            <a:fillRect/>
          </a:stretch>
        </p:blipFill>
        <p:spPr bwMode="auto">
          <a:xfrm>
            <a:off x="179512" y="3801148"/>
            <a:ext cx="2016224" cy="1177617"/>
          </a:xfrm>
          <a:prstGeom prst="rect">
            <a:avLst/>
          </a:prstGeom>
          <a:noFill/>
        </p:spPr>
      </p:pic>
      <p:pic>
        <p:nvPicPr>
          <p:cNvPr id="5" name="Picture 2" descr="C:\Users\ΝΙΚΟΣ\Documents\ΚΥΚΛΟΦΟΡΙΑΚΑ\Screenshot_20180504-223053.png"/>
          <p:cNvPicPr>
            <a:picLocks noChangeAspect="1" noChangeArrowheads="1"/>
          </p:cNvPicPr>
          <p:nvPr/>
        </p:nvPicPr>
        <p:blipFill>
          <a:blip r:embed="rId3" cstate="print"/>
          <a:srcRect l="2401" t="36969" r="2401" b="25231"/>
          <a:stretch>
            <a:fillRect/>
          </a:stretch>
        </p:blipFill>
        <p:spPr bwMode="auto">
          <a:xfrm>
            <a:off x="179513" y="5157192"/>
            <a:ext cx="2016223" cy="1376622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373216"/>
            <a:ext cx="1302414" cy="11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357826"/>
            <a:ext cx="1292427" cy="112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5357826"/>
            <a:ext cx="1357322" cy="114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5357826"/>
            <a:ext cx="1357322" cy="11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071942"/>
            <a:ext cx="135732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308304" y="4077072"/>
            <a:ext cx="1335662" cy="107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/>
              <a:t>ΟΛΟΚΛΗΡΩΜΕΝΗ ΑΣΤΙΚΗ ΑΝΑΠΤΥΞΗ ΙΣΤΟΡΙΚΟΥ  ΚΕΝΤΡΟΥ ΠΑΤΡΑΣ</a:t>
            </a:r>
            <a:r>
              <a:rPr lang="el-GR" sz="2000" dirty="0" smtClean="0"/>
              <a:t> </a:t>
            </a:r>
            <a:r>
              <a:rPr lang="el-GR" sz="1800" dirty="0" smtClean="0"/>
              <a:t>Προϋπολογισμός μελέτης:  17.000.000 €  </a:t>
            </a:r>
            <a:br>
              <a:rPr lang="el-GR" sz="1800" dirty="0" smtClean="0"/>
            </a:br>
            <a:r>
              <a:rPr lang="el-GR" sz="1800" dirty="0" smtClean="0"/>
              <a:t>  Χρηματοδότηση: ΠΕΠ Δυτικής Ελλάδος 2014-2020  ( Πρόγραμμα ΒΑΑ )</a:t>
            </a:r>
            <a:endParaRPr lang="el-GR" sz="1800" dirty="0"/>
          </a:p>
        </p:txBody>
      </p:sp>
      <p:sp>
        <p:nvSpPr>
          <p:cNvPr id="20" name="19 - Ορθογώνιο"/>
          <p:cNvSpPr/>
          <p:nvPr/>
        </p:nvSpPr>
        <p:spPr>
          <a:xfrm>
            <a:off x="179512" y="2928934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/>
              <a:t>Το έργο αφορά σε αναπλάσεις τμημάτων της Άνω και Κάτω Πόλης και σε υπόλοιπο τμήμα της «Γούβας» </a:t>
            </a:r>
          </a:p>
        </p:txBody>
      </p:sp>
      <p:pic>
        <p:nvPicPr>
          <p:cNvPr id="21" name="Picture 1" descr="C:\Users\Αναστασια\Documents\ΦΩΤΟΓΡΑΦΙΕΣ\ΑΝΑΠΛΑΣΗ_ΙΣΤΟΡΙΚΟ ΚΕΝΤΡΟ_ΠΕΖΟΔΡΟΜΟΙ_25_10_20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1857364"/>
            <a:ext cx="3031176" cy="1928826"/>
          </a:xfrm>
          <a:prstGeom prst="rect">
            <a:avLst/>
          </a:prstGeom>
          <a:noFill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000496" y="4071942"/>
            <a:ext cx="129443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- Ορθογώνιο"/>
          <p:cNvSpPr/>
          <p:nvPr/>
        </p:nvSpPr>
        <p:spPr>
          <a:xfrm flipH="1">
            <a:off x="539552" y="26064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28" name="Picture 3" descr="C:\Users\Αναστασια\Documents\ΦΩΤΟΓΡΑΦΙΕΣ\PATREOS_ΤΕΛΙΚΟ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4085897"/>
            <a:ext cx="1302414" cy="1057616"/>
          </a:xfrm>
          <a:prstGeom prst="rect">
            <a:avLst/>
          </a:prstGeom>
          <a:noFill/>
        </p:spPr>
      </p:pic>
      <p:pic>
        <p:nvPicPr>
          <p:cNvPr id="17" name="3 - Θέση περιεχομένου"/>
          <p:cNvPicPr>
            <a:picLocks noGrp="1"/>
          </p:cNvPicPr>
          <p:nvPr>
            <p:ph idx="1"/>
          </p:nvPr>
        </p:nvPicPr>
        <p:blipFill>
          <a:blip r:embed="rId13" cstate="print"/>
          <a:srcRect l="30000" t="24445" r="1250" b="16180"/>
          <a:stretch>
            <a:fillRect/>
          </a:stretch>
        </p:blipFill>
        <p:spPr bwMode="auto">
          <a:xfrm>
            <a:off x="2428860" y="1857364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3 - Θέση περιεχομένου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1857364"/>
            <a:ext cx="201622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68152"/>
          </a:xfrm>
        </p:spPr>
        <p:txBody>
          <a:bodyPr>
            <a:normAutofit/>
          </a:bodyPr>
          <a:lstStyle/>
          <a:p>
            <a:r>
              <a:rPr lang="el-GR" sz="2200" b="1" dirty="0" smtClean="0"/>
              <a:t> Κατασκευή παραλιακής διαδρομής </a:t>
            </a:r>
            <a:r>
              <a:rPr lang="el-GR" sz="2200" b="1" dirty="0" err="1" smtClean="0"/>
              <a:t>ποδηλατόδρομου</a:t>
            </a:r>
            <a:r>
              <a:rPr lang="el-GR" sz="2200" b="1" dirty="0" smtClean="0"/>
              <a:t> </a:t>
            </a:r>
            <a:br>
              <a:rPr lang="el-GR" sz="2200" b="1" dirty="0" smtClean="0"/>
            </a:br>
            <a:r>
              <a:rPr lang="el-GR" sz="2200" b="1" dirty="0" smtClean="0"/>
              <a:t>(Κανελλοπούλου- Παπαφλέσσα)</a:t>
            </a:r>
            <a:br>
              <a:rPr lang="el-GR" sz="2200" b="1" dirty="0" smtClean="0"/>
            </a:br>
            <a:r>
              <a:rPr lang="el-GR" sz="1600" dirty="0" smtClean="0"/>
              <a:t>Προϋπολογισμός μελέτης: 500.000 €  </a:t>
            </a:r>
            <a:br>
              <a:rPr lang="el-GR" sz="1600" dirty="0" smtClean="0"/>
            </a:br>
            <a:r>
              <a:rPr lang="el-GR" sz="1600" dirty="0" smtClean="0"/>
              <a:t>  Χρηματοδότηση: ΠΕΠ Δυτικής Ελλάδος 2014-2020  ( Πρόγραμμα ΒΑΑ )</a:t>
            </a:r>
            <a:endParaRPr lang="el-GR" sz="1600" dirty="0"/>
          </a:p>
        </p:txBody>
      </p:sp>
      <p:pic>
        <p:nvPicPr>
          <p:cNvPr id="1026" name="Picture 2" descr="F:\ΦΩΤΟΡΕΑΛΙΣΤΙΚΑ ΠΑΡΑΛΙΑΚΟΥ ΠΟΔΗΛΑΤΟΔΡΟΜΟΥ\ΠΟΔΗΛΑΤΟΔΡΟΜΟΣ ΑΓ. ΚΩΝΣΤΑΝΤΙΝΟ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3717032"/>
            <a:ext cx="1944216" cy="1080119"/>
          </a:xfrm>
          <a:prstGeom prst="rect">
            <a:avLst/>
          </a:prstGeom>
          <a:noFill/>
        </p:spPr>
      </p:pic>
      <p:pic>
        <p:nvPicPr>
          <p:cNvPr id="1027" name="Picture 3" descr="F:\ΦΩΤΟΡΕΑΛΙΣΤΙΚΑ ΠΑΡΑΛΙΑΚΟΥ ΠΟΔΗΛΑΤΟΔΡΟΜΟΥ\ΠΟΔΗΛΑΤΟΔΡΟΜΟΣ ΑΠΟΒΑΤΙΚΟΣ ΣΤΑΘΜΟ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717032"/>
            <a:ext cx="1944216" cy="108012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8 - Εικόνα" descr="C:\Documents and Settings\user\Επιφάνεια εργασίας\ΔΙΚΤΥΟ ΠΟΔΗΛΑΤΟΔΡ ΠΑΡΑΛΙΑΚΗ\ΤΕΥΧΗ ΔΗΜΟΠΡΑΤΗΣΗΣ\ΦΩΤΟ\DSC00061.jpg"/>
          <p:cNvPicPr/>
          <p:nvPr/>
        </p:nvPicPr>
        <p:blipFill>
          <a:blip r:embed="rId5" cstate="print"/>
          <a:srcRect r="-72" b="35904"/>
          <a:stretch>
            <a:fillRect/>
          </a:stretch>
        </p:blipFill>
        <p:spPr bwMode="auto">
          <a:xfrm>
            <a:off x="6948264" y="2204864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 descr="C:\Documents and Settings\user\Επιφάνεια εργασίας\ΣΟΦΙΑ\ΜΕΛΕΤΕΣ\ΠΟΔΗΛΑΤΟΔΡΟΜΟΙ\Φωτο Μελετη ποδηλατοδρομου Δεκεμβριος 2011\Κανελλοπούλου_Μείλιχο\P120127_113436.jpg"/>
          <p:cNvPicPr/>
          <p:nvPr/>
        </p:nvPicPr>
        <p:blipFill>
          <a:blip r:embed="rId6" cstate="print"/>
          <a:srcRect b="23846"/>
          <a:stretch>
            <a:fillRect/>
          </a:stretch>
        </p:blipFill>
        <p:spPr bwMode="auto">
          <a:xfrm>
            <a:off x="4860032" y="2204864"/>
            <a:ext cx="194421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- Εικόνα" descr="C:\Documents and Settings\user\Επιφάνεια εργασίας\ΔΙΚΤΥΟ ΠΟΔΗΛΑΤΟΔΡ ΠΑΡΑΛΙΑΚΗ\ΤΕΥΧΗ ΔΗΜΟΠΡΑΤΗΣΗΣ\ΦΩΤΟ\DSC00063.jpg"/>
          <p:cNvPicPr/>
          <p:nvPr/>
        </p:nvPicPr>
        <p:blipFill>
          <a:blip r:embed="rId7" cstate="print"/>
          <a:srcRect r="2408" b="25783"/>
          <a:stretch>
            <a:fillRect/>
          </a:stretch>
        </p:blipFill>
        <p:spPr bwMode="auto">
          <a:xfrm>
            <a:off x="2987824" y="2204864"/>
            <a:ext cx="17281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TextBox"/>
          <p:cNvSpPr txBox="1"/>
          <p:nvPr/>
        </p:nvSpPr>
        <p:spPr>
          <a:xfrm flipH="1">
            <a:off x="4788024" y="4797152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/>
              <a:t>   Πάρκο  Ηρώων Πολυτεχνείου</a:t>
            </a:r>
            <a:endParaRPr lang="el-GR" sz="1100" dirty="0"/>
          </a:p>
        </p:txBody>
      </p:sp>
      <p:sp>
        <p:nvSpPr>
          <p:cNvPr id="20" name="19 - TextBox"/>
          <p:cNvSpPr txBox="1"/>
          <p:nvPr/>
        </p:nvSpPr>
        <p:spPr>
          <a:xfrm>
            <a:off x="2987824" y="4797152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/>
              <a:t>          </a:t>
            </a:r>
            <a:r>
              <a:rPr lang="el-GR" sz="1100" dirty="0" err="1" smtClean="0"/>
              <a:t>Όθωνος</a:t>
            </a:r>
            <a:r>
              <a:rPr lang="el-GR" sz="1100" dirty="0" smtClean="0"/>
              <a:t>-Αμαλίας</a:t>
            </a:r>
            <a:endParaRPr lang="el-GR" sz="1100" dirty="0"/>
          </a:p>
        </p:txBody>
      </p:sp>
      <p:sp>
        <p:nvSpPr>
          <p:cNvPr id="21" name="20 - TextBox"/>
          <p:cNvSpPr txBox="1"/>
          <p:nvPr/>
        </p:nvSpPr>
        <p:spPr>
          <a:xfrm flipH="1">
            <a:off x="2987820" y="1772816"/>
            <a:ext cx="58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i="1" dirty="0" err="1" smtClean="0">
                <a:solidFill>
                  <a:srgbClr val="C00000"/>
                </a:solidFill>
              </a:rPr>
              <a:t>΄΄</a:t>
            </a:r>
            <a:r>
              <a:rPr lang="el-GR" sz="2000" i="1" dirty="0" smtClean="0">
                <a:solidFill>
                  <a:srgbClr val="C00000"/>
                </a:solidFill>
              </a:rPr>
              <a:t>  Το  Πριν ………….    </a:t>
            </a:r>
            <a:endParaRPr lang="el-GR" sz="2000" i="1" dirty="0">
              <a:solidFill>
                <a:srgbClr val="C00000"/>
              </a:solidFill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6948264" y="4797152"/>
            <a:ext cx="2844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/>
              <a:t> Επιβατικός Στ. Κανελλόπουλου</a:t>
            </a:r>
            <a:endParaRPr lang="el-GR" sz="1100" dirty="0"/>
          </a:p>
        </p:txBody>
      </p:sp>
      <p:pic>
        <p:nvPicPr>
          <p:cNvPr id="4099" name="Picture 3" descr="\\10.160.43.251\tas\ΔΙΕΥΘΥΝΣΗ_ΑΡΧΙΤΕΚΤΟΝΙΚΟΥ_ΕΡΓΟΥ_ΗΜ\Αλεξοπούλου\ΤΥΠΙΚΕΣ ΔΙΑΤΟΜΕΣ ΠΟΔΗΛΑΤΟΔΡΟΜΟΣ\ΠΟΔΗΛΑΤΟΔΡΟΜΟΣ_jpeg\Λ3 ΤΥΠΙΚΗ ΡΑΜΠΑ- ΤΟΜΗ-Mode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5214950"/>
            <a:ext cx="1158398" cy="1367012"/>
          </a:xfrm>
          <a:prstGeom prst="rect">
            <a:avLst/>
          </a:prstGeom>
          <a:noFill/>
        </p:spPr>
      </p:pic>
      <p:pic>
        <p:nvPicPr>
          <p:cNvPr id="3" name="Picture 2" descr="C:\Users\user\Desktop\ΠΑΡΟΥΣΙΑΣΗ_ΝΟΕΜ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2143116"/>
            <a:ext cx="2468453" cy="4500594"/>
          </a:xfrm>
          <a:prstGeom prst="rect">
            <a:avLst/>
          </a:prstGeom>
          <a:noFill/>
        </p:spPr>
      </p:pic>
      <p:pic>
        <p:nvPicPr>
          <p:cNvPr id="5" name="Picture 3" descr="C:\Users\user\Desktop\ΠΑΡΟΥΣΙΑΣΗ_ΝΟΕΜ\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5214950"/>
            <a:ext cx="2075692" cy="1397022"/>
          </a:xfrm>
          <a:prstGeom prst="rect">
            <a:avLst/>
          </a:prstGeom>
          <a:noFill/>
        </p:spPr>
      </p:pic>
      <p:pic>
        <p:nvPicPr>
          <p:cNvPr id="1028" name="Picture 4" descr="C:\Users\user\Desktop\ΠΑΡΟΥΣΙΑΣΗ_ΝΟΕΜ\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5214950"/>
            <a:ext cx="2016224" cy="1357322"/>
          </a:xfrm>
          <a:prstGeom prst="rect">
            <a:avLst/>
          </a:prstGeom>
          <a:noFill/>
        </p:spPr>
      </p:pic>
      <p:sp>
        <p:nvSpPr>
          <p:cNvPr id="18" name="17 - Ορθογώνιο"/>
          <p:cNvSpPr/>
          <p:nvPr/>
        </p:nvSpPr>
        <p:spPr>
          <a:xfrm>
            <a:off x="2987824" y="3356992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i="1" dirty="0" smtClean="0">
                <a:solidFill>
                  <a:srgbClr val="C00000"/>
                </a:solidFill>
              </a:rPr>
              <a:t>και ……………….το  Μετά  </a:t>
            </a:r>
            <a:r>
              <a:rPr lang="el-GR" i="1" dirty="0" err="1" smtClean="0">
                <a:solidFill>
                  <a:srgbClr val="C00000"/>
                </a:solidFill>
              </a:rPr>
              <a:t>΄΄</a:t>
            </a:r>
            <a:endParaRPr lang="el-GR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/>
              <a:t>Ανάπτυξη – Αξιοποίηση περιοχής </a:t>
            </a:r>
            <a:r>
              <a:rPr lang="en-US" sz="2000" b="1" dirty="0" smtClean="0"/>
              <a:t>Camping &amp; </a:t>
            </a:r>
            <a:r>
              <a:rPr lang="el-GR" sz="2000" b="1" dirty="0" smtClean="0"/>
              <a:t>Έλους Αγυιάς</a:t>
            </a:r>
            <a:br>
              <a:rPr lang="el-GR" sz="2000" b="1" dirty="0" smtClean="0"/>
            </a:br>
            <a:r>
              <a:rPr lang="el-GR" sz="2000" dirty="0" smtClean="0"/>
              <a:t> Προϋπολογισμός μελέτης:  3.000.000 €  </a:t>
            </a:r>
            <a:br>
              <a:rPr lang="el-GR" sz="2000" dirty="0" smtClean="0"/>
            </a:br>
            <a:r>
              <a:rPr lang="el-GR" sz="2000" dirty="0" smtClean="0"/>
              <a:t>  Χρηματοδότηση: ΠΕΠ Δυτικής Ελλάδος 2014-2020  ( Πρόγραμμα ΒΑΑ )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endParaRPr lang="el-GR" sz="2000" b="1" dirty="0"/>
          </a:p>
        </p:txBody>
      </p:sp>
      <p:pic>
        <p:nvPicPr>
          <p:cNvPr id="1026" name="Picture 2" descr="C:\Documents and Settings\ELENH\Τα έγγραφά μου\αρχείο λήψη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25144"/>
            <a:ext cx="2592288" cy="1678765"/>
          </a:xfrm>
          <a:prstGeom prst="rect">
            <a:avLst/>
          </a:prstGeom>
          <a:noFill/>
        </p:spPr>
      </p:pic>
      <p:pic>
        <p:nvPicPr>
          <p:cNvPr id="1027" name="Picture 3" descr="C:\Documents and Settings\ELENH\Τα έγγραφά μου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996952"/>
            <a:ext cx="2592288" cy="1485460"/>
          </a:xfrm>
          <a:prstGeom prst="rect">
            <a:avLst/>
          </a:prstGeom>
          <a:noFill/>
        </p:spPr>
      </p:pic>
      <p:pic>
        <p:nvPicPr>
          <p:cNvPr id="6" name="5 - Εικόνα"/>
          <p:cNvPicPr/>
          <p:nvPr/>
        </p:nvPicPr>
        <p:blipFill>
          <a:blip r:embed="rId4" cstate="print"/>
          <a:srcRect l="16372" t="20031" r="21167" b="11337"/>
          <a:stretch>
            <a:fillRect/>
          </a:stretch>
        </p:blipFill>
        <p:spPr bwMode="auto">
          <a:xfrm>
            <a:off x="251520" y="1052736"/>
            <a:ext cx="5832648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- Εικόνα"/>
          <p:cNvPicPr/>
          <p:nvPr/>
        </p:nvPicPr>
        <p:blipFill>
          <a:blip r:embed="rId5" cstate="print"/>
          <a:srcRect l="34130" t="11576" r="32463" b="5788"/>
          <a:stretch>
            <a:fillRect/>
          </a:stretch>
        </p:blipFill>
        <p:spPr bwMode="auto">
          <a:xfrm>
            <a:off x="3419872" y="5589240"/>
            <a:ext cx="64807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- Εικόνα"/>
          <p:cNvPicPr/>
          <p:nvPr/>
        </p:nvPicPr>
        <p:blipFill>
          <a:blip r:embed="rId6" cstate="print"/>
          <a:srcRect l="24732" t="17042" r="30859" b="22830"/>
          <a:stretch>
            <a:fillRect/>
          </a:stretch>
        </p:blipFill>
        <p:spPr bwMode="auto">
          <a:xfrm>
            <a:off x="3347864" y="4581128"/>
            <a:ext cx="792088" cy="88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/>
          <p:cNvPicPr/>
          <p:nvPr/>
        </p:nvPicPr>
        <p:blipFill>
          <a:blip r:embed="rId7" cstate="print"/>
          <a:srcRect l="24561" t="14469" r="25054" b="23794"/>
          <a:stretch>
            <a:fillRect/>
          </a:stretch>
        </p:blipFill>
        <p:spPr bwMode="auto">
          <a:xfrm>
            <a:off x="4499992" y="4581128"/>
            <a:ext cx="1512168" cy="89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- Εικόνα"/>
          <p:cNvPicPr/>
          <p:nvPr/>
        </p:nvPicPr>
        <p:blipFill>
          <a:blip r:embed="rId8" cstate="print"/>
          <a:srcRect l="24371" t="13505" r="25263" b="22830"/>
          <a:stretch>
            <a:fillRect/>
          </a:stretch>
        </p:blipFill>
        <p:spPr bwMode="auto">
          <a:xfrm>
            <a:off x="4499992" y="5661248"/>
            <a:ext cx="1512168" cy="100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\\10.160.43.251\tas\ΔΙΕΥΘΥΝΣΗ_ΑΡΧΙΤΕΚΤΟΝΙΚΟΥ_ΕΡΓΟΥ_ΗΜ\Αλεξοπούλου\ΡΑΝΙΑ ΣΙΝΟΥ\IMG_68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581128"/>
            <a:ext cx="2808312" cy="2088232"/>
          </a:xfrm>
          <a:prstGeom prst="rect">
            <a:avLst/>
          </a:prstGeom>
          <a:noFill/>
        </p:spPr>
      </p:pic>
      <p:pic>
        <p:nvPicPr>
          <p:cNvPr id="1029" name="Picture 5" descr="C:\Documents and Settings\ELENH\Τα έγγραφά μου\αρχείο λήψης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1196752"/>
            <a:ext cx="2592288" cy="1567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84313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Έργα </a:t>
            </a:r>
            <a:r>
              <a:rPr lang="en-US" sz="2000" b="1" dirty="0" smtClean="0"/>
              <a:t> </a:t>
            </a:r>
            <a:r>
              <a:rPr lang="el-GR" sz="2000" b="1" dirty="0" smtClean="0"/>
              <a:t>Ολοκλήρωσης </a:t>
            </a:r>
            <a:r>
              <a:rPr lang="en-US" sz="2000" b="1" dirty="0" smtClean="0"/>
              <a:t> </a:t>
            </a:r>
            <a:r>
              <a:rPr lang="el-GR" sz="2000" b="1" dirty="0" smtClean="0"/>
              <a:t>Πλατείας </a:t>
            </a:r>
            <a:r>
              <a:rPr lang="en-US" sz="2000" b="1" dirty="0" smtClean="0"/>
              <a:t> </a:t>
            </a:r>
            <a:r>
              <a:rPr lang="el-GR" sz="2000" b="1" dirty="0" smtClean="0"/>
              <a:t>επί </a:t>
            </a:r>
            <a:r>
              <a:rPr lang="en-US" sz="2000" b="1" dirty="0" smtClean="0"/>
              <a:t> </a:t>
            </a:r>
            <a:r>
              <a:rPr lang="el-GR" sz="2000" b="1" dirty="0" smtClean="0"/>
              <a:t>της </a:t>
            </a:r>
            <a:r>
              <a:rPr lang="en-US" sz="2000" b="1" dirty="0" smtClean="0"/>
              <a:t> </a:t>
            </a:r>
            <a:r>
              <a:rPr lang="el-GR" sz="2000" b="1" dirty="0" smtClean="0"/>
              <a:t>Οδού </a:t>
            </a:r>
            <a:r>
              <a:rPr lang="en-US" sz="2000" b="1" dirty="0" smtClean="0"/>
              <a:t> </a:t>
            </a:r>
            <a:r>
              <a:rPr lang="el-GR" sz="2000" b="1" dirty="0" smtClean="0"/>
              <a:t>Κοζάνης </a:t>
            </a:r>
            <a:r>
              <a:rPr lang="en-US" sz="2000" b="1" dirty="0" smtClean="0"/>
              <a:t> </a:t>
            </a:r>
            <a:r>
              <a:rPr lang="el-GR" sz="2000" b="1" dirty="0" smtClean="0"/>
              <a:t>στα </a:t>
            </a:r>
            <a:r>
              <a:rPr lang="en-US" sz="2000" b="1" dirty="0" smtClean="0"/>
              <a:t> </a:t>
            </a:r>
            <a:r>
              <a:rPr lang="el-GR" sz="2000" b="1" dirty="0" smtClean="0"/>
              <a:t>Άνω </a:t>
            </a:r>
            <a:r>
              <a:rPr lang="en-US" sz="2000" b="1" dirty="0" smtClean="0"/>
              <a:t> </a:t>
            </a:r>
            <a:r>
              <a:rPr lang="el-GR" sz="2000" b="1" dirty="0" err="1" smtClean="0"/>
              <a:t>Συχαινά</a:t>
            </a:r>
            <a:r>
              <a:rPr lang="el-GR" sz="2000" dirty="0" smtClean="0"/>
              <a:t> Προϋπολογισμός μελέτης: 663.000 € - Υπό Δημοπράτηση </a:t>
            </a:r>
            <a:br>
              <a:rPr lang="el-GR" sz="2000" dirty="0" smtClean="0"/>
            </a:br>
            <a:r>
              <a:rPr lang="el-GR" sz="2000" dirty="0" smtClean="0"/>
              <a:t>Χρηματοδότηση: ΥΠ.ΠΟ &amp; Πόροι Δήμου</a:t>
            </a:r>
            <a:endParaRPr lang="el-GR" sz="2000" b="1" dirty="0"/>
          </a:p>
        </p:txBody>
      </p:sp>
      <p:pic>
        <p:nvPicPr>
          <p:cNvPr id="2050" name="Picture 2" descr="google"/>
          <p:cNvPicPr>
            <a:picLocks noChangeAspect="1" noChangeArrowheads="1"/>
          </p:cNvPicPr>
          <p:nvPr/>
        </p:nvPicPr>
        <p:blipFill>
          <a:blip r:embed="rId2" cstate="print"/>
          <a:srcRect l="11900" t="5276" r="9404"/>
          <a:stretch>
            <a:fillRect/>
          </a:stretch>
        </p:blipFill>
        <p:spPr bwMode="auto">
          <a:xfrm>
            <a:off x="251520" y="1196752"/>
            <a:ext cx="266429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/>
          <p:cNvPicPr/>
          <p:nvPr/>
        </p:nvPicPr>
        <p:blipFill>
          <a:blip r:embed="rId3" cstate="print"/>
          <a:srcRect l="19317" t="13183" r="16240" b="10611"/>
          <a:stretch>
            <a:fillRect/>
          </a:stretch>
        </p:blipFill>
        <p:spPr bwMode="auto">
          <a:xfrm>
            <a:off x="6084168" y="1196752"/>
            <a:ext cx="28803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\\10.160.43.251\tas\ΔΙΕΥΘΥΝΣΗ_ΑΡΧΙΤΕΚΤΟΝΙΚΟΥ_ΕΡΓΟΥ_ΗΜ\Αλεξοπούλου\ΡΑΝΙΑ ΣΙΝΟΥ\PHOTO SYXAINA\100_0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2852936"/>
            <a:ext cx="1036915" cy="648072"/>
          </a:xfrm>
          <a:prstGeom prst="rect">
            <a:avLst/>
          </a:prstGeom>
          <a:noFill/>
        </p:spPr>
      </p:pic>
      <p:pic>
        <p:nvPicPr>
          <p:cNvPr id="5123" name="Picture 3" descr="\\10.160.43.251\tas\ΔΙΕΥΘΥΝΣΗ_ΑΡΧΙΤΕΚΤΟΝΙΚΟΥ_ΕΡΓΟΥ_ΗΜ\Αλεξοπούλου\ΡΑΝΙΑ ΣΙΝΟΥ\PHOTO SYXAINA\100_0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852936"/>
            <a:ext cx="990110" cy="648072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17032"/>
            <a:ext cx="4320480" cy="293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Documents and Settings\ELENH\Τα έγγραφά μου\100_04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852937"/>
            <a:ext cx="956677" cy="648072"/>
          </a:xfrm>
          <a:prstGeom prst="rect">
            <a:avLst/>
          </a:prstGeom>
          <a:noFill/>
        </p:spPr>
      </p:pic>
      <p:pic>
        <p:nvPicPr>
          <p:cNvPr id="5126" name="Picture 6" descr="C:\Documents and Settings\ELENH\Τα έγγραφά μου\100_04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2852936"/>
            <a:ext cx="1016514" cy="648072"/>
          </a:xfrm>
          <a:prstGeom prst="rect">
            <a:avLst/>
          </a:prstGeom>
          <a:noFill/>
        </p:spPr>
      </p:pic>
      <p:pic>
        <p:nvPicPr>
          <p:cNvPr id="2051" name="Picture 3" descr="\\10.160.43.251\tas\ΔΙΕΥΘΥΝΣΗ_ΑΡΧΙΤΕΚΤΟΝΙΚΟΥ_ΕΡΓΟΥ_ΗΜ\Αλεξοπούλου\ΡΑΝΙΑ ΣΙΝΟΥ\SIXAINA CAM-01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717032"/>
            <a:ext cx="4320480" cy="2880320"/>
          </a:xfrm>
          <a:prstGeom prst="rect">
            <a:avLst/>
          </a:prstGeom>
          <a:noFill/>
        </p:spPr>
      </p:pic>
      <p:pic>
        <p:nvPicPr>
          <p:cNvPr id="13" name="12 - Εικόνα"/>
          <p:cNvPicPr/>
          <p:nvPr/>
        </p:nvPicPr>
        <p:blipFill>
          <a:blip r:embed="rId10" cstate="print"/>
          <a:srcRect l="34118" t="40515" r="32556" b="5185"/>
          <a:stretch>
            <a:fillRect/>
          </a:stretch>
        </p:blipFill>
        <p:spPr bwMode="auto">
          <a:xfrm>
            <a:off x="3059832" y="1196752"/>
            <a:ext cx="2736304" cy="153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Συμπληρωματικά Έργα Διαμόρφωσης Περιβάλλοντος Χώρου Ανοικτού Θεάτρου στην θέση </a:t>
            </a:r>
            <a:r>
              <a:rPr lang="el-GR" sz="2000" b="1" dirty="0" err="1" smtClean="0"/>
              <a:t>Ζωιτάδα</a:t>
            </a:r>
            <a:r>
              <a:rPr lang="el-GR" sz="2000" b="1" dirty="0" smtClean="0"/>
              <a:t> Τ.Κ Κρήνης, ΔΕ </a:t>
            </a:r>
            <a:r>
              <a:rPr lang="el-GR" sz="2000" b="1" dirty="0" err="1" smtClean="0"/>
              <a:t>Μεσσάτιδας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 smtClean="0"/>
              <a:t>Προϋπολογισμός μελέτης: 417.885 €  - Υπό ένταξη</a:t>
            </a:r>
            <a:br>
              <a:rPr lang="el-GR" sz="2000" dirty="0" smtClean="0"/>
            </a:br>
            <a:r>
              <a:rPr lang="el-GR" sz="2000" dirty="0" smtClean="0"/>
              <a:t>  Χρηματοδότηση:</a:t>
            </a:r>
            <a:r>
              <a:rPr lang="en-US" sz="2000" dirty="0" smtClean="0"/>
              <a:t> </a:t>
            </a:r>
            <a:r>
              <a:rPr lang="el-GR" sz="2000" dirty="0" smtClean="0"/>
              <a:t>Πρόγραμμα Αγροτικής Ανάπτυξης </a:t>
            </a:r>
            <a:r>
              <a:rPr lang="en-US" sz="2000" dirty="0" smtClean="0"/>
              <a:t>LEADER 2014 -2020</a:t>
            </a:r>
            <a:endParaRPr lang="el-GR" sz="2000" b="1" dirty="0"/>
          </a:p>
        </p:txBody>
      </p:sp>
      <p:pic>
        <p:nvPicPr>
          <p:cNvPr id="17409" name="Picture 1" descr="\\10.160.43.251\tas\ΔΙΕΥΘΥΝΣΗ_ΑΡΧΙΤΕΚΤΟΝΙΚΟΥ_ΕΡΓΟΥ_ΗΜ\Αλεξοπούλου\ΠΑΡΟΥΣΙΑΣΗ_ΝΟΕΜ\ΚΡΗΝΗ\ΚΡΗΝ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Διαμόρφωση Πλατείας στην συμβολή των οδών Θράκης – Ιωαννίνων και Αγίας Σοφίας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1800" dirty="0" smtClean="0"/>
              <a:t>Προϋπολογισμός μελέτης: 770.000 €  </a:t>
            </a:r>
            <a:br>
              <a:rPr lang="el-GR" sz="1800" dirty="0" smtClean="0"/>
            </a:br>
            <a:r>
              <a:rPr lang="el-GR" sz="1800" dirty="0" smtClean="0"/>
              <a:t>  Χρηματοδότηση: ΥΠ.ΠΟ </a:t>
            </a:r>
            <a:r>
              <a:rPr lang="el-GR" sz="1800" dirty="0" err="1" smtClean="0"/>
              <a:t>΄΄ΠΡΑΣΙΝΟ</a:t>
            </a:r>
            <a:r>
              <a:rPr lang="el-GR" sz="1800" dirty="0" smtClean="0"/>
              <a:t>  ΤΑΜΕΙΟ΄΄ </a:t>
            </a:r>
            <a:endParaRPr lang="el-GR" sz="1800" b="1" dirty="0"/>
          </a:p>
        </p:txBody>
      </p:sp>
      <p:pic>
        <p:nvPicPr>
          <p:cNvPr id="3074" name="Picture 2" descr="\\10.160.43.251\tas\ΔΙΕΥΘΥΝΣΗ_ΑΡΧΙΤΕΚΤΟΝΙΚΟΥ_ΕΡΓΟΥ_ΗΜ\Αλεξοπούλου\ΡΑΝΙΑ ΣΙΝΟΥ\κατοψη Αγ. Σοφί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3528392" cy="1851634"/>
          </a:xfrm>
          <a:prstGeom prst="rect">
            <a:avLst/>
          </a:prstGeom>
          <a:noFill/>
        </p:spPr>
      </p:pic>
      <p:pic>
        <p:nvPicPr>
          <p:cNvPr id="3075" name="Picture 3" descr="\\10.160.43.251\tas\ΔΙΕΥΘΥΝΣΗ_ΑΡΧΙΤΕΚΤΟΝΙΚΟΥ_ΕΡΓΟΥ_ΗΜ\Αλεξοπούλου\ΡΑΝΙΑ ΣΙΝΟΥ\AGIA SOFIA-0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7134" y="2996952"/>
            <a:ext cx="4896544" cy="3672408"/>
          </a:xfrm>
          <a:prstGeom prst="rect">
            <a:avLst/>
          </a:prstGeom>
          <a:noFill/>
        </p:spPr>
      </p:pic>
      <p:pic>
        <p:nvPicPr>
          <p:cNvPr id="2052" name="Picture 4" descr="C:\Documents and Settings\ELENH\Τα έγγραφά μου\ΠΑΡΟΥΣΙΑΣΗ ΣΤΙΒΟΣ ΜΑΧΗ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41168"/>
            <a:ext cx="3528392" cy="1773392"/>
          </a:xfrm>
          <a:prstGeom prst="rect">
            <a:avLst/>
          </a:prstGeom>
          <a:noFill/>
        </p:spPr>
      </p:pic>
      <p:pic>
        <p:nvPicPr>
          <p:cNvPr id="2053" name="Picture 5" descr="C:\Documents and Settings\ELENH\Τα έγγραφά μου\100_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1848205" cy="1368152"/>
          </a:xfrm>
          <a:prstGeom prst="rect">
            <a:avLst/>
          </a:prstGeom>
          <a:noFill/>
        </p:spPr>
      </p:pic>
      <p:pic>
        <p:nvPicPr>
          <p:cNvPr id="2054" name="Picture 6" descr="C:\Documents and Settings\ELENH\Τα έγγραφά μου\100_00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484784"/>
            <a:ext cx="1884717" cy="1368152"/>
          </a:xfrm>
          <a:prstGeom prst="rect">
            <a:avLst/>
          </a:prstGeom>
          <a:noFill/>
        </p:spPr>
      </p:pic>
      <p:pic>
        <p:nvPicPr>
          <p:cNvPr id="2055" name="Picture 7" descr="C:\Documents and Settings\ELENH\Τα έγγραφά μου\100_00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84784"/>
            <a:ext cx="2016224" cy="1368152"/>
          </a:xfrm>
          <a:prstGeom prst="rect">
            <a:avLst/>
          </a:prstGeom>
          <a:noFill/>
        </p:spPr>
      </p:pic>
      <p:pic>
        <p:nvPicPr>
          <p:cNvPr id="2056" name="Picture 8" descr="C:\Documents and Settings\ELENH\Τα έγγραφά μου\100_00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1484784"/>
            <a:ext cx="2064229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Συμπληρωματικά  Έργα  περιοχής  </a:t>
            </a:r>
            <a:r>
              <a:rPr lang="el-GR" sz="2000" b="1" dirty="0" err="1" smtClean="0"/>
              <a:t>΄΄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Γούβας΄΄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1800" dirty="0" smtClean="0"/>
              <a:t>Προϋπολογισμός μελέτης : 239.320 € - Σύμβαση: 127.000 € </a:t>
            </a:r>
            <a:br>
              <a:rPr lang="el-GR" sz="1800" dirty="0" smtClean="0"/>
            </a:br>
            <a:r>
              <a:rPr lang="el-GR" sz="1800" dirty="0" smtClean="0"/>
              <a:t>Χρηματοδότηση:  Ίδιοι  Πόροι  Δήμου</a:t>
            </a:r>
            <a:r>
              <a:rPr lang="el-GR" sz="1800" b="1" dirty="0" smtClean="0"/>
              <a:t/>
            </a:r>
            <a:br>
              <a:rPr lang="el-GR" sz="1800" b="1" dirty="0" smtClean="0"/>
            </a:br>
            <a:endParaRPr lang="el-GR" sz="1800" b="1" dirty="0"/>
          </a:p>
        </p:txBody>
      </p:sp>
      <p:pic>
        <p:nvPicPr>
          <p:cNvPr id="1027" name="Picture 3" descr="\\10.160.43.251\tas\ΔΙΕΥΘΥΝΣΗ_ΑΡΧΙΤΕΚΤΟΝΙΚΟΥ_ΕΡΓΟΥ_ΗΜ\Αλεξοπούλου\Συμπλ. έργα περιοχής Γούβας\2014-09-09 10.54.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509120"/>
            <a:ext cx="2880320" cy="1589806"/>
          </a:xfrm>
          <a:prstGeom prst="rect">
            <a:avLst/>
          </a:prstGeom>
          <a:noFill/>
        </p:spPr>
      </p:pic>
      <p:pic>
        <p:nvPicPr>
          <p:cNvPr id="1028" name="Picture 4" descr="\\10.160.43.251\tas\ΔΙΕΥΘΥΝΣΗ_ΑΡΧΙΤΕΚΤΟΝΙΚΟΥ_ΕΡΓΟΥ_ΗΜ\Αλεξοπούλου\Συμπλ. έργα περιοχής Γούβας\2014-11-25 09.09.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509120"/>
            <a:ext cx="2664296" cy="1555417"/>
          </a:xfrm>
          <a:prstGeom prst="rect">
            <a:avLst/>
          </a:prstGeom>
          <a:noFill/>
        </p:spPr>
      </p:pic>
      <p:pic>
        <p:nvPicPr>
          <p:cNvPr id="1029" name="Picture 5" descr="\\10.160.43.251\tas\ΔΙΕΥΘΥΝΣΗ_ΑΡΧΙΤΕΚΤΟΝΙΚΟΥ_ΕΡΓΟΥ_ΗΜ\Αλεξοπούλου\Συμπλ. έργα περιοχής Γούβας\IMAG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509120"/>
            <a:ext cx="2808312" cy="1573284"/>
          </a:xfrm>
          <a:prstGeom prst="rect">
            <a:avLst/>
          </a:prstGeom>
          <a:noFill/>
        </p:spPr>
      </p:pic>
      <p:pic>
        <p:nvPicPr>
          <p:cNvPr id="1031" name="Picture 7" descr="\\10.160.43.251\tas\ΔΙΕΥΘΥΝΣΗ_ΑΡΧΙΤΕΚΤΟΝΙΚΟΥ_ΕΡΓΟΥ_ΗΜ\Αλεξοπούλου\ΠΑΡΟΥΣΙΑΣΗ_ΝΟΕΜ\ΑΣΤΙΓΓΟΣ ΓΗΠΕΔΟ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124744"/>
            <a:ext cx="6624736" cy="3074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ΑΝΑΚΑΤΑΣΚΕΥΗ ΠΕΖΟΔΡΟΜΙΩΝ ΣΤΗΝ ΟΔΟ ΚΩΝΣΤΑΝΤΙΝΟΥΠΟΛΕΩΣ ΑΠΟ ΤΗΝ ΟΔΟ ΑΓ. ΣΟΦΙΑΣ ΕΩΣ ΤΗΝ ΟΔΟ ΚΑΡΟΛΟΥ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1800" dirty="0" smtClean="0"/>
              <a:t>Προϋπολογισμός μελέτης:  710.000 €  -  Υπό ένταξη </a:t>
            </a:r>
            <a:br>
              <a:rPr lang="el-GR" sz="1800" dirty="0" smtClean="0"/>
            </a:br>
            <a:r>
              <a:rPr lang="el-GR" sz="1800" dirty="0" smtClean="0"/>
              <a:t>  Χρηματοδότηση:</a:t>
            </a:r>
            <a:r>
              <a:rPr lang="en-US" sz="1800" dirty="0" smtClean="0"/>
              <a:t> </a:t>
            </a:r>
            <a:r>
              <a:rPr lang="el-GR" sz="1800" dirty="0" smtClean="0"/>
              <a:t>Υπουργείο Οικονομίας και Ανάπτυξης -  Πρόγραμμα ΕΤΠΑ </a:t>
            </a:r>
            <a:br>
              <a:rPr lang="el-GR" sz="1800" dirty="0" smtClean="0"/>
            </a:br>
            <a:r>
              <a:rPr lang="el-GR" sz="1800" dirty="0" err="1" smtClean="0"/>
              <a:t>΄΄Ανοικτά</a:t>
            </a:r>
            <a:r>
              <a:rPr lang="el-GR" sz="1800" dirty="0" smtClean="0"/>
              <a:t> Κέντρα Εμπορίου </a:t>
            </a:r>
            <a:r>
              <a:rPr lang="el-GR" sz="1800" dirty="0" err="1" smtClean="0"/>
              <a:t>΄΄</a:t>
            </a:r>
            <a:endParaRPr lang="el-GR" sz="1800" dirty="0"/>
          </a:p>
        </p:txBody>
      </p:sp>
      <p:pic>
        <p:nvPicPr>
          <p:cNvPr id="5" name="4 - Εικόνα"/>
          <p:cNvPicPr/>
          <p:nvPr/>
        </p:nvPicPr>
        <p:blipFill>
          <a:blip r:embed="rId2" cstate="print"/>
          <a:srcRect l="19685" t="32476" r="19275" b="25081"/>
          <a:stretch>
            <a:fillRect/>
          </a:stretch>
        </p:blipFill>
        <p:spPr bwMode="auto">
          <a:xfrm>
            <a:off x="3347864" y="4149080"/>
            <a:ext cx="5256584" cy="24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31" name="Picture 7" descr="Inkedgoogle_LI"/>
          <p:cNvPicPr>
            <a:picLocks noChangeAspect="1" noChangeArrowheads="1"/>
          </p:cNvPicPr>
          <p:nvPr/>
        </p:nvPicPr>
        <p:blipFill>
          <a:blip r:embed="rId3" cstate="print"/>
          <a:srcRect r="4579"/>
          <a:stretch>
            <a:fillRect/>
          </a:stretch>
        </p:blipFill>
        <p:spPr bwMode="auto">
          <a:xfrm>
            <a:off x="5508104" y="1700809"/>
            <a:ext cx="33231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33" name="Picture 9" descr="20181008_1051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2520280" cy="2057565"/>
          </a:xfrm>
          <a:prstGeom prst="rect">
            <a:avLst/>
          </a:prstGeom>
          <a:noFill/>
        </p:spPr>
      </p:pic>
      <p:pic>
        <p:nvPicPr>
          <p:cNvPr id="16" name="15 - Θέση περιεχομένου"/>
          <p:cNvPicPr>
            <a:picLocks noGrp="1"/>
          </p:cNvPicPr>
          <p:nvPr>
            <p:ph idx="1"/>
          </p:nvPr>
        </p:nvPicPr>
        <p:blipFill>
          <a:blip r:embed="rId5" cstate="print"/>
          <a:srcRect l="34310" t="12219" r="32487" b="6431"/>
          <a:stretch>
            <a:fillRect/>
          </a:stretch>
        </p:blipFill>
        <p:spPr bwMode="auto">
          <a:xfrm>
            <a:off x="611560" y="4149080"/>
            <a:ext cx="20882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20181008_1102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700808"/>
            <a:ext cx="237626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Προμήθεια  Φωτεινών Σηματοδοτών, υλικών κατακόρυφης και οριζόντιας σήμανσης επί των οδών Κορίνθου, Κανακάρη – </a:t>
            </a:r>
            <a:r>
              <a:rPr lang="el-GR" sz="2000" b="1" dirty="0" err="1" smtClean="0"/>
              <a:t>Ναυαρίνου</a:t>
            </a:r>
            <a:r>
              <a:rPr lang="el-GR" sz="2000" b="1" dirty="0" smtClean="0"/>
              <a:t>, Εγκατάσταση και Λειτουργία</a:t>
            </a:r>
            <a:r>
              <a:rPr lang="el-GR" sz="2000" cap="all" dirty="0" smtClean="0"/>
              <a:t> </a:t>
            </a:r>
            <a:br>
              <a:rPr lang="el-GR" sz="2000" cap="all" dirty="0" smtClean="0"/>
            </a:br>
            <a:r>
              <a:rPr lang="el-GR" sz="1800" dirty="0" smtClean="0"/>
              <a:t>Προϋπολογισμός έργου: 1.408.800,00 €- Σύμβαση : 548.000 € </a:t>
            </a:r>
            <a:br>
              <a:rPr lang="el-GR" sz="1800" dirty="0" smtClean="0"/>
            </a:br>
            <a:r>
              <a:rPr lang="el-GR" sz="1800" dirty="0" smtClean="0"/>
              <a:t> Χρηματοδότηση: ΠΕΠ Δυτικής Ελλάδος 2017-2013 &amp; 2014 - 2020</a:t>
            </a:r>
            <a:endParaRPr lang="el-GR" sz="1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564904"/>
            <a:ext cx="2232524" cy="349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564904"/>
            <a:ext cx="2322258" cy="35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258876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0727"/>
          </a:xfrm>
        </p:spPr>
        <p:txBody>
          <a:bodyPr>
            <a:noAutofit/>
          </a:bodyPr>
          <a:lstStyle/>
          <a:p>
            <a:r>
              <a:rPr lang="el-GR" sz="3200" dirty="0" smtClean="0"/>
              <a:t>ΕΡΓΑ   ΑΘΛΗΤΙΚΩΝ    ΕΓΚΑΤΑΣΤΑΣΕΩΝ</a:t>
            </a:r>
            <a:br>
              <a:rPr lang="el-GR" sz="3200" dirty="0" smtClean="0"/>
            </a:br>
            <a:endParaRPr lang="el-GR" sz="3200" b="1" dirty="0"/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692696"/>
            <a:ext cx="9144000" cy="616530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1600" b="1" dirty="0" smtClean="0"/>
              <a:t>1. ΟΛΟΚΛΗΡΩΣΗ ΚΤΙΡΙΟΥ ΓΗΠΕΔΟΥ ΣΑΡΑΒΑΛΙΟΥ</a:t>
            </a:r>
          </a:p>
          <a:p>
            <a:pPr>
              <a:buNone/>
            </a:pPr>
            <a:r>
              <a:rPr lang="el-GR" sz="1600" dirty="0" smtClean="0"/>
              <a:t>     Προϋπολογισμός μελέτης : 156.240,00 €  -   Σύμβαση : 56.632,33 €</a:t>
            </a:r>
          </a:p>
          <a:p>
            <a:pPr>
              <a:buNone/>
            </a:pPr>
            <a:r>
              <a:rPr lang="el-GR" sz="1600" dirty="0" smtClean="0"/>
              <a:t>     Χρηματοδότηση:   ΣΑΤΑ </a:t>
            </a:r>
            <a:br>
              <a:rPr lang="el-GR" sz="1600" dirty="0" smtClean="0"/>
            </a:br>
            <a:endParaRPr lang="el-GR" sz="1600" b="1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r>
              <a:rPr lang="el-GR" sz="1600" b="1" dirty="0" smtClean="0"/>
              <a:t>2. ΣΥΜΠΛΗΡΩΜΑΤΙΚΑ  ΕΡΓΑ ΣΤΟ ΔΗΜΟΤΙΚΟ ΓΗΠΕΔΟ ΑΝΩ ΚΑΣΤΡΙΤΣΙΟΥ</a:t>
            </a:r>
          </a:p>
          <a:p>
            <a:pPr>
              <a:buNone/>
            </a:pPr>
            <a:r>
              <a:rPr lang="el-GR" sz="1600" b="1" dirty="0" smtClean="0"/>
              <a:t>     </a:t>
            </a:r>
            <a:r>
              <a:rPr lang="el-GR" sz="1600" dirty="0" smtClean="0"/>
              <a:t>Προϋπολογισμός μελέτης:66.000 €   -   Σύμβαση  :  37.000 € </a:t>
            </a:r>
          </a:p>
          <a:p>
            <a:pPr>
              <a:buNone/>
            </a:pPr>
            <a:r>
              <a:rPr lang="el-GR" sz="1600" dirty="0" smtClean="0"/>
              <a:t>      Χρηματοδότηση:   ΣΑΤΑ</a:t>
            </a:r>
            <a:endParaRPr lang="el-GR" sz="1800" b="1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r>
              <a:rPr lang="el-GR" sz="1600" b="1" dirty="0" smtClean="0"/>
              <a:t>3. ΕΡΓΑ ΑΝΑΚΑΤΑΣΚΕΥΗΣ ΓΗΠΕΔΟΥ ΠΕΤΡΩΤΟΥ</a:t>
            </a:r>
          </a:p>
          <a:p>
            <a:pPr>
              <a:buNone/>
            </a:pPr>
            <a:r>
              <a:rPr lang="el-GR" sz="1600" b="1" dirty="0" smtClean="0"/>
              <a:t>      </a:t>
            </a:r>
            <a:r>
              <a:rPr lang="el-GR" sz="1600" dirty="0" smtClean="0"/>
              <a:t>Προϋπολογισμός μελέτης : 365.000,00 €   -    Σύμβαση : 166.162,32 € </a:t>
            </a:r>
          </a:p>
          <a:p>
            <a:pPr>
              <a:buNone/>
            </a:pPr>
            <a:r>
              <a:rPr lang="el-GR" sz="1600" dirty="0" smtClean="0"/>
              <a:t>      Χρηματοδότηση:   ΣΑΤΑ </a:t>
            </a:r>
            <a:br>
              <a:rPr lang="el-GR" sz="1600" dirty="0" smtClean="0"/>
            </a:br>
            <a:endParaRPr lang="el-GR" sz="1600" dirty="0" smtClean="0"/>
          </a:p>
          <a:p>
            <a:pPr>
              <a:buNone/>
            </a:pPr>
            <a:endParaRPr lang="el-GR" sz="1600" dirty="0" smtClean="0"/>
          </a:p>
          <a:p>
            <a:pPr>
              <a:buNone/>
            </a:pPr>
            <a:endParaRPr lang="el-GR" sz="1600" dirty="0" smtClean="0"/>
          </a:p>
          <a:p>
            <a:pPr>
              <a:buNone/>
            </a:pPr>
            <a:endParaRPr lang="el-GR" sz="1600" dirty="0" smtClean="0"/>
          </a:p>
          <a:p>
            <a:pPr>
              <a:buNone/>
            </a:pPr>
            <a:endParaRPr lang="el-GR" sz="1600" b="1" dirty="0" smtClean="0"/>
          </a:p>
          <a:p>
            <a:pPr>
              <a:buNone/>
            </a:pPr>
            <a:r>
              <a:rPr lang="el-GR" sz="1600" b="1" dirty="0" smtClean="0"/>
              <a:t>4. ΚΑΤΑΣΚΕΥΗ – ΕΠΙΣΚΕΥΗ ΚΑΙ ΣΥΝΤΗΡΗΣΗ ΑΘΛΗΤΙΚΩΝ ΕΓΚΑΤΑΣΤΑΣΕΩΝ ( Γήπεδο  </a:t>
            </a:r>
            <a:r>
              <a:rPr lang="el-GR" sz="1600" b="1" dirty="0" err="1" smtClean="0"/>
              <a:t>Ροιτίκων</a:t>
            </a:r>
            <a:r>
              <a:rPr lang="el-GR" sz="1600" b="1" dirty="0" smtClean="0"/>
              <a:t> )  </a:t>
            </a:r>
          </a:p>
          <a:p>
            <a:pPr>
              <a:buNone/>
            </a:pPr>
            <a:r>
              <a:rPr lang="el-GR" sz="1600" dirty="0" smtClean="0"/>
              <a:t>     Προϋπολογισμός μελέτης : 364.560 €  -  Υπό ένταξη</a:t>
            </a:r>
          </a:p>
          <a:p>
            <a:pPr>
              <a:buNone/>
            </a:pPr>
            <a:r>
              <a:rPr lang="el-GR" sz="1600" dirty="0" smtClean="0"/>
              <a:t>     Χρηματοδότηση:</a:t>
            </a:r>
            <a:r>
              <a:rPr lang="en-US" sz="1600" dirty="0" smtClean="0"/>
              <a:t> </a:t>
            </a:r>
            <a:r>
              <a:rPr lang="el-GR" sz="1600" dirty="0" smtClean="0"/>
              <a:t>Πρόγραμμα Αγροτικής Ανάπτυξης </a:t>
            </a:r>
            <a:r>
              <a:rPr lang="en-US" sz="1600" dirty="0" smtClean="0"/>
              <a:t>LEADER 2014 -2020</a:t>
            </a:r>
            <a:endParaRPr lang="el-GR" sz="1600" dirty="0"/>
          </a:p>
        </p:txBody>
      </p:sp>
      <p:pic>
        <p:nvPicPr>
          <p:cNvPr id="8" name="3 - Θέση περιεχομένου" descr="IMG_20180123_10101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1628800"/>
            <a:ext cx="151216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5 - Θέση περιεχομένου" descr="IMG_20181002_171315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628800"/>
            <a:ext cx="1656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7 - Θέση περιεχομένου" descr="DSCN1051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7544" y="4869160"/>
            <a:ext cx="151216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8 - Θέση περιεχομένου" descr="IMG_20180926_120032_3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39752" y="4869160"/>
            <a:ext cx="16561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251520" y="908721"/>
            <a:ext cx="8568952" cy="4608512"/>
          </a:xfrm>
        </p:spPr>
        <p:txBody>
          <a:bodyPr>
            <a:normAutofit/>
          </a:bodyPr>
          <a:lstStyle/>
          <a:p>
            <a:r>
              <a:rPr lang="el-GR" b="1" dirty="0" smtClean="0"/>
              <a:t>ΚΤΙΡΙΑΚΑ  ΕΡΓΑ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1"/>
            <a:ext cx="914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l-GR" sz="2800" b="1" dirty="0" smtClean="0"/>
              <a:t>ΑΝΑΚΑΤΑΣΚΕΥΗ  ΠΑΙΔΙΚΩΝ  ΧΑΡΩΝ</a:t>
            </a:r>
          </a:p>
          <a:p>
            <a:pPr algn="ctr">
              <a:buNone/>
            </a:pPr>
            <a:r>
              <a:rPr lang="el-GR" sz="2800" b="1" dirty="0" smtClean="0"/>
              <a:t> ΠΡΟΥΠΟΛΟΓΙΣΜΟΙ ΜΕΛΕΤΩΝ </a:t>
            </a:r>
            <a:r>
              <a:rPr lang="en-US" sz="2800" dirty="0" smtClean="0"/>
              <a:t>:</a:t>
            </a:r>
            <a:r>
              <a:rPr lang="el-GR" sz="2800" dirty="0" smtClean="0"/>
              <a:t> </a:t>
            </a:r>
            <a:r>
              <a:rPr lang="el-GR" sz="2800" b="1" dirty="0" smtClean="0"/>
              <a:t>1.863.000 €</a:t>
            </a:r>
          </a:p>
          <a:p>
            <a:pPr algn="just">
              <a:buNone/>
            </a:pPr>
            <a:endParaRPr lang="el-GR" b="1" dirty="0" smtClean="0"/>
          </a:p>
          <a:p>
            <a:pPr algn="just">
              <a:buNone/>
            </a:pPr>
            <a:r>
              <a:rPr lang="el-GR" b="1" dirty="0" smtClean="0"/>
              <a:t>Α.  Ολοκληρώθηκε το 2016 η ανακατασκευή Πέντε (5) Παιδικών Χαρών στην Δ.Ε  του Δήμου  </a:t>
            </a:r>
            <a:r>
              <a:rPr lang="el-GR" b="1" dirty="0" err="1" smtClean="0"/>
              <a:t>Πατρέων</a:t>
            </a:r>
            <a:r>
              <a:rPr lang="el-GR" b="1" dirty="0" smtClean="0"/>
              <a:t>  </a:t>
            </a:r>
          </a:p>
          <a:p>
            <a:pPr>
              <a:buNone/>
            </a:pPr>
            <a:r>
              <a:rPr lang="el-GR" b="1" dirty="0" smtClean="0">
                <a:solidFill>
                  <a:srgbClr val="C00000"/>
                </a:solidFill>
              </a:rPr>
              <a:t>      </a:t>
            </a:r>
            <a:r>
              <a:rPr lang="el-GR" dirty="0" smtClean="0"/>
              <a:t>Προϋπολογισμός</a:t>
            </a:r>
            <a:r>
              <a:rPr lang="el-GR" b="1" dirty="0" smtClean="0"/>
              <a:t>   </a:t>
            </a:r>
            <a:r>
              <a:rPr lang="el-GR" dirty="0" smtClean="0"/>
              <a:t>μελέτης</a:t>
            </a:r>
            <a:r>
              <a:rPr lang="el-GR" b="1" dirty="0" smtClean="0"/>
              <a:t> </a:t>
            </a:r>
            <a:r>
              <a:rPr lang="en-US" dirty="0" smtClean="0"/>
              <a:t>:</a:t>
            </a:r>
            <a:r>
              <a:rPr lang="el-GR" dirty="0" smtClean="0"/>
              <a:t> 50.000 €</a:t>
            </a:r>
          </a:p>
          <a:p>
            <a:pPr>
              <a:buNone/>
            </a:pPr>
            <a:r>
              <a:rPr lang="el-GR" dirty="0" smtClean="0"/>
              <a:t>      Χρηματοδότηση</a:t>
            </a:r>
            <a:r>
              <a:rPr lang="en-US" dirty="0" smtClean="0"/>
              <a:t> :</a:t>
            </a:r>
            <a:r>
              <a:rPr lang="el-GR" dirty="0" smtClean="0"/>
              <a:t>  Ίδιοι Πόροι</a:t>
            </a:r>
            <a:endParaRPr lang="en-US" dirty="0" smtClean="0"/>
          </a:p>
          <a:p>
            <a:pPr>
              <a:buNone/>
            </a:pPr>
            <a:r>
              <a:rPr lang="el-GR" b="1" dirty="0" smtClean="0"/>
              <a:t>       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 rot="10800000" flipH="1" flipV="1">
            <a:off x="0" y="2349750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Ανακατασκευάστηκαν  Πέντε (5) Παιδικές  Χαρές στην ευρύτερη περιοχή του Κέντρου της Πόλης  ήτοι</a:t>
            </a:r>
            <a:r>
              <a:rPr lang="en-US" dirty="0" smtClean="0"/>
              <a:t>:</a:t>
            </a:r>
            <a:r>
              <a:rPr lang="el-GR" b="1" dirty="0" smtClean="0"/>
              <a:t> </a:t>
            </a:r>
            <a:endParaRPr lang="el-GR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3501008"/>
            <a:ext cx="9036050" cy="259228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l-GR" sz="1800" dirty="0" smtClean="0"/>
              <a:t>Πλατεία Ελλήνων Συνθετών</a:t>
            </a:r>
          </a:p>
          <a:p>
            <a:pPr>
              <a:buNone/>
            </a:pPr>
            <a:r>
              <a:rPr lang="el-GR" sz="1800" dirty="0" smtClean="0"/>
              <a:t>-     Πλατεία Αγίας Λαύρας</a:t>
            </a:r>
          </a:p>
          <a:p>
            <a:pPr>
              <a:buFontTx/>
              <a:buChar char="-"/>
            </a:pPr>
            <a:r>
              <a:rPr lang="el-GR" sz="1800" dirty="0" smtClean="0"/>
              <a:t>Πλατεία Ντε Μιράντα ( Γήπεδο Παναχαϊκής )</a:t>
            </a:r>
          </a:p>
          <a:p>
            <a:pPr>
              <a:buFontTx/>
              <a:buChar char="-"/>
            </a:pPr>
            <a:r>
              <a:rPr lang="el-GR" sz="1800" dirty="0" smtClean="0"/>
              <a:t>Πλατεία Ελευθερίας </a:t>
            </a:r>
          </a:p>
          <a:p>
            <a:pPr>
              <a:buFontTx/>
              <a:buChar char="-"/>
            </a:pPr>
            <a:r>
              <a:rPr lang="el-GR" sz="1800" dirty="0" smtClean="0"/>
              <a:t>Πλατεία στο τέρμα της οδού Θερμοπυλών</a:t>
            </a:r>
            <a:endParaRPr lang="el-GR"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Τίτλος"/>
          <p:cNvSpPr>
            <a:spLocks noGrp="1"/>
          </p:cNvSpPr>
          <p:nvPr>
            <p:ph type="title"/>
          </p:nvPr>
        </p:nvSpPr>
        <p:spPr>
          <a:xfrm>
            <a:off x="467544" y="4365104"/>
            <a:ext cx="3672408" cy="36004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467544" y="1916833"/>
            <a:ext cx="3096344" cy="21602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l-GR" sz="1100" b="1" dirty="0" smtClean="0"/>
              <a:t>Πλατεία Ελλήνων  Συνθετών</a:t>
            </a:r>
            <a:endParaRPr lang="el-GR" sz="11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611560" y="4221088"/>
            <a:ext cx="345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00" b="1" dirty="0" smtClean="0"/>
              <a:t>Πλατεία Αγίας Λαύρας</a:t>
            </a:r>
            <a:br>
              <a:rPr lang="el-GR" sz="1100" b="1" dirty="0" smtClean="0"/>
            </a:br>
            <a:endParaRPr lang="el-GR" sz="1100" b="1" dirty="0"/>
          </a:p>
        </p:txBody>
      </p:sp>
      <p:sp>
        <p:nvSpPr>
          <p:cNvPr id="13" name="12 - Ορθογώνιο"/>
          <p:cNvSpPr/>
          <p:nvPr/>
        </p:nvSpPr>
        <p:spPr>
          <a:xfrm rot="10800000" flipH="1" flipV="1">
            <a:off x="5292080" y="4245974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00" b="1" dirty="0" smtClean="0"/>
              <a:t>Πλατεία Ντε Μιράντα ( Γήπεδο Παναχαϊκής )</a:t>
            </a:r>
          </a:p>
        </p:txBody>
      </p:sp>
      <p:sp>
        <p:nvSpPr>
          <p:cNvPr id="14" name="13 - Ορθογώνιο"/>
          <p:cNvSpPr/>
          <p:nvPr/>
        </p:nvSpPr>
        <p:spPr>
          <a:xfrm rot="10800000" flipV="1">
            <a:off x="2987824" y="6480485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00" b="1" dirty="0" smtClean="0"/>
              <a:t>Πλατεία Ελευθερίας 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5292080" y="1916832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100" b="1" dirty="0" smtClean="0"/>
              <a:t>Πλατεία στο τέρμα της οδού Θερμοπυλών</a:t>
            </a:r>
            <a:endParaRPr lang="el-GR" sz="1100" b="1" dirty="0"/>
          </a:p>
        </p:txBody>
      </p:sp>
      <p:pic>
        <p:nvPicPr>
          <p:cNvPr id="2055" name="Picture 7" descr="\\10.160.43.251\tas\ΔΙΕΥΘΥΝΣΗ_ΑΡΧΙΤΕΚΤΟΝΙΚΟΥ_ΕΡΓΟΥ_ΗΜ\Αλεξοπούλου\ΠΑΙΔΙΚΕΣ ΧΑΡΕΣ_ΕΙΡΗΝΗ\ΠΛΑΤΕΙΑ ΝΤΕ ΜΙΡΑΝΤΑ\_DSC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348880"/>
            <a:ext cx="3456384" cy="1872206"/>
          </a:xfrm>
          <a:prstGeom prst="rect">
            <a:avLst/>
          </a:prstGeom>
          <a:noFill/>
        </p:spPr>
      </p:pic>
      <p:pic>
        <p:nvPicPr>
          <p:cNvPr id="2056" name="Picture 8" descr="\\10.160.43.251\tas\ΔΙΕΥΘΥΝΣΗ_ΑΡΧΙΤΕΚΤΟΝΙΚΟΥ_ΕΡΓΟΥ_ΗΜ\Αλεξοπούλου\ΠΑΙΔΙΚΕΣ ΧΑΡΕΣ_ΕΙΡΗΝΗ\ΠΛΑΤΕΙΑ ΕΠΙ ΤΗΣ ΘΕΡΜΟΠΥΛΩΝ\_DSC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6632"/>
            <a:ext cx="3456384" cy="1800200"/>
          </a:xfrm>
          <a:prstGeom prst="rect">
            <a:avLst/>
          </a:prstGeom>
          <a:noFill/>
        </p:spPr>
      </p:pic>
      <p:pic>
        <p:nvPicPr>
          <p:cNvPr id="2057" name="Picture 9" descr="\\10.160.43.251\tas\ΔΙΕΥΘΥΝΣΗ_ΑΡΧΙΤΕΚΤΟΝΙΚΟΥ_ΕΡΓΟΥ_ΗΜ\Αλεξοπούλου\ΠΑΙΔΙΚΕΣ ΧΑΡΕΣ_ΕΙΡΗΝΗ\ΠΛΑΤΕΙΑ ΕΛΛΗΝΩΝ ΣΥΝΘΕΤΩΝ\_DSC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6632"/>
            <a:ext cx="3600400" cy="1803581"/>
          </a:xfrm>
          <a:prstGeom prst="rect">
            <a:avLst/>
          </a:prstGeom>
          <a:noFill/>
        </p:spPr>
      </p:pic>
      <p:pic>
        <p:nvPicPr>
          <p:cNvPr id="2058" name="Picture 10" descr="\\10.160.43.251\tas\ΔΙΕΥΘΥΝΣΗ_ΑΡΧΙΤΕΚΤΟΝΙΚΟΥ_ΕΡΓΟΥ_ΗΜ\Αλεξοπούλου\ΠΑΙΔΙΚΕΣ ΧΑΡΕΣ_ΕΙΡΗΝΗ\ΠΛΑΤΕΙΑ ΕΛΕΥΘΕΡΙΑΣ\_DSC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653136"/>
            <a:ext cx="3384376" cy="1800200"/>
          </a:xfrm>
          <a:prstGeom prst="rect">
            <a:avLst/>
          </a:prstGeom>
          <a:noFill/>
        </p:spPr>
      </p:pic>
      <p:pic>
        <p:nvPicPr>
          <p:cNvPr id="2059" name="Picture 11" descr="\\10.160.43.251\tas\ΔΙΕΥΘΥΝΣΗ_ΑΡΧΙΤΕΚΤΟΝΙΚΟΥ_ΕΡΓΟΥ_ΗΜ\Αλεξοπούλου\ΠΑΙΔΙΚΕΣ ΧΑΡΕΣ_ΕΙΡΗΝΗ\ΠΛΑΤΕΙΑ ΑΓΙΑΣ ΛΑΥΡΑΣ\_DSC0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348880"/>
            <a:ext cx="3600400" cy="1824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2646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l-GR" sz="1800" b="1" dirty="0" smtClean="0"/>
              <a:t>      Β. Ολοκληρώθηκε τα έτη 2016-2017 η ανακατασκευή των Παιδικών Χαρών στις  Δημοτικές  Ενότητες  </a:t>
            </a:r>
            <a:r>
              <a:rPr lang="el-GR" sz="1800" b="1" dirty="0" err="1" smtClean="0"/>
              <a:t>Μεσσάτιδας</a:t>
            </a:r>
            <a:r>
              <a:rPr lang="el-GR" sz="1800" b="1" dirty="0" smtClean="0"/>
              <a:t>, </a:t>
            </a:r>
            <a:r>
              <a:rPr lang="el-GR" sz="1800" b="1" dirty="0" err="1" smtClean="0"/>
              <a:t>Βραχνείκων</a:t>
            </a:r>
            <a:r>
              <a:rPr lang="el-GR" sz="1800" b="1" dirty="0" smtClean="0"/>
              <a:t>, Παραλίας,</a:t>
            </a:r>
            <a:r>
              <a:rPr lang="el-GR" sz="1800" dirty="0" smtClean="0"/>
              <a:t> </a:t>
            </a:r>
            <a:r>
              <a:rPr lang="el-GR" sz="1800" b="1" dirty="0" smtClean="0"/>
              <a:t>Ρίου</a:t>
            </a:r>
          </a:p>
          <a:p>
            <a:pPr>
              <a:buNone/>
            </a:pPr>
            <a:r>
              <a:rPr lang="el-GR" sz="1800" b="1" dirty="0" smtClean="0">
                <a:solidFill>
                  <a:srgbClr val="C00000"/>
                </a:solidFill>
              </a:rPr>
              <a:t>     </a:t>
            </a:r>
            <a:r>
              <a:rPr lang="en-US" sz="1800" b="1" dirty="0" smtClean="0">
                <a:solidFill>
                  <a:srgbClr val="C00000"/>
                </a:solidFill>
              </a:rPr>
              <a:t>  </a:t>
            </a:r>
            <a:r>
              <a:rPr lang="el-GR" sz="1800" dirty="0" smtClean="0"/>
              <a:t>Προϋπολογισμοί</a:t>
            </a:r>
            <a:r>
              <a:rPr lang="el-GR" sz="1800" b="1" dirty="0" smtClean="0"/>
              <a:t>  </a:t>
            </a:r>
            <a:r>
              <a:rPr lang="el-GR" sz="1800" dirty="0" smtClean="0"/>
              <a:t>μελετών</a:t>
            </a:r>
            <a:r>
              <a:rPr lang="el-GR" sz="1800" b="1" dirty="0" smtClean="0"/>
              <a:t> </a:t>
            </a:r>
            <a:r>
              <a:rPr lang="en-US" sz="1800" dirty="0" smtClean="0"/>
              <a:t>:</a:t>
            </a:r>
            <a:r>
              <a:rPr lang="el-GR" sz="1800" dirty="0" smtClean="0"/>
              <a:t> 286.000</a:t>
            </a:r>
          </a:p>
          <a:p>
            <a:pPr>
              <a:buNone/>
            </a:pPr>
            <a:r>
              <a:rPr lang="el-GR" sz="1800" dirty="0" smtClean="0"/>
              <a:t>       Χρηματοδότηση</a:t>
            </a:r>
            <a:r>
              <a:rPr lang="en-US" sz="1800" dirty="0" smtClean="0"/>
              <a:t> :</a:t>
            </a:r>
            <a:r>
              <a:rPr lang="el-GR" sz="1800" dirty="0" smtClean="0"/>
              <a:t>  Ίδιοι Πόροι</a:t>
            </a:r>
            <a:endParaRPr lang="en-US" sz="1800" dirty="0" smtClean="0"/>
          </a:p>
          <a:p>
            <a:pPr>
              <a:buNone/>
            </a:pPr>
            <a:r>
              <a:rPr lang="el-GR" sz="1800" b="1" dirty="0" smtClean="0"/>
              <a:t>       </a:t>
            </a:r>
          </a:p>
          <a:p>
            <a:pPr>
              <a:buNone/>
            </a:pPr>
            <a:r>
              <a:rPr lang="el-GR" sz="1800" b="1" dirty="0" smtClean="0"/>
              <a:t>       Ανακατασκευάστηκαν </a:t>
            </a:r>
            <a:r>
              <a:rPr lang="en-US" sz="1800" dirty="0" smtClean="0"/>
              <a:t>:</a:t>
            </a:r>
            <a:r>
              <a:rPr lang="el-GR" sz="1800" b="1" dirty="0" smtClean="0"/>
              <a:t>      </a:t>
            </a:r>
          </a:p>
          <a:p>
            <a:pPr>
              <a:buNone/>
            </a:pPr>
            <a:r>
              <a:rPr lang="el-GR" sz="1800" b="1" dirty="0" smtClean="0"/>
              <a:t>       </a:t>
            </a:r>
            <a:r>
              <a:rPr lang="el-GR" sz="1800" dirty="0" smtClean="0"/>
              <a:t>-</a:t>
            </a:r>
            <a:r>
              <a:rPr lang="el-GR" sz="1800" b="1" dirty="0" smtClean="0"/>
              <a:t> Επτά ( 7 ) </a:t>
            </a:r>
            <a:r>
              <a:rPr lang="el-GR" sz="1800" dirty="0" smtClean="0"/>
              <a:t>στην Δ.Ε </a:t>
            </a:r>
            <a:r>
              <a:rPr lang="el-GR" sz="1800" dirty="0" err="1" smtClean="0"/>
              <a:t>Μεσσάτιδας</a:t>
            </a:r>
            <a:r>
              <a:rPr lang="el-GR" sz="1800" dirty="0" smtClean="0"/>
              <a:t> </a:t>
            </a:r>
            <a:r>
              <a:rPr lang="en-US" sz="1800" dirty="0" smtClean="0"/>
              <a:t>:</a:t>
            </a:r>
            <a:r>
              <a:rPr lang="el-GR" sz="1800" dirty="0" smtClean="0"/>
              <a:t> </a:t>
            </a:r>
          </a:p>
          <a:p>
            <a:pPr>
              <a:buNone/>
            </a:pPr>
            <a:r>
              <a:rPr lang="el-GR" sz="1800" dirty="0" smtClean="0"/>
              <a:t>       Κεντρική Πλατεία </a:t>
            </a:r>
            <a:r>
              <a:rPr lang="el-GR" sz="1800" dirty="0" err="1" smtClean="0"/>
              <a:t>Οβρυάς</a:t>
            </a:r>
            <a:r>
              <a:rPr lang="el-GR" sz="1800" dirty="0" smtClean="0"/>
              <a:t>, Πλατεία </a:t>
            </a:r>
            <a:r>
              <a:rPr lang="el-GR" sz="1800" dirty="0" err="1" smtClean="0"/>
              <a:t>Ντεβέ</a:t>
            </a:r>
            <a:r>
              <a:rPr lang="el-GR" sz="1800" dirty="0" smtClean="0"/>
              <a:t>, Κεντρική Πλατεία Καλλιθέας, Πλατεία  Αγίας Λαύρας στην Φιλοθέη , Κεντρική Πλατεία στην Θέα, Πλατεία </a:t>
            </a:r>
            <a:r>
              <a:rPr lang="el-GR" sz="1800" dirty="0" err="1" smtClean="0"/>
              <a:t>Κούνεβα</a:t>
            </a:r>
            <a:r>
              <a:rPr lang="el-GR" sz="1800" dirty="0" smtClean="0"/>
              <a:t> και παρά τον </a:t>
            </a:r>
            <a:r>
              <a:rPr lang="el-GR" sz="1800" dirty="0" err="1" smtClean="0"/>
              <a:t>Ι.Ν.Αγίων</a:t>
            </a:r>
            <a:r>
              <a:rPr lang="el-GR" sz="1800" dirty="0" smtClean="0"/>
              <a:t> Θεοδώρων στα </a:t>
            </a:r>
            <a:r>
              <a:rPr lang="el-GR" sz="1800" dirty="0" err="1" smtClean="0"/>
              <a:t>Δεμένικα</a:t>
            </a:r>
            <a:endParaRPr lang="el-GR" sz="1800" dirty="0" smtClean="0"/>
          </a:p>
          <a:p>
            <a:pPr>
              <a:buNone/>
            </a:pPr>
            <a:r>
              <a:rPr lang="el-GR" sz="1800" b="1" dirty="0" smtClean="0"/>
              <a:t>       </a:t>
            </a:r>
            <a:r>
              <a:rPr lang="el-GR" sz="1800" dirty="0" smtClean="0"/>
              <a:t>-</a:t>
            </a:r>
            <a:r>
              <a:rPr lang="el-GR" sz="1800" b="1" dirty="0" smtClean="0"/>
              <a:t> Τεσσάρων ( 4 )</a:t>
            </a:r>
            <a:r>
              <a:rPr lang="el-GR" sz="1800" dirty="0" smtClean="0"/>
              <a:t> στην Δ.Ε </a:t>
            </a:r>
            <a:r>
              <a:rPr lang="el-GR" sz="1800" dirty="0" err="1" smtClean="0"/>
              <a:t>Βραχνείκων</a:t>
            </a:r>
            <a:r>
              <a:rPr lang="en-US" sz="1800" dirty="0" smtClean="0"/>
              <a:t> :</a:t>
            </a:r>
            <a:r>
              <a:rPr lang="el-GR" sz="1800" dirty="0" smtClean="0"/>
              <a:t> </a:t>
            </a:r>
          </a:p>
          <a:p>
            <a:pPr>
              <a:buNone/>
            </a:pPr>
            <a:r>
              <a:rPr lang="el-GR" sz="1800" dirty="0" smtClean="0"/>
              <a:t>       Παραλία </a:t>
            </a:r>
            <a:r>
              <a:rPr lang="el-GR" sz="1800" dirty="0" err="1" smtClean="0"/>
              <a:t>Βραχνείκων</a:t>
            </a:r>
            <a:r>
              <a:rPr lang="el-GR" sz="1800" dirty="0" smtClean="0"/>
              <a:t>, Εθνικής Αντιστάσεως στα Καμίνια, στο </a:t>
            </a:r>
            <a:r>
              <a:rPr lang="el-GR" sz="1800" dirty="0" err="1" smtClean="0"/>
              <a:t>Θεριανό</a:t>
            </a:r>
            <a:r>
              <a:rPr lang="el-GR" sz="1800" dirty="0" smtClean="0"/>
              <a:t> και στον Ανεμόμυλο στα </a:t>
            </a:r>
            <a:r>
              <a:rPr lang="el-GR" sz="1800" dirty="0" err="1" smtClean="0"/>
              <a:t>Τσουκαλέικα</a:t>
            </a: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    -  </a:t>
            </a:r>
            <a:r>
              <a:rPr lang="el-GR" sz="1800" b="1" dirty="0" smtClean="0"/>
              <a:t>Έξι ( 6 ) </a:t>
            </a:r>
            <a:r>
              <a:rPr lang="el-GR" sz="1800" dirty="0" smtClean="0"/>
              <a:t>στην Δ.Ε Παραλίας</a:t>
            </a:r>
            <a:r>
              <a:rPr lang="en-US" sz="1800" dirty="0" smtClean="0"/>
              <a:t> :</a:t>
            </a:r>
            <a:r>
              <a:rPr lang="el-GR" sz="1800" dirty="0" smtClean="0"/>
              <a:t> </a:t>
            </a:r>
          </a:p>
          <a:p>
            <a:pPr>
              <a:buNone/>
            </a:pPr>
            <a:r>
              <a:rPr lang="el-GR" sz="1800" dirty="0" smtClean="0"/>
              <a:t>       Κεντρική Πλατεία Κάτω </a:t>
            </a:r>
            <a:r>
              <a:rPr lang="el-GR" sz="1800" dirty="0" err="1" smtClean="0"/>
              <a:t>Ροιτίκων</a:t>
            </a:r>
            <a:r>
              <a:rPr lang="el-GR" sz="1800" dirty="0" smtClean="0"/>
              <a:t>, στην συνοικία </a:t>
            </a:r>
            <a:r>
              <a:rPr lang="el-GR" sz="1800" dirty="0" err="1" smtClean="0"/>
              <a:t>΄΄Γαλανόπουλου΄΄</a:t>
            </a:r>
            <a:r>
              <a:rPr lang="el-GR" sz="1800" dirty="0" smtClean="0"/>
              <a:t> στο </a:t>
            </a:r>
            <a:r>
              <a:rPr lang="el-GR" sz="1800" dirty="0" err="1" smtClean="0"/>
              <a:t>Μιντιλόγλι</a:t>
            </a:r>
            <a:r>
              <a:rPr lang="el-GR" sz="1800" dirty="0" smtClean="0"/>
              <a:t>, </a:t>
            </a:r>
            <a:r>
              <a:rPr lang="el-GR" sz="1800" dirty="0" err="1" smtClean="0"/>
              <a:t>στην΄Αγία</a:t>
            </a:r>
            <a:r>
              <a:rPr lang="el-GR" sz="1800" dirty="0" smtClean="0"/>
              <a:t> Μαρίνα στα </a:t>
            </a:r>
            <a:r>
              <a:rPr lang="el-GR" sz="1800" dirty="0" err="1" smtClean="0"/>
              <a:t>Ροίτικα</a:t>
            </a:r>
            <a:r>
              <a:rPr lang="el-GR" sz="1800" dirty="0" smtClean="0"/>
              <a:t>, όπισθεν του κοιμητηρίου στην Παραλία, στις Εργατικές Κατοικίες και στην Πλατεία </a:t>
            </a:r>
            <a:r>
              <a:rPr lang="el-GR" sz="1800" dirty="0" err="1" smtClean="0"/>
              <a:t>Καρατασάκη</a:t>
            </a:r>
            <a:r>
              <a:rPr lang="el-GR" sz="1800" dirty="0" smtClean="0"/>
              <a:t> στην Παραλία</a:t>
            </a:r>
          </a:p>
          <a:p>
            <a:pPr>
              <a:buNone/>
            </a:pPr>
            <a:r>
              <a:rPr lang="el-GR" sz="1800" dirty="0" smtClean="0"/>
              <a:t>       - </a:t>
            </a:r>
            <a:r>
              <a:rPr lang="el-GR" sz="1800" b="1" dirty="0" smtClean="0"/>
              <a:t>Επτά</a:t>
            </a:r>
            <a:r>
              <a:rPr lang="el-GR" sz="1800" dirty="0" smtClean="0"/>
              <a:t> </a:t>
            </a:r>
            <a:r>
              <a:rPr lang="el-GR" sz="1800" b="1" dirty="0" smtClean="0"/>
              <a:t>( 7 ) </a:t>
            </a:r>
            <a:r>
              <a:rPr lang="el-GR" sz="1800" dirty="0" smtClean="0"/>
              <a:t>στην Δ.Ε Ρίου</a:t>
            </a:r>
            <a:r>
              <a:rPr lang="en-US" sz="1800" dirty="0" smtClean="0"/>
              <a:t> :</a:t>
            </a:r>
            <a:r>
              <a:rPr lang="el-GR" sz="1800" dirty="0" smtClean="0"/>
              <a:t> </a:t>
            </a:r>
          </a:p>
          <a:p>
            <a:pPr>
              <a:buNone/>
            </a:pPr>
            <a:r>
              <a:rPr lang="el-GR" sz="1800" dirty="0" smtClean="0"/>
              <a:t>       </a:t>
            </a:r>
            <a:r>
              <a:rPr lang="el-GR" sz="1800" dirty="0" err="1" smtClean="0"/>
              <a:t>Ψαθόπυργος</a:t>
            </a:r>
            <a:r>
              <a:rPr lang="el-GR" sz="1800" dirty="0" smtClean="0"/>
              <a:t>, Δρέπανο, Αγ. Βασίλειος, </a:t>
            </a:r>
            <a:r>
              <a:rPr lang="el-GR" sz="1800" dirty="0" err="1" smtClean="0"/>
              <a:t>Καστελλόκαμπος</a:t>
            </a:r>
            <a:r>
              <a:rPr lang="el-GR" sz="1800" dirty="0" smtClean="0"/>
              <a:t>, Πλατεία Πίνδου, Αγ. Χριστόφορος, Πλατεία ΟΣΕ  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l-GR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el-GR" sz="3100" b="1" dirty="0" smtClean="0"/>
              <a:t>Δ.Ε </a:t>
            </a:r>
            <a:r>
              <a:rPr lang="el-GR" sz="3100" b="1" dirty="0" err="1" smtClean="0"/>
              <a:t>Μεσσάτιδας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3074" name="Picture 2" descr="\\10.160.43.251\tas\ΔΙΕΥΘΥΝΣΗ_ΑΡΧΙΤΕΚΤΟΝΙΚΟΥ_ΕΡΓΟΥ_ΗΜ\Αλεξοπούλου\ΠΑΙΔΙΚΕΣ ΧΑΡΕΣ_ΕΙΡΗΝΗ\A. ΠΛΑΤΕΙΕΣ ΔΗΜΟΤΙΚΗΣ ΕΝΟΤΗΤΑΣ ΜΕΣΣΑΤΙΔΑΣ\1_ΚΕΝΤΡΙΚΗ ΠΛΑΤΕΙΑ ΟΒΡΥΑΣ\_DSC00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664296" cy="158417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51520" y="2060848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Κεντρική Πλατεία </a:t>
            </a:r>
            <a:r>
              <a:rPr lang="el-GR" sz="1200" b="1" dirty="0" err="1" smtClean="0"/>
              <a:t>Οβρυάς</a:t>
            </a:r>
            <a:endParaRPr lang="el-GR" sz="1200" b="1" dirty="0"/>
          </a:p>
        </p:txBody>
      </p:sp>
      <p:pic>
        <p:nvPicPr>
          <p:cNvPr id="3075" name="Picture 3" descr="\\10.160.43.251\tas\ΔΙΕΥΘΥΝΣΗ_ΑΡΧΙΤΕΚΤΟΝΙΚΟΥ_ΕΡΓΟΥ_ΗΜ\Αλεξοπούλου\ΠΑΙΔΙΚΕΣ ΧΑΡΕΣ_ΕΙΡΗΝΗ\A. ΠΛΑΤΕΙΕΣ ΔΗΜΟΤΙΚΗΣ ΕΝΟΤΗΤΑΣ ΜΕΣΣΑΤΙΔΑΣ\2_ΠΛΑΤΕΙΑ ΝΤΕΒΕ\_DSC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6673"/>
            <a:ext cx="2592288" cy="1584175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3347864" y="2060848"/>
            <a:ext cx="2592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Πλατεία </a:t>
            </a:r>
            <a:r>
              <a:rPr lang="el-GR" sz="1200" b="1" dirty="0" err="1" smtClean="0"/>
              <a:t>Ντεβέ</a:t>
            </a:r>
            <a:endParaRPr lang="el-GR" sz="1200" b="1" dirty="0"/>
          </a:p>
        </p:txBody>
      </p:sp>
      <p:pic>
        <p:nvPicPr>
          <p:cNvPr id="3076" name="Picture 4" descr="\\10.160.43.251\tas\ΔΙΕΥΘΥΝΣΗ_ΑΡΧΙΤΕΚΤΟΝΙΚΟΥ_ΕΡΓΟΥ_ΗΜ\Αλεξοπούλου\ΠΑΙΔΙΚΕΣ ΧΑΡΕΣ_ΕΙΡΗΝΗ\A. ΠΛΑΤΕΙΕΣ ΔΗΜΟΤΙΚΗΣ ΕΝΟΤΗΤΑΣ ΜΕΣΣΑΤΙΔΑΣ\3_ΚΕΝΤΡΙΚΗ ΠΛΑΤΕΙΑ ΚΑΛΛΙΘΕΑΣ\_DSC0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76672"/>
            <a:ext cx="2592288" cy="1584176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6300193" y="2060849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Κεντρική Πλατεία Καλλιθέα</a:t>
            </a:r>
            <a:r>
              <a:rPr lang="el-GR" sz="1200" dirty="0" smtClean="0"/>
              <a:t>ς</a:t>
            </a:r>
            <a:endParaRPr lang="el-GR" sz="1200" dirty="0"/>
          </a:p>
        </p:txBody>
      </p:sp>
      <p:pic>
        <p:nvPicPr>
          <p:cNvPr id="3077" name="Picture 5" descr="\\10.160.43.251\tas\ΔΙΕΥΘΥΝΣΗ_ΑΡΧΙΤΕΚΤΟΝΙΚΟΥ_ΕΡΓΟΥ_ΗΜ\Αλεξοπούλου\ΠΑΙΔΙΚΕΣ ΧΑΡΕΣ_ΕΙΡΗΝΗ\A. ΠΛΑΤΕΙΕΣ ΔΗΜΟΤΙΚΗΣ ΕΝΟΤΗΤΑΣ ΜΕΣΣΑΤΙΔΑΣ\5_ΚΕΝΤΡΙΚΗ ΠΛΑΤΕΙΑ ΘΕΑΣ\_DSC0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420888"/>
            <a:ext cx="2592288" cy="1656184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 rot="10800000" flipV="1">
            <a:off x="3187294" y="4058983"/>
            <a:ext cx="2769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Κεντρική Πλατεία στην Θέα</a:t>
            </a:r>
            <a:endParaRPr lang="el-GR" sz="1200" b="1" dirty="0"/>
          </a:p>
        </p:txBody>
      </p:sp>
      <p:pic>
        <p:nvPicPr>
          <p:cNvPr id="3078" name="Picture 6" descr="\\10.160.43.251\tas\ΔΙΕΥΘΥΝΣΗ_ΑΡΧΙΤΕΚΤΟΝΙΚΟΥ_ΕΡΓΟΥ_ΗΜ\Αλεξοπούλου\ΠΑΙΔΙΚΕΣ ΧΑΡΕΣ_ΕΙΡΗΝΗ\A. ΠΛΑΤΕΙΕΣ ΔΗΜΟΤΙΚΗΣ ΕΝΟΤΗΤΑΣ ΜΕΣΣΑΤΙΔΑΣ\6_ΠΛΑΤΕΙΑ ΚΟΥΝΕΒΑ\_DSC00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420888"/>
            <a:ext cx="2592288" cy="1584176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6300192" y="4005064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Πλατεία </a:t>
            </a:r>
            <a:r>
              <a:rPr lang="el-GR" sz="1200" b="1" dirty="0" err="1" smtClean="0"/>
              <a:t>Κούνεβα</a:t>
            </a:r>
            <a:endParaRPr lang="el-GR" sz="1200" b="1" dirty="0"/>
          </a:p>
        </p:txBody>
      </p:sp>
      <p:sp>
        <p:nvSpPr>
          <p:cNvPr id="15" name="14 - Ορθογώνιο"/>
          <p:cNvSpPr/>
          <p:nvPr/>
        </p:nvSpPr>
        <p:spPr>
          <a:xfrm rot="10800000" flipV="1">
            <a:off x="3419871" y="6272299"/>
            <a:ext cx="25202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 smtClean="0"/>
              <a:t>Ι.Ν.Αγίων</a:t>
            </a:r>
            <a:r>
              <a:rPr lang="el-GR" sz="1200" b="1" dirty="0" smtClean="0"/>
              <a:t> Θεοδώρων στα </a:t>
            </a:r>
            <a:r>
              <a:rPr lang="el-GR" sz="1200" b="1" dirty="0" err="1" smtClean="0"/>
              <a:t>Δεμένικα</a:t>
            </a:r>
            <a:endParaRPr lang="el-GR" sz="1200" b="1" dirty="0"/>
          </a:p>
        </p:txBody>
      </p:sp>
      <p:sp>
        <p:nvSpPr>
          <p:cNvPr id="16" name="15 - Ορθογώνιο"/>
          <p:cNvSpPr/>
          <p:nvPr/>
        </p:nvSpPr>
        <p:spPr>
          <a:xfrm rot="10800000" flipV="1">
            <a:off x="251520" y="4087887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Πλατεία  Αγίας Λαύρας στην  Φιλοθέη </a:t>
            </a:r>
            <a:endParaRPr lang="el-GR" sz="1200" b="1" dirty="0"/>
          </a:p>
        </p:txBody>
      </p:sp>
      <p:pic>
        <p:nvPicPr>
          <p:cNvPr id="31745" name="Picture 1" descr="\\10.160.43.251\tas\ΔΙΕΥΘΥΝΣΗ_ΑΡΧΙΤΕΚΤΟΝΙΚΟΥ_ΕΡΓΟΥ_ΗΜ\Αλεξοπούλου\ΠΕΠΡΑΓΜΕΝΑ 2017-2018\ΠΧ ΦΩΤΟ ΠΟΥ ΛΕΙΠΟΥΝ\ΦΩΤΟ ΠΧ ΑΓ ΘΕΟΔΩΡΩΝ ΔΕΜΕΝΙΚ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509120"/>
            <a:ext cx="2520280" cy="1728192"/>
          </a:xfrm>
          <a:prstGeom prst="rect">
            <a:avLst/>
          </a:prstGeom>
          <a:noFill/>
        </p:spPr>
      </p:pic>
      <p:pic>
        <p:nvPicPr>
          <p:cNvPr id="31746" name="Picture 2" descr="\\10.160.43.251\tas\ΔΙΕΥΘΥΝΣΗ_ΑΡΧΙΤΕΚΤΟΝΙΚΟΥ_ΕΡΓΟΥ_ΗΜ\Αλεξοπούλου\ΠΕΠΡΑΓΜΕΝΑ 2017-2018\ΠΧ ΦΩΤΟ ΠΟΥ ΛΕΙΠΟΥΝ\ΦΩΤΟ ΠΧ ΠΛΑΤΕΙΑ ΦΙΛΟΘΕΗ ΟΒΡΥΑ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2420888"/>
            <a:ext cx="2664296" cy="1656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>
            <a:normAutofit/>
          </a:bodyPr>
          <a:lstStyle/>
          <a:p>
            <a:r>
              <a:rPr lang="el-GR" sz="2800" b="1" dirty="0" smtClean="0"/>
              <a:t>Δ.Ε </a:t>
            </a:r>
            <a:r>
              <a:rPr lang="el-GR" sz="2800" b="1" dirty="0" err="1" smtClean="0"/>
              <a:t>Βραχνείκων</a:t>
            </a:r>
            <a:endParaRPr lang="el-GR" sz="2800" b="1" dirty="0"/>
          </a:p>
        </p:txBody>
      </p:sp>
      <p:pic>
        <p:nvPicPr>
          <p:cNvPr id="4098" name="Picture 2" descr="\\10.160.43.251\tas\ΔΙΕΥΘΥΝΣΗ_ΑΡΧΙΤΕΚΤΟΝΙΚΟΥ_ΕΡΓΟΥ_ΗΜ\Αλεξοπούλου\ΠΑΙΔΙΚΕΣ ΧΑΡΕΣ_ΕΙΡΗΝΗ\B. ΠΛΑΤΕΙΕΣ ΔΗΜΟΤΙΚΗΣ ΕΝΟΤΗΤΑΣ ΒΡΑΧΝΑΙΙΚΩΝ\1_ΠΑΡΑΛΙΑ ΒΡΑΧΝΑΙΙΚΩΝ\_DSC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600400" cy="2232587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395537" y="3212976"/>
            <a:ext cx="3528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Παραλία </a:t>
            </a:r>
            <a:r>
              <a:rPr lang="el-GR" sz="1200" b="1" dirty="0" err="1" smtClean="0"/>
              <a:t>Βραχνείκων</a:t>
            </a:r>
            <a:endParaRPr lang="el-GR" sz="1200" b="1" dirty="0"/>
          </a:p>
        </p:txBody>
      </p:sp>
      <p:pic>
        <p:nvPicPr>
          <p:cNvPr id="4099" name="Picture 3" descr="\\10.160.43.251\tas\ΔΙΕΥΘΥΝΣΗ_ΑΡΧΙΤΕΚΤΟΝΙΚΟΥ_ΕΡΓΟΥ_ΗΜ\Αλεξοπούλου\ΠΑΙΔΙΚΕΣ ΧΑΡΕΣ_ΕΙΡΗΝΗ\B. ΠΛΑΤΕΙΕΣ ΔΗΜΟΤΙΚΗΣ ΕΝΟΤΗΤΑΣ ΒΡΑΧΝΑΙΙΚΩΝ\2_ΕΘΝΙΚΗΣ ΑΝΤΙΣΤΑΣΕΩΣ_ΚΑΜΙΝΙΑ\_DSC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744416" cy="2208245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5004048" y="3244334"/>
            <a:ext cx="3744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Εθνικής Αντιστάσεως στα Καμίνια</a:t>
            </a:r>
            <a:endParaRPr lang="el-GR" sz="1200" b="1" dirty="0"/>
          </a:p>
        </p:txBody>
      </p:sp>
      <p:pic>
        <p:nvPicPr>
          <p:cNvPr id="4100" name="Picture 4" descr="\\10.160.43.251\tas\ΔΙΕΥΘΥΝΣΗ_ΑΡΧΙΤΕΚΤΟΝΙΚΟΥ_ΕΡΓΟΥ_ΗΜ\Αλεξοπούλου\ΠΑΙΔΙΚΕΣ ΧΑΡΕΣ_ΕΙΡΗΝΗ\B. ΠΛΑΤΕΙΕΣ ΔΗΜΟΤΙΚΗΣ ΕΝΟΤΗΤΑΣ ΒΡΑΧΝΑΙΙΚΩΝ\3_ΘΕΡΙΑΝΟ\_DSC0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528392" cy="1968219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 rot="10800000" flipV="1">
            <a:off x="467544" y="5903331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 smtClean="0"/>
              <a:t>Θεριανό</a:t>
            </a:r>
            <a:endParaRPr lang="el-GR" sz="12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5004048" y="5949279"/>
            <a:ext cx="3744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 smtClean="0"/>
              <a:t>΄΄Ανεμόμυλος</a:t>
            </a:r>
            <a:r>
              <a:rPr lang="el-GR" sz="1200" b="1" dirty="0" smtClean="0"/>
              <a:t> </a:t>
            </a:r>
            <a:r>
              <a:rPr lang="el-GR" sz="1200" b="1" dirty="0" err="1" smtClean="0"/>
              <a:t>΄΄στα</a:t>
            </a:r>
            <a:r>
              <a:rPr lang="el-GR" sz="1200" b="1" dirty="0" smtClean="0"/>
              <a:t> </a:t>
            </a:r>
            <a:r>
              <a:rPr lang="el-GR" sz="1200" b="1" dirty="0" err="1" smtClean="0"/>
              <a:t>Τσουκαλέικα</a:t>
            </a:r>
            <a:endParaRPr lang="el-GR" sz="1200" b="1" dirty="0"/>
          </a:p>
        </p:txBody>
      </p:sp>
      <p:pic>
        <p:nvPicPr>
          <p:cNvPr id="30721" name="Picture 1" descr="\\10.160.43.251\tas\ΔΙΕΥΘΥΝΣΗ_ΑΡΧΙΤΕΚΤΟΝΙΚΟΥ_ΕΡΓΟΥ_ΗΜ\Αλεξοπούλου\ΠΕΠΡΑΓΜΕΝΑ 2017-2018\ΠΧ ΦΩΤΟ ΠΟΥ ΛΕΙΠΟΥΝ\ΦΩΤΟ ΠΧ ΑΝΕΜΟΜΥΛΟΣ ΤΣΟΥΛΑΚΕΙΚ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3056"/>
            <a:ext cx="3744416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 rot="10800000" flipV="1">
            <a:off x="0" y="29238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Δ.Ε Παραλίας</a:t>
            </a:r>
            <a:r>
              <a:rPr lang="en-US" sz="2800" b="1" dirty="0" smtClean="0"/>
              <a:t> </a:t>
            </a:r>
            <a:endParaRPr lang="el-GR" sz="2800" b="1" dirty="0"/>
          </a:p>
        </p:txBody>
      </p:sp>
      <p:pic>
        <p:nvPicPr>
          <p:cNvPr id="5122" name="Picture 2" descr="\\10.160.43.251\tas\ΔΙΕΥΘΥΝΣΗ_ΑΡΧΙΤΕΚΤΟΝΙΚΟΥ_ΕΡΓΟΥ_ΗΜ\Αλεξοπούλου\ΠΑΙΔΙΚΕΣ ΧΑΡΕΣ_ΕΙΡΗΝΗ\C. ΠΛΑΤΕΙΕΣ ΔΗΜΟΤΙΚΗΣ ΕΝΟΤΗΤΑΣ ΠΑΡΑΛΙΑΣ\1_ΚΕΝΤΡΙΚΗ ΠΛΑΤΕΙΑ ΚΑΤΩ ΡΟΙΤΙΚΩΝ\_DSC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2952328" cy="1728192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107504" y="2636912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Κεντρική Πλατεία Κάτω </a:t>
            </a:r>
            <a:r>
              <a:rPr lang="el-GR" sz="1200" b="1" dirty="0" err="1" smtClean="0"/>
              <a:t>Ροιτίκων</a:t>
            </a:r>
            <a:endParaRPr lang="el-GR" sz="1200" b="1" dirty="0"/>
          </a:p>
        </p:txBody>
      </p:sp>
      <p:pic>
        <p:nvPicPr>
          <p:cNvPr id="5123" name="Picture 3" descr="\\10.160.43.251\tas\ΔΙΕΥΘΥΝΣΗ_ΑΡΧΙΤΕΚΤΟΝΙΚΟΥ_ΕΡΓΟΥ_ΗΜ\Αλεξοπούλου\ΠΑΙΔΙΚΕΣ ΧΑΡΕΣ_ΕΙΡΗΝΗ\C. ΠΛΑΤΕΙΕΣ ΔΗΜΟΤΙΚΗΣ ΕΝΟΤΗΤΑΣ ΠΑΡΑΛΙΑΣ\2_ΣΥΝΟΙΚΙΑ ΓΑΛΑΝΟΠΟΥΛΟΥ_ΜΙΝΤΙΛΟΓΛΙ\_DSC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08720"/>
            <a:ext cx="2880320" cy="1728192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6012160" y="2636912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b="1" dirty="0" smtClean="0"/>
              <a:t>   Συνοικία </a:t>
            </a:r>
            <a:r>
              <a:rPr lang="el-GR" sz="1200" b="1" dirty="0" err="1" smtClean="0"/>
              <a:t>΄΄Γαλανόπουλου΄΄</a:t>
            </a:r>
            <a:r>
              <a:rPr lang="el-GR" sz="1200" b="1" dirty="0" smtClean="0"/>
              <a:t> στο </a:t>
            </a:r>
            <a:r>
              <a:rPr lang="el-GR" sz="1200" b="1" dirty="0" err="1" smtClean="0"/>
              <a:t>Μιντιλόγλι</a:t>
            </a:r>
            <a:endParaRPr lang="el-GR" sz="1200" b="1" dirty="0"/>
          </a:p>
        </p:txBody>
      </p:sp>
      <p:pic>
        <p:nvPicPr>
          <p:cNvPr id="5124" name="Picture 4" descr="\\10.160.43.251\tas\ΔΙΕΥΘΥΝΣΗ_ΑΡΧΙΤΕΚΤΟΝΙΚΟΥ_ΕΡΓΟΥ_ΗΜ\Αλεξοπούλου\ΠΑΙΔΙΚΕΣ ΧΑΡΕΣ_ΕΙΡΗΝΗ\C. ΠΛΑΤΕΙΕΣ ΔΗΜΟΤΙΚΗΣ ΕΝΟΤΗΤΑΣ ΠΑΡΑΛΙΑΣ\3_ΑΓΙΑ ΜΑΡΙΝΑ_ΡΟΓΙΤΙΚΑ\_DSC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908720"/>
            <a:ext cx="2808312" cy="1728192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3203848" y="2636912"/>
            <a:ext cx="2808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Αγία Μαρίνα στα </a:t>
            </a:r>
            <a:r>
              <a:rPr lang="el-GR" sz="1200" b="1" dirty="0" err="1" smtClean="0"/>
              <a:t>Ροίτικα</a:t>
            </a:r>
            <a:endParaRPr lang="el-GR" sz="1200" b="1" dirty="0"/>
          </a:p>
        </p:txBody>
      </p:sp>
      <p:pic>
        <p:nvPicPr>
          <p:cNvPr id="5125" name="Picture 5" descr="\\10.160.43.251\tas\ΔΙΕΥΘΥΝΣΗ_ΑΡΧΙΤΕΚΤΟΝΙΚΟΥ_ΕΡΓΟΥ_ΗΜ\Αλεξοπούλου\ΠΑΙΔΙΚΕΣ ΧΑΡΕΣ_ΕΙΡΗΝΗ\C. ΠΛΑΤΕΙΕΣ ΔΗΜΟΤΙΚΗΣ ΕΝΟΤΗΤΑΣ ΠΑΡΑΛΙΑΣ\4_ΟΠΙΣΘΕΝ ΚΟΙΜΗΤΗΡΙΟΥ_ΠΑΡΑΛΙΑ\_DSC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717032"/>
            <a:ext cx="2952328" cy="180020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107504" y="5517232"/>
            <a:ext cx="29523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Όπισθεν του Κοιμητηρίου στην Παραλία</a:t>
            </a:r>
            <a:endParaRPr lang="el-GR" sz="1200" b="1" dirty="0"/>
          </a:p>
        </p:txBody>
      </p:sp>
      <p:pic>
        <p:nvPicPr>
          <p:cNvPr id="5126" name="Picture 6" descr="\\10.160.43.251\tas\ΔΙΕΥΘΥΝΣΗ_ΑΡΧΙΤΕΚΤΟΝΙΚΟΥ_ΕΡΓΟΥ_ΗΜ\Αλεξοπούλου\ΠΑΙΔΙΚΕΣ ΧΑΡΕΣ_ΕΙΡΗΝΗ\C. ΠΛΑΤΕΙΕΣ ΔΗΜΟΤΙΚΗΣ ΕΝΟΤΗΤΑΣ ΠΑΡΑΛΙΑΣ\5_ΕΡΓΑΤΙΚΕΣ ΚΑΤΟΙΚΙΕΣ\_DSC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717032"/>
            <a:ext cx="2880320" cy="1800200"/>
          </a:xfrm>
          <a:prstGeom prst="rect">
            <a:avLst/>
          </a:prstGeom>
          <a:noFill/>
        </p:spPr>
      </p:pic>
      <p:sp>
        <p:nvSpPr>
          <p:cNvPr id="12" name="11 - Ορθογώνιο"/>
          <p:cNvSpPr/>
          <p:nvPr/>
        </p:nvSpPr>
        <p:spPr>
          <a:xfrm rot="10800000" flipH="1" flipV="1">
            <a:off x="3203849" y="5495814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Εργατικές Κατοικίες</a:t>
            </a:r>
            <a:endParaRPr lang="el-GR" sz="1200" b="1" dirty="0"/>
          </a:p>
        </p:txBody>
      </p:sp>
      <p:pic>
        <p:nvPicPr>
          <p:cNvPr id="5127" name="Picture 7" descr="\\10.160.43.251\tas\ΔΙΕΥΘΥΝΣΗ_ΑΡΧΙΤΕΚΤΟΝΙΚΟΥ_ΕΡΓΟΥ_ΗΜ\Αλεξοπούλου\ΠΑΙΔΙΚΕΣ ΧΑΡΕΣ_ΕΙΡΗΝΗ\C. ΠΛΑΤΕΙΕΣ ΔΗΜΟΤΙΚΗΣ ΕΝΟΤΗΤΑΣ ΠΑΡΑΛΙΑΣ\6_ΠΛΑΤΕΙΑ ΚΑΡΑΤΑΣΑΚΗ\_DSC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717033"/>
            <a:ext cx="2808312" cy="1800199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6228184" y="5517232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Πλατεία </a:t>
            </a:r>
            <a:r>
              <a:rPr lang="el-GR" sz="1200" b="1" dirty="0" err="1" smtClean="0"/>
              <a:t>Καρατασάκη</a:t>
            </a:r>
            <a:endParaRPr lang="el-GR" sz="12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Δ.Ε Ρίου</a:t>
            </a: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6146" name="Picture 2" descr="\\10.160.43.251\tas\ΔΙΕΥΘΥΝΣΗ_ΑΡΧΙΤΕΚΤΟΝΙΚΟΥ_ΕΡΓΟΥ_ΗΜ\Αλεξοπούλου\ΠΑΙΔΙΚΕΣ ΧΑΡΕΣ_ΕΙΡΗΝΗ\D. ΠΛΑΤΕΙΕΣ ΔΗΜΟΤΙΚΗΣ ΕΝΟΤΗΤΑΣ ΡΙΟΥ\3_ΠΛΑΤΕΙΑ ΑΓΙΟΥ ΒΑΣΙΛΕΙΟΥ\_DSC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48680"/>
            <a:ext cx="2880320" cy="2160240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6012161" y="2708920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Αγ. Βασίλειος</a:t>
            </a:r>
            <a:endParaRPr lang="el-GR" sz="1200" b="1" dirty="0"/>
          </a:p>
        </p:txBody>
      </p:sp>
      <p:pic>
        <p:nvPicPr>
          <p:cNvPr id="6147" name="Picture 3" descr="\\10.160.43.251\tas\ΔΙΕΥΘΥΝΣΗ_ΑΡΧΙΤΕΚΤΟΝΙΚΟΥ_ΕΡΓΟΥ_ΗΜ\Αλεξοπούλου\ΠΑΙΔΙΚΕΣ ΧΑΡΕΣ_ΕΙΡΗΝΗ\D. ΠΛΑΤΕΙΕΣ ΔΗΜΟΤΙΚΗΣ ΕΝΟΤΗΤΑΣ ΡΙΟΥ\4_ΠΛΑΤΕΙΑ ΚΑΣΤΕΛΛΟΚΑΜΠΟΥ\ΝΕΑ ΠΑΙΔΙΚΗ ΧΑΡΑ\_DSC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2664296" cy="1944216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 rot="10800000" flipV="1">
            <a:off x="251518" y="5554941"/>
            <a:ext cx="25922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 smtClean="0"/>
              <a:t>Καστελλόκαμπος</a:t>
            </a:r>
            <a:endParaRPr lang="el-GR" sz="1200" b="1" dirty="0"/>
          </a:p>
        </p:txBody>
      </p:sp>
      <p:pic>
        <p:nvPicPr>
          <p:cNvPr id="6148" name="Picture 4" descr="\\10.160.43.251\tas\ΔΙΕΥΘΥΝΣΗ_ΑΡΧΙΤΕΚΤΟΝΙΚΟΥ_ΕΡΓΟΥ_ΗΜ\Αλεξοπούλου\ΠΑΙΔΙΚΕΣ ΧΑΡΕΣ_ΕΙΡΗΝΗ\D. ΠΛΑΤΕΙΕΣ ΔΗΜΟΤΙΚΗΣ ΕΝΟΤΗΤΑΣ ΡΙΟΥ\6_ΠΛΑΤΕΙΑ ΑΓ. ΧΡΙΣΤΟΦΟΡΟΣ_ΡΙΟ\ΝΕΑ ΠΑΙΔΙΚΗ ΧΑΡΑ\_DSC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645024"/>
            <a:ext cx="2880320" cy="1944216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6084168" y="5589240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Πλατεία Πίνδου</a:t>
            </a:r>
            <a:endParaRPr lang="el-GR" sz="1200" b="1" dirty="0"/>
          </a:p>
        </p:txBody>
      </p:sp>
      <p:sp>
        <p:nvSpPr>
          <p:cNvPr id="9" name="8 - Ορθογώνιο"/>
          <p:cNvSpPr/>
          <p:nvPr/>
        </p:nvSpPr>
        <p:spPr>
          <a:xfrm rot="10800000" flipV="1">
            <a:off x="-4" y="2708921"/>
            <a:ext cx="2771799" cy="28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 smtClean="0"/>
              <a:t>Ψαθόπυργος</a:t>
            </a:r>
            <a:endParaRPr lang="el-GR" sz="1200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2915816" y="2708921"/>
            <a:ext cx="29523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Δρέπανο</a:t>
            </a:r>
            <a:endParaRPr lang="el-GR" sz="1200" b="1" dirty="0"/>
          </a:p>
        </p:txBody>
      </p:sp>
      <p:sp>
        <p:nvSpPr>
          <p:cNvPr id="11" name="10 - Ορθογώνιο"/>
          <p:cNvSpPr/>
          <p:nvPr/>
        </p:nvSpPr>
        <p:spPr>
          <a:xfrm rot="10800000" flipV="1">
            <a:off x="2989383" y="5583599"/>
            <a:ext cx="28723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 smtClean="0"/>
              <a:t>Αγ. Χριστόφορος</a:t>
            </a:r>
            <a:endParaRPr lang="el-GR" sz="1200" b="1" dirty="0"/>
          </a:p>
        </p:txBody>
      </p:sp>
      <p:pic>
        <p:nvPicPr>
          <p:cNvPr id="28673" name="Picture 1" descr="\\10.160.43.251\tas\ΔΙΕΥΘΥΝΣΗ_ΑΡΧΙΤΕΚΤΟΝΙΚΟΥ_ΕΡΓΟΥ_ΗΜ\Αλεξοπούλου\ΠΕΠΡΑΓΜΕΝΑ 2017-2018\ΠΧ ΦΩΤΟ ΠΟΥ ΛΕΙΠΟΥΝ\ΦΩΤΟ ΠΧ ΨΑΘΟΠΥΡΓΟ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2592288" cy="2160240"/>
          </a:xfrm>
          <a:prstGeom prst="rect">
            <a:avLst/>
          </a:prstGeom>
          <a:noFill/>
        </p:spPr>
      </p:pic>
      <p:pic>
        <p:nvPicPr>
          <p:cNvPr id="14" name="13 - Εικόνα" descr="K:\10-08-2018\ZERVA_23-11-2015\01-09-2015 MARIA\ΠΑΙΔΙΚΕΣ ΧΑΡΕΣ ΠΛΑΤΕΙΕΣ\2015-ΑΝΑΚΑΤΑΣΚΕΥΗ ΧΩΡΩΝ ΠΧ ΔΕ ΠΡΩΗΝ Δ ΡΙΟΥ\ΦΑΚΕΛΟΣ ΤΟΥ ΕΡΓΟΥ\ΦΩΤΟ\20-12-2017 ΦΩΤΟ ΑΝΑΔΟΧΟΥ ΣΕ ΟΛΕΣ ΠΧ EXCTRACT\ΠΙΝΔΟΥ\DSC_042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645025"/>
            <a:ext cx="277311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- Εικόνα" descr="K:\10-08-2018\ZERVA_23-11-2015\01-09-2015 MARIA\ΠΑΙΔΙΚΕΣ ΧΑΡΕΣ ΠΛΑΤΕΙΕΣ\2015-ΑΝΑΚΑΤΑΣΚΕΥΗ ΧΩΡΩΝ ΠΧ ΔΕ ΠΡΩΗΝ Δ ΡΙΟΥ\ΦΑΚΕΛΟΣ ΤΟΥ ΕΡΓΟΥ\ΦΩΤΟ\23-06-2017 ΟΛΕΣ ΠΧ-ΕΠΙΜΕΤΡΗΣΕΙΣ\IMG_20170623_1000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548680"/>
            <a:ext cx="2952329" cy="21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96144"/>
          </a:xfrm>
        </p:spPr>
        <p:txBody>
          <a:bodyPr>
            <a:normAutofit/>
          </a:bodyPr>
          <a:lstStyle/>
          <a:p>
            <a:pPr algn="l"/>
            <a:r>
              <a:rPr lang="el-GR" sz="2000" b="1" dirty="0" smtClean="0"/>
              <a:t>Γ.  Ανακατασκευάστηκαν 18 Παιδικές Χαρές σε διάφορα σημεία της Πόλης</a:t>
            </a:r>
            <a:r>
              <a:rPr lang="el-GR" sz="1800" b="1" dirty="0" smtClean="0"/>
              <a:t/>
            </a:r>
            <a:br>
              <a:rPr lang="el-GR" sz="1800" b="1" dirty="0" smtClean="0"/>
            </a:br>
            <a:r>
              <a:rPr lang="el-GR" sz="1800" dirty="0" smtClean="0"/>
              <a:t>Προϋπολογισμός   Μελέτης: </a:t>
            </a:r>
            <a:r>
              <a:rPr lang="en-US" sz="1800" dirty="0" smtClean="0"/>
              <a:t>300.00</a:t>
            </a:r>
            <a:r>
              <a:rPr lang="el-GR" sz="1800" dirty="0" smtClean="0"/>
              <a:t>0 €</a:t>
            </a:r>
            <a:br>
              <a:rPr lang="el-GR" sz="1800" dirty="0" smtClean="0"/>
            </a:br>
            <a:r>
              <a:rPr lang="el-GR" sz="1800" dirty="0" smtClean="0"/>
              <a:t>Χρηματοδότηση</a:t>
            </a:r>
            <a:r>
              <a:rPr lang="en-US" sz="1800" dirty="0" smtClean="0"/>
              <a:t> : </a:t>
            </a:r>
            <a:r>
              <a:rPr lang="el-GR" sz="1800" dirty="0" smtClean="0"/>
              <a:t> Ίδιοι Πόροι        </a:t>
            </a:r>
            <a:br>
              <a:rPr lang="el-GR" sz="1800" dirty="0" smtClean="0"/>
            </a:br>
            <a:endParaRPr lang="el-GR" sz="18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600" dirty="0" smtClean="0"/>
              <a:t>Ανακατασκευάστηκαν οι κατωτέρω Π/Χ</a:t>
            </a:r>
            <a:r>
              <a:rPr lang="en-US" sz="1600" dirty="0" smtClean="0"/>
              <a:t>:</a:t>
            </a:r>
            <a:endParaRPr lang="el-GR" sz="1600" dirty="0"/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395536" y="1412772"/>
          <a:ext cx="8424936" cy="5412499"/>
        </p:xfrm>
        <a:graphic>
          <a:graphicData uri="http://schemas.openxmlformats.org/drawingml/2006/table">
            <a:tbl>
              <a:tblPr/>
              <a:tblGrid>
                <a:gridCol w="583546"/>
                <a:gridCol w="7841390"/>
              </a:tblGrid>
              <a:tr h="14990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ΠΑΙΔΙΚΗ ΧΑΡΑ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ΚΕΚΚΑΤΟΥ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Αρίστωνος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Μελισσού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Ηράκλειτου &amp; Πάροδος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Άριστωνος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Ανθείας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Πλατεία ΕΚΑΤΑΙΟΥ (Εκαταίου &amp; </a:t>
                      </a:r>
                      <a:r>
                        <a:rPr lang="el-GR" sz="12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Φιλήμωνος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Ψαροφάϊ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ΑΝΘΟΥΠΟΛΗΣ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Ανθουπόλεως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Παρ.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Ανθουπόλεως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Ανθούπολη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ΕΛΛΗΝΩΝ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ΓΛΥΠΤΩΝ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Αιγιάλειας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&amp; Βρούτου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Μακρυγιάννη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ΚΟΙΝΟΧΡΗΣΤΟΣ ΧΩΡΟΣ(ΚΑΠΗ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Φιλαδέλφειας - Χειλ.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Πατρέως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Βοσπόρου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Γερανέϊκα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047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ΑΓ.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ΝΙΚΟΛΑΟΥ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Λεύκας &amp; Αγ. Νικολάου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Λεύκα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ΑΧΑΙΩΝ ΠΕΣΟΝΤΩΝ στην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Κύπρο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Μακαρίου - Διαγόρα - Ελλ. Στρατιώτου - Αθηνών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Μέσα </a:t>
                      </a:r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Αγυιά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047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ΜΕΤ.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ΣΩΤΗΡΟΣ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Αμαλιάδος - Λεχαινών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Μεταμόρφωση </a:t>
                      </a:r>
                      <a:r>
                        <a:rPr lang="el-GR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Σωτήρος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ΠΑΥΛΟΥ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ΜΠΑΚΟΓΙΑΝΝΗ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Αρξανιάν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-Βερμίου-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Αθω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Λάγγουρα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ΗΡΩΩΝ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Δούρου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Μαραγκοπούλου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&amp; Ιερού Λόχου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Σύνορα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ΒΟΡΕΙΟΥ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ΗΠΕΙΡΟΥ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Αγ. Σοφίας &amp; Νίκης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Αγ</a:t>
                      </a:r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Σοφίας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ΑΓ.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ΠΑΝΤΩΝ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Καρατζά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Προύσης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Μαρούδα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ΘΕΑΤΡΑΚΙ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ΜΑΡΙΝΑ_</a:t>
                      </a:r>
                      <a:r>
                        <a:rPr lang="el-GR" sz="12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Περιοχή</a:t>
                      </a:r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Μαρούδα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ΥΨΗΛΩΝ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ΑΛΩΝΙΩΝ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Αθ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Διάκου - Καρατζά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Κέντρο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ΔΙΔΑΣΚΑΛΩΝ ΤΟΥ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ΓΕΝΟΥΣ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Λ.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Μενούνου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Αργυνουσσών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Πιττακού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Ιου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Εγλυκάδα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981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ΕΘΝΙΚΗΣ ΑΝΤΙΣΤΑΣΕΩΣ(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Βασ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Όλγας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),</a:t>
                      </a:r>
                      <a:r>
                        <a:rPr lang="el-G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Μαιζώνος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Ρήγα Φεραίου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Κέντρο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047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ΑΡΟΗΣ (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Κωνσταντινόπουλου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&amp; Συνταγματάρχου Ζήση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Αρόη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3338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Πλατεία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ΚΥΔΩΝΙΑΤΗ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Ι. Δαμασκηνού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Κυκλιάδου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) </a:t>
                      </a:r>
                      <a:r>
                        <a:rPr lang="el-GR" sz="1200" b="1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Εγλυκάδα</a:t>
                      </a:r>
                      <a:r>
                        <a:rPr lang="el-G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&amp; Γηροκομείο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0478"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929" marR="6929" marT="692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0.160.43.251\tas\ΔΙΕΥΘΥΝΣΗ_ΑΡΧΙΤΕΚΤΟΝΙΚΟΥ_ΕΡΓΟΥ_ΗΜ\Αλεξοπούλου\ΠΑΙΔΙΚΕΣ ΧΑΡΕΣ_ΕΙΡΗΝΗ\1_ΠΛΑΤΕΙΑ ΚΕΚΚΑΤΟΥ (ΑΝΘΕΙΑΣ)\ΝΕΑ ΠΑΙΔΙΚΗ ΧΑΡΑ\_DSC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463776" cy="178595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95536" y="2000240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  <a:latin typeface="+mj-lt"/>
              </a:rPr>
              <a:t>     ΠΛΑΤΕΙΑ ΚΕΚΚΑΤΟΥ   </a:t>
            </a:r>
            <a:r>
              <a:rPr lang="el-GR" sz="1200" b="1" dirty="0" err="1" smtClean="0">
                <a:solidFill>
                  <a:srgbClr val="000000"/>
                </a:solidFill>
                <a:latin typeface="+mj-lt"/>
              </a:rPr>
              <a:t>Ανθείας</a:t>
            </a:r>
            <a:endParaRPr lang="el-GR" sz="1200" dirty="0" smtClean="0">
              <a:solidFill>
                <a:srgbClr val="000000"/>
              </a:solidFill>
              <a:latin typeface="+mj-lt"/>
            </a:endParaRPr>
          </a:p>
          <a:p>
            <a:endParaRPr lang="el-GR" dirty="0"/>
          </a:p>
        </p:txBody>
      </p:sp>
      <p:pic>
        <p:nvPicPr>
          <p:cNvPr id="4" name="Picture 3" descr="\\10.160.43.251\tas\ΔΙΕΥΘΥΝΣΗ_ΑΡΧΙΤΕΚΤΟΝΙΚΟΥ_ΕΡΓΟΥ_ΗΜ\Αλεξοπούλου\ΠΑΙΔΙΚΕΣ ΧΑΡΕΣ_ΕΙΡΗΝΗ\4_ΠΛΑΤΕΙΑ ΕΛΛΗΝΩΝ ΓΛΥΠΤΩΝ (ΜΑΚΡΥΓΙΑΝΝΗ)\ΝΕΑ ΠΑΙΔΙΚΗ ΧΑΡΑ\_DSC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2428892" cy="1785950"/>
          </a:xfrm>
          <a:prstGeom prst="rect">
            <a:avLst/>
          </a:prstGeom>
          <a:noFill/>
        </p:spPr>
      </p:pic>
      <p:pic>
        <p:nvPicPr>
          <p:cNvPr id="5" name="Picture 4" descr="\\10.160.43.251\tas\ΔΙΕΥΘΥΝΣΗ_ΑΡΧΙΤΕΚΤΟΝΙΚΟΥ_ΕΡΓΟΥ_ΗΜ\Αλεξοπούλου\ΠΑΙΔΙΚΕΣ ΧΑΡΕΣ_ΕΙΡΗΝΗ\5_ΚΟΙΝΟΧΡΗΣΤΟΣ ΧΩΡΟΣ (ΚΑΠΗ) (ΓΕΡΑΝΕΪΚΑ)\ΝΕΑ ΠΑΙΔΙΚΗ ΧΑΡΑ\_DSC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1" y="2348880"/>
            <a:ext cx="2592288" cy="178595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347864" y="4143380"/>
            <a:ext cx="2368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Κ/Χ   </a:t>
            </a:r>
            <a:r>
              <a:rPr lang="el-GR" sz="1200" b="1" dirty="0" err="1" smtClean="0">
                <a:solidFill>
                  <a:srgbClr val="000000"/>
                </a:solidFill>
              </a:rPr>
              <a:t>Γερανέϊκα</a:t>
            </a:r>
            <a:endParaRPr lang="el-GR" sz="1200" dirty="0" smtClean="0">
              <a:solidFill>
                <a:srgbClr val="000000"/>
              </a:solidFill>
            </a:endParaRPr>
          </a:p>
          <a:p>
            <a:pPr algn="ctr"/>
            <a:endParaRPr lang="el-GR" dirty="0"/>
          </a:p>
        </p:txBody>
      </p:sp>
      <p:pic>
        <p:nvPicPr>
          <p:cNvPr id="7" name="Picture 5" descr="\\10.160.43.251\tas\ΔΙΕΥΘΥΝΣΗ_ΑΡΧΙΤΕΚΤΟΝΙΚΟΥ_ΕΡΓΟΥ_ΗΜ\Αλεξοπούλου\ΠΑΙΔΙΚΕΣ ΧΑΡΕΣ_ΕΙΡΗΝΗ\6_ΠΛΑΤΕΙΑ ΑΓΙΟΥ ΝΙΚΟΛΑΟΥ (ΛΕΥΚΑ)\ΝΕΑ ΠΑΙΔΙΚΗ ΧΑΡΑ\_DSC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357430"/>
            <a:ext cx="2702674" cy="178595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131840" y="2000240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/>
              <a:t> ΠΛΑΤΕΙΑ ΕΚΑΤΑΙΟΥ  </a:t>
            </a:r>
            <a:r>
              <a:rPr lang="el-GR" sz="1200" b="1" dirty="0" err="1" smtClean="0"/>
              <a:t>Ψαροφάϊ</a:t>
            </a:r>
            <a:endParaRPr lang="el-GR" sz="1200" dirty="0" smtClean="0"/>
          </a:p>
          <a:p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6357950" y="2060848"/>
            <a:ext cx="2462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l-GR" sz="1200" dirty="0" smtClean="0">
                <a:solidFill>
                  <a:srgbClr val="C00000"/>
                </a:solidFill>
              </a:rPr>
              <a:t> </a:t>
            </a:r>
            <a:r>
              <a:rPr lang="el-GR" sz="1200" dirty="0" smtClean="0"/>
              <a:t>ΠΛΑΤΕΙΑ ΑΝΘΟΥΠΟΛΗΣ</a:t>
            </a:r>
            <a:endParaRPr lang="el-GR" sz="1200" dirty="0"/>
          </a:p>
        </p:txBody>
      </p:sp>
      <p:sp>
        <p:nvSpPr>
          <p:cNvPr id="12" name="11 - TextBox"/>
          <p:cNvSpPr txBox="1"/>
          <p:nvPr/>
        </p:nvSpPr>
        <p:spPr>
          <a:xfrm>
            <a:off x="6465560" y="4143380"/>
            <a:ext cx="2198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ctr"/>
            <a:r>
              <a:rPr lang="el-GR" sz="1200" dirty="0" smtClean="0">
                <a:solidFill>
                  <a:srgbClr val="000000"/>
                </a:solidFill>
              </a:rPr>
              <a:t> ΠΛΑΤΕΙΑ ΑΓ. ΝΙΚΟΛΑΟΥ   </a:t>
            </a:r>
            <a:r>
              <a:rPr lang="el-GR" sz="1200" b="1" dirty="0" smtClean="0">
                <a:solidFill>
                  <a:srgbClr val="000000"/>
                </a:solidFill>
              </a:rPr>
              <a:t>Λεύκα</a:t>
            </a:r>
            <a:endParaRPr lang="el-GR" sz="1200" dirty="0">
              <a:solidFill>
                <a:srgbClr val="000000"/>
              </a:solidFill>
            </a:endParaRPr>
          </a:p>
        </p:txBody>
      </p:sp>
      <p:pic>
        <p:nvPicPr>
          <p:cNvPr id="13" name="Picture 8" descr="\\10.160.43.251\tas\ΔΙΕΥΘΥΝΣΗ_ΑΡΧΙΤΕΚΤΟΝΙΚΟΥ_ΕΡΓΟΥ_ΗΜ\Αλεξοπούλου\ΠΑΙΔΙΚΕΣ ΧΑΡΕΣ_ΕΙΡΗΝΗ\7_ΠΛΑΤΕΙΑ ΑΧΑΙΩΝ ΠΕΣΟΝΤΩΝ\ΝΕΑ ΠΑΙΔΙΚΗ ΧΑΡΑ\_DSC00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581128"/>
            <a:ext cx="2428892" cy="1785950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179512" y="6309320"/>
            <a:ext cx="2698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ΑΧΑΙΩΝ ΠΕΣΟΝΤΩΝ ΣΤΗΝ ΚΥΠΡΟ  </a:t>
            </a:r>
            <a:r>
              <a:rPr lang="el-GR" sz="1200" b="1" dirty="0" smtClean="0">
                <a:solidFill>
                  <a:srgbClr val="000000"/>
                </a:solidFill>
              </a:rPr>
              <a:t>Μέση Αγυιά</a:t>
            </a:r>
            <a:endParaRPr lang="el-GR" sz="1200" b="1" dirty="0"/>
          </a:p>
        </p:txBody>
      </p:sp>
      <p:pic>
        <p:nvPicPr>
          <p:cNvPr id="15" name="Picture 9" descr="\\10.160.43.251\tas\ΔΙΕΥΘΥΝΣΗ_ΑΡΧΙΤΕΚΤΟΝΙΚΟΥ_ΕΡΓΟΥ_ΗΜ\Αλεξοπούλου\ΠΑΙΔΙΚΕΣ ΧΑΡΕΣ_ΕΙΡΗΝΗ\8_ΠΛΑΤΕΙΑ ΜΕΤΑΜΟΡΦΩΣΗΣ ΣΩΤΗΡΟΣ\ΝΕΑ ΠΑΙΔΙΚΗ ΧΑΡΑ\_DSC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500570"/>
            <a:ext cx="2592288" cy="1880758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>
            <a:off x="3143240" y="6381328"/>
            <a:ext cx="2652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ΜΕΤ. ΣΩΤΗΡΟΣ</a:t>
            </a:r>
          </a:p>
          <a:p>
            <a:pPr algn="ctr"/>
            <a:endParaRPr lang="el-GR" dirty="0"/>
          </a:p>
        </p:txBody>
      </p:sp>
      <p:pic>
        <p:nvPicPr>
          <p:cNvPr id="17" name="Picture 10" descr="\\10.160.43.251\tas\ΔΙΕΥΘΥΝΣΗ_ΑΡΧΙΤΕΚΤΟΝΙΚΟΥ_ΕΡΓΟΥ_ΗΜ\Αλεξοπούλου\ΠΑΙΔΙΚΕΣ ΧΑΡΕΣ_ΕΙΡΗΝΗ\9_ΠΛΑΤΕΙΑ ΠΑΥΛΟΥ ΜΠΑΚΟΓΙΑΝΝΗ\ΝΕΑ ΠΑΙΔΙΚΗ ΧΑΡΑ\_DSC00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509120"/>
            <a:ext cx="2702674" cy="1872208"/>
          </a:xfrm>
          <a:prstGeom prst="rect">
            <a:avLst/>
          </a:prstGeom>
          <a:noFill/>
        </p:spPr>
      </p:pic>
      <p:sp>
        <p:nvSpPr>
          <p:cNvPr id="18" name="17 - TextBox"/>
          <p:cNvSpPr txBox="1"/>
          <p:nvPr/>
        </p:nvSpPr>
        <p:spPr>
          <a:xfrm>
            <a:off x="6357950" y="6381328"/>
            <a:ext cx="2462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ΠΑΥΛΟΥ ΜΠΑΚΟΓΙΑΝΝΗ</a:t>
            </a:r>
          </a:p>
          <a:p>
            <a:pPr algn="ctr"/>
            <a:r>
              <a:rPr lang="el-GR" sz="1200" b="1" dirty="0" smtClean="0">
                <a:solidFill>
                  <a:srgbClr val="000000"/>
                </a:solidFill>
              </a:rPr>
              <a:t>Αγ. Γ. </a:t>
            </a:r>
            <a:r>
              <a:rPr lang="el-GR" sz="1200" b="1" dirty="0" err="1" smtClean="0">
                <a:solidFill>
                  <a:srgbClr val="000000"/>
                </a:solidFill>
              </a:rPr>
              <a:t>Λάγγουρα</a:t>
            </a:r>
            <a:endParaRPr lang="el-GR" sz="1200" b="1" dirty="0" smtClean="0">
              <a:solidFill>
                <a:srgbClr val="000000"/>
              </a:solidFill>
            </a:endParaRPr>
          </a:p>
          <a:p>
            <a:endParaRPr lang="el-GR" dirty="0"/>
          </a:p>
        </p:txBody>
      </p:sp>
      <p:sp>
        <p:nvSpPr>
          <p:cNvPr id="20" name="19 - Ορθογώνιο"/>
          <p:cNvSpPr/>
          <p:nvPr/>
        </p:nvSpPr>
        <p:spPr>
          <a:xfrm>
            <a:off x="323528" y="4149081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ΈΛΛΗΝΩΝ ΓΛΥΠΤΩΝ    </a:t>
            </a:r>
            <a:r>
              <a:rPr lang="el-GR" sz="1200" b="1" dirty="0" smtClean="0">
                <a:solidFill>
                  <a:srgbClr val="000000"/>
                </a:solidFill>
              </a:rPr>
              <a:t>Μακρυγιάννη</a:t>
            </a:r>
            <a:endParaRPr lang="el-GR" sz="1200" dirty="0"/>
          </a:p>
        </p:txBody>
      </p:sp>
      <p:pic>
        <p:nvPicPr>
          <p:cNvPr id="2050" name="Picture 2" descr="\\10.160.43.251\tas\ΔΙΕΥΘΥΝΣΗ_ΑΡΧΙΤΕΚΤΟΝΙΚΟΥ_ΕΡΓΟΥ_ΗΜ\Αλεξοπούλου\ΠΑΙΔΙΚΕΣ ΧΑΡΕΣ_ΕΙΡΗΝΗ\ΠΛΑΤΕΙΑ ΑΝΘΟΥΠΟΛΗΣ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188640"/>
            <a:ext cx="2700808" cy="1872208"/>
          </a:xfrm>
          <a:prstGeom prst="rect">
            <a:avLst/>
          </a:prstGeom>
          <a:noFill/>
        </p:spPr>
      </p:pic>
      <p:pic>
        <p:nvPicPr>
          <p:cNvPr id="2051" name="Picture 3" descr="\\10.160.43.251\tas\ΔΙΕΥΘΥΝΣΗ_ΑΡΧΙΤΕΚΤΟΝΙΚΟΥ_ΕΡΓΟΥ_ΗΜ\Αλεξοπούλου\ΠΑΙΔΙΚΕΣ ΧΑΡΕΣ_ΕΙΡΗΝΗ\Πλατεία Εκαταίου οκτ 2018\IMG_20181027_1114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188640"/>
            <a:ext cx="2556792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0.160.43.251\tas\ΔΙΕΥΘΥΝΣΗ_ΑΡΧΙΤΕΚΤΟΝΙΚΟΥ_ΕΡΓΟΥ_ΗΜ\Αλεξοπούλου\ΠΑΙΔΙΚΕΣ ΧΑΡΕΣ_ΕΙΡΗΝΗ\10_ΠΛΑΤΕΙΑ ΗΡΩΩΝ\ΝΕΑ ΠΑΙΔΙΚΗ ΧΑΡΑ\_DSC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5728"/>
            <a:ext cx="2592288" cy="185738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323528" y="2143116"/>
            <a:ext cx="2448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ΗΡΩΩΝ   </a:t>
            </a:r>
            <a:r>
              <a:rPr lang="el-GR" sz="1200" b="1" dirty="0" smtClean="0">
                <a:solidFill>
                  <a:srgbClr val="000000"/>
                </a:solidFill>
              </a:rPr>
              <a:t>Σύνορα</a:t>
            </a:r>
            <a:endParaRPr lang="el-GR" sz="1200" dirty="0" smtClean="0">
              <a:solidFill>
                <a:srgbClr val="000000"/>
              </a:solidFill>
            </a:endParaRPr>
          </a:p>
          <a:p>
            <a:endParaRPr lang="el-GR" dirty="0"/>
          </a:p>
        </p:txBody>
      </p:sp>
      <p:pic>
        <p:nvPicPr>
          <p:cNvPr id="4" name="Picture 3" descr="\\10.160.43.251\tas\ΔΙΕΥΘΥΝΣΗ_ΑΡΧΙΤΕΚΤΟΝΙΚΟΥ_ΕΡΓΟΥ_ΗΜ\Αλεξοπούλου\ΠΑΙΔΙΚΕΣ ΧΑΡΕΣ_ΕΙΡΗΝΗ\11_ΠΛΑΤΕΙΑ ΒΟΡΕΙΟΥ ΗΠΕΙΡΟΥ\ΝΕΑ ΠΑΙΔΙΚΗ ΧΑΡΑ\_DSC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5728"/>
            <a:ext cx="2664296" cy="185738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131840" y="214311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 ΑΓΙΑΣ  ΣΟΦΙΑΣ</a:t>
            </a:r>
          </a:p>
          <a:p>
            <a:endParaRPr lang="el-GR" dirty="0"/>
          </a:p>
        </p:txBody>
      </p:sp>
      <p:pic>
        <p:nvPicPr>
          <p:cNvPr id="6" name="Picture 4" descr="\\10.160.43.251\tas\ΔΙΕΥΘΥΝΣΗ_ΑΡΧΙΤΕΚΤΟΝΙΚΟΥ_ΕΡΓΟΥ_ΗΜ\Αλεξοπούλου\ΠΑΙΔΙΚΕΣ ΧΑΡΕΣ_ΕΙΡΗΝΗ\12_ΠΛΑΤΕΙΑ ΑΓ. ΠΑΝΤΩΝ\ΥΦΙΣΤΑΜΕΝΗ ΚΑΤΑΣΤΑΣΗ\ΠΑΙΔΙΚΗ ΧΑΡΑ ΠΛΑΤΕΙΑ ΑΓΙΩΝ ΠΑΝΤΩ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85728"/>
            <a:ext cx="2675696" cy="1857388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6156176" y="2132856"/>
            <a:ext cx="2347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el-GR" sz="1200" dirty="0" smtClean="0"/>
              <a:t>ΠΛΑΤΕΙΑ  ΑΓ. ΠΑΝΤΩΝ   </a:t>
            </a:r>
            <a:r>
              <a:rPr lang="el-GR" sz="1200" b="1" dirty="0" smtClean="0"/>
              <a:t>Μαρούδα</a:t>
            </a:r>
            <a:endParaRPr lang="el-GR" sz="1200" dirty="0"/>
          </a:p>
        </p:txBody>
      </p:sp>
      <p:pic>
        <p:nvPicPr>
          <p:cNvPr id="8" name="Picture 5" descr="\\10.160.43.251\tas\ΔΙΕΥΘΥΝΣΗ_ΑΡΧΙΤΕΚΤΟΝΙΚΟΥ_ΕΡΓΟΥ_ΗΜ\Αλεξοπούλου\ΠΑΙΔΙΚΕΣ ΧΑΡΕΣ_ΕΙΡΗΝΗ\13_ΘΕΑΤΡΑΚΙ ΜΑΡΙΝΑ\ΝΕΑ ΠΑΙΔΙΚΗ ΧΑΡΑ\_DSC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28868"/>
            <a:ext cx="2592288" cy="1857388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214282" y="4286256"/>
            <a:ext cx="25575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err="1" smtClean="0">
                <a:solidFill>
                  <a:srgbClr val="000000"/>
                </a:solidFill>
              </a:rPr>
              <a:t>΄΄ΘΕΑΤΡΑΚΙ΄΄</a:t>
            </a:r>
            <a:r>
              <a:rPr lang="el-GR" sz="1200" dirty="0" smtClean="0">
                <a:solidFill>
                  <a:srgbClr val="000000"/>
                </a:solidFill>
              </a:rPr>
              <a:t>   ΜΑΡΙΝΑ </a:t>
            </a:r>
          </a:p>
          <a:p>
            <a:endParaRPr lang="el-GR" dirty="0"/>
          </a:p>
        </p:txBody>
      </p:sp>
      <p:pic>
        <p:nvPicPr>
          <p:cNvPr id="10" name="Picture 6" descr="\\10.160.43.251\tas\ΔΙΕΥΘΥΝΣΗ_ΑΡΧΙΤΕΚΤΟΝΙΚΟΥ_ΕΡΓΟΥ_ΗΜ\Αλεξοπούλου\ΠΑΙΔΙΚΕΣ ΧΑΡΕΣ_ΕΙΡΗΝΗ\14_ΠΛΑΤΕΙΑ ΥΨΗΛΩΝ ΑΛΩΝΙΩΝ\ΝΕΑ ΠΑΙΔΙΚΗ ΧΑΡΑ\_DSC0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420888"/>
            <a:ext cx="2664296" cy="1857388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3131840" y="428625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 smtClean="0">
                <a:solidFill>
                  <a:srgbClr val="000000"/>
                </a:solidFill>
              </a:rPr>
              <a:t>ΠΛΑΤΕΙΑ ΥΨΗΛΩΝ ΑΛΩΝΙΩΝ </a:t>
            </a:r>
            <a:r>
              <a:rPr lang="el-GR" sz="1200" b="1" dirty="0" smtClean="0">
                <a:solidFill>
                  <a:srgbClr val="000000"/>
                </a:solidFill>
              </a:rPr>
              <a:t> </a:t>
            </a:r>
            <a:endParaRPr lang="el-GR" sz="1200" dirty="0" smtClean="0">
              <a:solidFill>
                <a:srgbClr val="000000"/>
              </a:solidFill>
            </a:endParaRPr>
          </a:p>
          <a:p>
            <a:endParaRPr lang="el-GR" dirty="0"/>
          </a:p>
        </p:txBody>
      </p:sp>
      <p:pic>
        <p:nvPicPr>
          <p:cNvPr id="12" name="Picture 7" descr="\\10.160.43.251\tas\ΔΙΕΥΘΥΝΣΗ_ΑΡΧΙΤΕΚΤΟΝΙΚΟΥ_ΕΡΓΟΥ_ΗΜ\Αλεξοπούλου\ΠΑΙΔΙΚΕΣ ΧΑΡΕΣ_ΕΙΡΗΝΗ\15_ΠΛΑΤΕΙΑ ΧΑΝΤΖΗ\ΝΕΑ ΠΑΙΔΙΚΗ ΧΑΡΑ\_DSC01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428868"/>
            <a:ext cx="2747704" cy="1857388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5796136" y="4293096"/>
            <a:ext cx="313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000000"/>
                </a:solidFill>
              </a:rPr>
              <a:t>ΠΛΑΤΕΙΑ  ΔΙΔΑΣΚΑΛΩΝ ΤΟΥ ΓΕΝΟΥΣ  </a:t>
            </a:r>
            <a:r>
              <a:rPr lang="el-GR" sz="1200" b="1" dirty="0" smtClean="0">
                <a:solidFill>
                  <a:srgbClr val="000000"/>
                </a:solidFill>
              </a:rPr>
              <a:t>Εγλυκάδα</a:t>
            </a:r>
            <a:endParaRPr lang="el-GR" sz="1200" dirty="0"/>
          </a:p>
        </p:txBody>
      </p:sp>
      <p:pic>
        <p:nvPicPr>
          <p:cNvPr id="14" name="Picture 8" descr="\\10.160.43.251\tas\ΔΙΕΥΘΥΝΣΗ_ΑΡΧΙΤΕΚΤΟΝΙΚΟΥ_ΕΡΓΟΥ_ΗΜ\Αλεξοπούλου\ΠΑΙΔΙΚΕΣ ΧΑΡΕΣ_ΕΙΡΗΝΗ\16_ΠΛΑΤΕΙΑ ΕΘΝΙΚΗΣ ΑΝΤΙΣΤΑΣΕΩΣ\ΝΕΑ ΠΑΙΔΙΚΗ ΧΑΡΑ\_DSC00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581128"/>
            <a:ext cx="2572908" cy="1857388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179512" y="6525345"/>
            <a:ext cx="2743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000000"/>
                </a:solidFill>
              </a:rPr>
              <a:t> ΠΛΑΤΕΙΑ ΕΘΝΙΚΗΣ ΑΝΤΙΣΤΑΣΕΩΣ(ΟΛΓΑΣ) </a:t>
            </a:r>
            <a:endParaRPr lang="el-GR" sz="1200" dirty="0"/>
          </a:p>
        </p:txBody>
      </p:sp>
      <p:pic>
        <p:nvPicPr>
          <p:cNvPr id="16" name="Picture 9" descr="\\10.160.43.251\tas\ΔΙΕΥΘΥΝΣΗ_ΑΡΧΙΤΕΚΤΟΝΙΚΟΥ_ΕΡΓΟΥ_ΗΜ\Αλεξοπούλου\ΠΑΙΔΙΚΕΣ ΧΑΡΕΣ_ΕΙΡΗΝΗ\17_ΠΛΑΤΕΙΑ ΑΡΟΗΣ\ΝΕΑ ΠΑΙΔΙΚΗ ΧΑΡΑ\_DSC01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3" y="4643446"/>
            <a:ext cx="2664296" cy="1881898"/>
          </a:xfrm>
          <a:prstGeom prst="rect">
            <a:avLst/>
          </a:prstGeom>
          <a:noFill/>
        </p:spPr>
      </p:pic>
      <p:sp>
        <p:nvSpPr>
          <p:cNvPr id="17" name="16 - TextBox"/>
          <p:cNvSpPr txBox="1"/>
          <p:nvPr/>
        </p:nvSpPr>
        <p:spPr>
          <a:xfrm>
            <a:off x="3851920" y="6525344"/>
            <a:ext cx="1270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000000"/>
                </a:solidFill>
              </a:rPr>
              <a:t>ΠΛΑΤΕΙΑ ΑΡΟΗΣ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l-GR" sz="1200" dirty="0" smtClean="0">
                <a:solidFill>
                  <a:srgbClr val="000000"/>
                </a:solidFill>
              </a:rPr>
              <a:t> </a:t>
            </a:r>
            <a:endParaRPr lang="el-GR" sz="1200" dirty="0"/>
          </a:p>
        </p:txBody>
      </p:sp>
      <p:pic>
        <p:nvPicPr>
          <p:cNvPr id="18" name="Picture 10" descr="\\10.160.43.251\tas\ΔΙΕΥΘΥΝΣΗ_ΑΡΧΙΤΕΚΤΟΝΙΚΟΥ_ΕΡΓΟΥ_ΗΜ\Αλεξοπούλου\ΠΑΙΔΙΚΕΣ ΧΑΡΕΣ_ΕΙΡΗΝΗ\18_ΠΛΑΤΕΙΑ ΚΥΔΩΝΙΑΤΗ\ΝΕΑ ΠΑΙΔΙΚΗ ΧΑΡΑ\_DSC01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643446"/>
            <a:ext cx="2747704" cy="1857388"/>
          </a:xfrm>
          <a:prstGeom prst="rect">
            <a:avLst/>
          </a:prstGeom>
          <a:noFill/>
        </p:spPr>
      </p:pic>
      <p:sp>
        <p:nvSpPr>
          <p:cNvPr id="19" name="18 - TextBox"/>
          <p:cNvSpPr txBox="1"/>
          <p:nvPr/>
        </p:nvSpPr>
        <p:spPr>
          <a:xfrm>
            <a:off x="6156176" y="6525344"/>
            <a:ext cx="229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rgbClr val="000000"/>
                </a:solidFill>
              </a:rPr>
              <a:t>ΠΛΑΤΕΙΑ  ΚΥΔΩΝΙΑΤΗ  </a:t>
            </a:r>
            <a:r>
              <a:rPr lang="el-GR" sz="1200" b="1" dirty="0" err="1" smtClean="0">
                <a:solidFill>
                  <a:srgbClr val="000000"/>
                </a:solidFill>
              </a:rPr>
              <a:t>Εγλυκάδα</a:t>
            </a:r>
            <a:r>
              <a:rPr lang="el-GR" sz="1200" b="1" dirty="0" smtClean="0">
                <a:solidFill>
                  <a:srgbClr val="000000"/>
                </a:solidFill>
              </a:rPr>
              <a:t>  </a:t>
            </a:r>
            <a:endParaRPr lang="el-GR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ΟΛΟΚΛΗΡΩΜΕΝΑ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dirty="0" smtClean="0"/>
              <a:t>16</a:t>
            </a:r>
            <a:r>
              <a:rPr lang="el-GR" baseline="30000" dirty="0" smtClean="0"/>
              <a:t>Ο</a:t>
            </a:r>
            <a:r>
              <a:rPr lang="el-GR" dirty="0" smtClean="0"/>
              <a:t>  Δημοτικό Σχολείο Πατρών</a:t>
            </a:r>
          </a:p>
          <a:p>
            <a:pPr algn="just"/>
            <a:r>
              <a:rPr lang="el-GR" dirty="0" smtClean="0"/>
              <a:t>Δημοτικό Σχολείο Βραχνεΐκων</a:t>
            </a:r>
          </a:p>
          <a:p>
            <a:pPr algn="just"/>
            <a:r>
              <a:rPr lang="el-GR" dirty="0" smtClean="0"/>
              <a:t>Ανέγερση κέντρου Ημερήσιας φροντίδας και Στέγες Υποστηριζόμενης Διαβίωσης (ΣΥΔ),Διαμερίσματα τύπου Α και τύπου Β για άτομα με νοητική υστέρηση                                    </a:t>
            </a:r>
          </a:p>
          <a:p>
            <a:pPr algn="just"/>
            <a:r>
              <a:rPr lang="el-GR" dirty="0" smtClean="0"/>
              <a:t>Δημοτικό Βρεφοκομείο (επί της οδού Παπαδιαμαντοπούλου)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l"/>
            <a:r>
              <a:rPr lang="el-GR" sz="2000" b="1" dirty="0" smtClean="0"/>
              <a:t>Δ. Εκτελείται η Προμήθεια Εξοπλισμού Παιδικών Χαρών </a:t>
            </a:r>
            <a:br>
              <a:rPr lang="el-GR" sz="2000" b="1" dirty="0" smtClean="0"/>
            </a:br>
            <a:r>
              <a:rPr lang="el-GR" sz="1800" dirty="0" smtClean="0"/>
              <a:t>Προϋπολογισμός   Μελέτης: 5</a:t>
            </a:r>
            <a:r>
              <a:rPr lang="en-US" sz="1800" dirty="0" smtClean="0"/>
              <a:t>00.000 €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Χρηματοδότηση</a:t>
            </a:r>
            <a:r>
              <a:rPr lang="en-US" sz="1800" dirty="0" smtClean="0"/>
              <a:t> :</a:t>
            </a:r>
            <a:r>
              <a:rPr lang="el-GR" sz="1800" dirty="0" smtClean="0"/>
              <a:t>   Ίδιοι Πόροι</a:t>
            </a:r>
            <a:endParaRPr lang="el-GR" sz="18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600" dirty="0" smtClean="0"/>
              <a:t>Θα  ανακατασκευαστούν  οι  κατωτέρω  είκοσι ( 20 ) Π/Χ</a:t>
            </a:r>
            <a:r>
              <a:rPr lang="en-US" sz="1600" dirty="0" smtClean="0"/>
              <a:t>:</a:t>
            </a:r>
            <a:endParaRPr lang="el-GR" sz="1600" dirty="0" smtClean="0"/>
          </a:p>
          <a:p>
            <a:endParaRPr lang="el-GR" sz="1600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323527" y="1196751"/>
          <a:ext cx="8568954" cy="6003424"/>
        </p:xfrm>
        <a:graphic>
          <a:graphicData uri="http://schemas.openxmlformats.org/drawingml/2006/table">
            <a:tbl>
              <a:tblPr/>
              <a:tblGrid>
                <a:gridCol w="714081"/>
                <a:gridCol w="2023226"/>
                <a:gridCol w="3074508"/>
                <a:gridCol w="2757139"/>
              </a:tblGrid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Πλατεία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Διεύθυνση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Περιοχή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ΑΝΔΡΟΥΤΣΟΥ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Αγίας Αναστασίας &amp; Οδυσσέως Ανδρούτσου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ΒΛΑΤΕΡΟ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ΜΠΟΖΑΙΤΙΚΩΝ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Νέστωρος και Πολύβιου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ΠΡΟΑΣΤΕΙΟ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ΤΡΙΩΝ ΝΑΥΑΡΧΩΝ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Αλ.Υψηλάντου - Σαχτούρη - Τριών Ναυάρχων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ΤΡΙΩΝ ΝΑΥΑΡΧΩΝ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9059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ΠΡΑΤΣΙΚΑ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Ευβοίας - Καλλιόπης - Αράξου &amp; Αυτοκράτορος Ιουλιανού 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ΠΡΑΤΣΙΚΑ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ΕΙΡΗΝΗΣ &amp;ΦΙΛΙΑΣ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Κυμοθόης, Αρέθα και Πανουριά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ΑΜΠΕΛΟΚΗΠΟΙ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ΠΑΝΑΓΙΩΤΗ ΚΟΣΙΩΝΗ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Ανθείας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Ευβοίας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Μπράλου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ΖΑΡΟΥΧΛΕΙΚΑ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ΚΥΨΕΛΗΣ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Αρη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Βελουχιώτη - Αιγέως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ΖΑΡΟΥΧΛΕΙΚΑ (ΚΥΨΕΛΗ)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ΤΡΙΤΣΗ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Ετεοκλέους,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Μένδης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Τορώνης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ΤΑΡΑΜΠΟΥΡΑ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ΓΙΑΝΝΙΑ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Αϊδινίου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Καρατζά &amp; Δημητρίου Γούναρη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ΜΑΡΟΥΔΑ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9059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ΤΕΡΜΑ ΚΟΡΙΝΘΟΥ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Αλέξανδρου Παπαναστασίου &amp; Ηλέκτρας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ΖΑΡΟΥΧΛΕΪΚΑ - ΑΓ. ΙΩΑΝ. ΠΡΑΤΣΙΚΑ - ΨΑΧΟΥ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Τελαμώνος,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Πολυδεύκου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&amp; Διός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ΝΕΑΠΟΛΗ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39059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Ελευθερίου Βενιζέλου - Μιχαήλ Ψελλού &amp;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Παναχαϊκου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ΤΕΡΨΗ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ΠΛ. ΜΑΡΔΟΧΑΙΟΥ ΦΡΙΖΗ 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Κων. Πρεβεδούρου &amp; Φολόης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ΕΒΡΑΙΟΜΝΗΜΑΤΑ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ΕΓΛΥΚΑΔΟΣ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Κόνωνος &amp; Δημάρατου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ΕΓΛΥΚΑΔΑ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ΝΕΟΥ ΣΟΥΛΙΟΥ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Αλ. Υψηλάντου &amp; Παναχαϊκού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ΝΕΟ ΣΟΥΛΙ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5895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AKTAIO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Αθηνάς &amp; Παναχαϊκού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ΑΚΤΑΙΟ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ΜΑΥΡΟΜΑΝΔΗΛΑΣ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Πετρωτού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ΜΑΥΡΟΜΑΝΔΗΛΑ (θέση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Λουκιά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ΣΚΙΟΕΣΣΑ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Αγίου Δημητρίου Σκιοέσσα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ΣΚΙΟΕΣΣΑ_ΒΟΥΝΤΕΝΗ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ΠΑΠΑΝΔΡΕΟΥ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Καρυάτιδων &amp; Παπανδρέου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ΨΑΡΟΦΑΪ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ΑΓΙΑΣ ΤΡΙΑΔΑΣ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ΑΓΙΑΣ ΤΡΙΑΔΑΣ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98501"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9390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390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160.43.251\tas\ΔΙΕΥΘΥΝΣΗ_ΑΡΧΙΤΕΚΤΟΝΙΚΟΥ_ΕΡΓΟΥ_ΗΜ\Αλεξοπούλου\ΠΑΙΔΙΚΕΣ ΧΑΡΕΣ_ΕΙΡΗΝΗ\ΠΑΙΔΙΚΕΣ ΧΑΡΕΣ_ΜΕΛΕΤΗ_ΣΕΛΙΔΑ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60.43.251\tas\ΔΙΕΥΘΥΝΣΗ_ΑΡΧΙΤΕΚΤΟΝΙΚΟΥ_ΕΡΓΟΥ_ΗΜ\Αλεξοπούλου\ΠΑΙΔΙΚΕΣ ΧΑΡΕΣ_ΕΙΡΗΝΗ\ΠΑΙΔΙΚΕΣ ΧΑΡΕΣ_ΜΕΛΕΤΗ_ΣΕΛΙΔΑ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8784976" cy="6408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60.43.251\tas\ΔΙΕΥΘΥΝΣΗ_ΑΡΧΙΤΕΚΤΟΝΙΚΟΥ_ΕΡΓΟΥ_ΗΜ\Αλεξοπούλου\ΠΑΙΔΙΚΕΣ ΧΑΡΕΣ_ΕΙΡΗΝΗ\ΠΑΙΔΙΚΕΣ ΧΑΡΕΣ_ΜΕΛΕΤΗ_ΣΕΛΙΔΑ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9"/>
            <a:ext cx="892899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-243408"/>
            <a:ext cx="9144000" cy="2016224"/>
          </a:xfrm>
        </p:spPr>
        <p:txBody>
          <a:bodyPr>
            <a:normAutofit/>
          </a:bodyPr>
          <a:lstStyle/>
          <a:p>
            <a:pPr algn="l"/>
            <a:r>
              <a:rPr lang="el-GR" sz="2000" b="1" dirty="0" smtClean="0"/>
              <a:t>Ε. Εγκρίθηκε η χρηματοδότηση για την Προμήθεια Εξοπλισμού Παιδικών Χαρών  από το Πρόγραμμα  ΦΙΛΟΔΗΜΟΣ ΙΙ </a:t>
            </a:r>
            <a:br>
              <a:rPr lang="el-GR" sz="2000" b="1" dirty="0" smtClean="0"/>
            </a:br>
            <a:r>
              <a:rPr lang="el-GR" sz="1800" dirty="0" smtClean="0"/>
              <a:t>Προϋπολογισμός   Μελέτης: 577</a:t>
            </a:r>
            <a:r>
              <a:rPr lang="en-US" sz="1800" dirty="0" smtClean="0"/>
              <a:t>.000 €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Χρηματοδότηση</a:t>
            </a:r>
            <a:r>
              <a:rPr lang="en-US" sz="1800" dirty="0" smtClean="0"/>
              <a:t> :</a:t>
            </a:r>
            <a:r>
              <a:rPr lang="el-GR" sz="1800" dirty="0" smtClean="0"/>
              <a:t>   Υπουργείο  Εσωτερικών ( 373.000</a:t>
            </a:r>
            <a:r>
              <a:rPr lang="en-US" sz="1800" dirty="0" smtClean="0"/>
              <a:t> €</a:t>
            </a:r>
            <a:r>
              <a:rPr lang="el-GR" sz="1800" dirty="0" smtClean="0"/>
              <a:t>) &amp;   Ίδιοι Πόροι (204.000</a:t>
            </a:r>
            <a:r>
              <a:rPr lang="en-US" sz="1800" dirty="0" smtClean="0"/>
              <a:t> €</a:t>
            </a:r>
            <a:r>
              <a:rPr lang="el-GR" sz="1800" dirty="0" smtClean="0"/>
              <a:t> )</a:t>
            </a:r>
            <a:br>
              <a:rPr lang="el-GR" sz="1800" dirty="0" smtClean="0"/>
            </a:br>
            <a:r>
              <a:rPr lang="el-GR" sz="1800" dirty="0" smtClean="0"/>
              <a:t>Θα ανακατασκευαστούν οι κατωτέρω δέκα έξι ( 16 ) Παιδικές Χαρές </a:t>
            </a:r>
            <a:endParaRPr lang="el-GR" sz="1800" dirty="0"/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79512" y="1844818"/>
          <a:ext cx="8784976" cy="5472622"/>
        </p:xfrm>
        <a:graphic>
          <a:graphicData uri="http://schemas.openxmlformats.org/drawingml/2006/table">
            <a:tbl>
              <a:tblPr/>
              <a:tblGrid>
                <a:gridCol w="649848"/>
                <a:gridCol w="8135128"/>
              </a:tblGrid>
              <a:tr h="20164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ΟΝΟΜΑΣΙΑ ΠΑΙΔΙΚΗΣ ΧΑΡΑΣ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επί της οδού Ηρώων Πολυτεχνείου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στην ΠΛΑΖ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πλατείας Τάκη Σταθάτου στην περιοχή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Σαμακιά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πλατείας Ελλήνων Λογοτεχνών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πλατείας Κάνιστρα στην περιοχή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Ζαρουχλέϊκα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επί των οδών Μενελάου και Κουντουριώτη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επί της οδού Παρ. Ακρίτα Διγενή στην περιοχή παραλία Προαστίου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Εγλυκάδος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επί της οδού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Αμφικλέους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Νέες Εργατικές Κατοικίες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Εγλυκάδος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επί της οδού Μαραθωνομάχων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Ιτεών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Γλαύκου επί των οδών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Αστερίωνος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Αμφιωνος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Ζαρουχλεϊκων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επί των οδών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Κορωνού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και Αμφιδάμαντος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Ανθείας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επί τις οδούς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Ευδήμου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και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Αρκεσιλάου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Ζαρουχλεϊκων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επί της οδού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Βελισσαρίου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Οικονόμου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288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επί των οδών Θερμοπυλών -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Χαιρωνείας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6392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Παιδική χαρά στις Εργατικές Κατοικίες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Ταραμπούρα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επί των οδών Μιλήτου και Πάροδο Ετεοκλέους</a:t>
                      </a:r>
                    </a:p>
                  </a:txBody>
                  <a:tcPr marL="6097" marR="6097" marT="60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1649"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431">
                <a:tc>
                  <a:txBody>
                    <a:bodyPr/>
                    <a:lstStyle/>
                    <a:p>
                      <a:pPr algn="l" fontAlgn="b"/>
                      <a:endParaRPr lang="el-GR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36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36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36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36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097" marR="6097" marT="609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10.160.43.251\tas\ΔΙΕΥΘΥΝΣΗ_ΑΡΧΙΤΕΚΤΟΝΙΚΟΥ_ΕΡΓΟΥ_ΗΜ\Αλεξοπούλου\ΠΑΙΔΙΚΕΣ ΧΑΡΕΣ_ΕΙΡΗΝΗ\FILODHMOS_SELID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8640959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10.160.43.251\tas\ΔΙΕΥΘΥΝΣΗ_ΑΡΧΙΤΕΚΤΟΝΙΚΟΥ_ΕΡΓΟΥ_ΗΜ\Αλεξοπούλου\ΠΑΙΔΙΚΕΣ ΧΑΡΕΣ_ΕΙΡΗΝΗ\FILODHMOS_SELID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251520" y="1340768"/>
          <a:ext cx="8496942" cy="5399363"/>
        </p:xfrm>
        <a:graphic>
          <a:graphicData uri="http://schemas.openxmlformats.org/drawingml/2006/table">
            <a:tbl>
              <a:tblPr/>
              <a:tblGrid>
                <a:gridCol w="495796"/>
                <a:gridCol w="2689844"/>
                <a:gridCol w="3145751"/>
                <a:gridCol w="2165551"/>
              </a:tblGrid>
              <a:tr h="15178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ΝΗΠΙΑΓΩΓΕΙΟ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ΔΙΕΥΘΥΝΣΗ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ΠΕΡΙΟΧΗ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19ο   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Αχ. Συμπολιτείας 42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Ζαβλάνι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24o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Κρεστένων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14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Μεταμόρφωση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Σωτήρως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28ο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Πάροδος Αριστοτέλους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Περιβόλα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39o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Ανθοθπόλεως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90_Κάτω από την τροχαία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40ο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Ι. Δαμασκηνού 24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Εγλυκάδα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Προφ. Ηλίας -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Γηροκομειό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5178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42ο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Τέρμα Αντιγόνης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Γλάυκο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Ψαροφάϊ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47ο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Ανθεμίου 4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Μέσα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Αγυϊας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5178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48ο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Παρ. Αυστραλίας 41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Κάτω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Καστριτσίου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Κάτω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Καστριτσίου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Κάτω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Καστριτσίου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Καμινίων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Πατρών Πύργου 607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Καμινίων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2ο Παραλίας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25ης Μαρτίου 71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Παραλία Πατρών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3ο Παραλίας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Εργ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Κατοικίες Παραλίας Πατρών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Εργ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. Κατοικίες Παραλίας Πατρών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4ο Παραλίας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Αναπαύσεως &amp; Ιωαννίνων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Παραλία Πατρών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Ροϊτίκων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Ροίτικα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Ροίτικα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Τσουκαλεϊκων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Παλ. Εθνική οδός Πατρών Πύργου </a:t>
                      </a:r>
                      <a:r>
                        <a:rPr lang="el-G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485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Τσουκαλέϊκα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871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1ο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Βραχνεϊκων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Σταμάτη Παπαδόπουλου 9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Βραχνέϊκα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5178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1ο </a:t>
                      </a:r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Δεμενίκων</a:t>
                      </a:r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Κ. Βάρναλη 26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Δεμένικα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86" marR="6286" marT="62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179611"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9611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8913"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l-GR" sz="7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86" marR="6286" marT="62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2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pPr algn="l" fontAlgn="b"/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 Δ. Συντάσσεται η μελέτη για την Προμήθεια Εξοπλισμού Παιδικών Χαρών  σε   χώρους </a:t>
            </a:r>
            <a:r>
              <a:rPr lang="el-GR" sz="2200" b="1" dirty="0" smtClean="0"/>
              <a:t>Νηπιαγωγείων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000" dirty="0" smtClean="0"/>
              <a:t>Προϋπολογισμός   Μελέτης: 150.000</a:t>
            </a:r>
            <a:r>
              <a:rPr lang="en-US" sz="2000" dirty="0" smtClean="0"/>
              <a:t>€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Χρηματοδότηση</a:t>
            </a:r>
            <a:r>
              <a:rPr lang="en-US" sz="2000" dirty="0" smtClean="0"/>
              <a:t> :</a:t>
            </a:r>
            <a:r>
              <a:rPr lang="el-GR" sz="2000" dirty="0" smtClean="0"/>
              <a:t>   Ίδιοι Πόροι</a:t>
            </a:r>
            <a:r>
              <a:rPr lang="el-GR" sz="2000" b="1" dirty="0" smtClean="0"/>
              <a:t>     </a:t>
            </a:r>
            <a:br>
              <a:rPr lang="el-GR" sz="2000" b="1" dirty="0" smtClean="0"/>
            </a:br>
            <a:endParaRPr lang="el-GR" sz="2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ΠΑΡΟΥΣΙΑΣΗ_ΝΟΕΜ\ΠΑΙΔΙΚΕΣ_ΧΑΡΕΣ_ΝΗΠΙΑΓΩΓΕΙΩΝ\19ο_ΖΑΒΛΑΝΙΟ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1244488" cy="1785950"/>
          </a:xfrm>
          <a:prstGeom prst="rect">
            <a:avLst/>
          </a:prstGeom>
          <a:noFill/>
        </p:spPr>
      </p:pic>
      <p:pic>
        <p:nvPicPr>
          <p:cNvPr id="3" name="Picture 3" descr="C:\Users\user\Desktop\ΠΑΡΟΥΣΙΑΣΗ_ΝΟΕΜ\ΠΑΙΔΙΚΕΣ_ΧΑΡΕΣ_ΝΗΠΙΑΓΩΓΕΙΩΝ\24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381" y="476672"/>
            <a:ext cx="1285884" cy="1785950"/>
          </a:xfrm>
          <a:prstGeom prst="rect">
            <a:avLst/>
          </a:prstGeom>
          <a:noFill/>
        </p:spPr>
      </p:pic>
      <p:pic>
        <p:nvPicPr>
          <p:cNvPr id="4" name="Picture 4" descr="C:\Users\user\Desktop\ΠΑΡΟΥΣΙΑΣΗ_ΝΟΕΜ\ΠΑΙΔΙΚΕΣ_ΧΑΡΕΣ_ΝΗΠΙΑΓΩΓΕΙΩΝ\28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6672"/>
            <a:ext cx="1285884" cy="1785950"/>
          </a:xfrm>
          <a:prstGeom prst="rect">
            <a:avLst/>
          </a:prstGeom>
          <a:noFill/>
        </p:spPr>
      </p:pic>
      <p:pic>
        <p:nvPicPr>
          <p:cNvPr id="5" name="Picture 5" descr="C:\Users\user\Desktop\ΠΑΡΟΥΣΙΑΣΗ_ΝΟΕΜ\ΠΑΙΔΙΚΕΣ_ΧΑΡΕΣ_ΝΗΠΙΑΓΩΓΕΙΩΝ\40ο_ΕΓΛΥΚΑΔΑ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76672"/>
            <a:ext cx="1357322" cy="1746250"/>
          </a:xfrm>
          <a:prstGeom prst="rect">
            <a:avLst/>
          </a:prstGeom>
          <a:noFill/>
        </p:spPr>
      </p:pic>
      <p:pic>
        <p:nvPicPr>
          <p:cNvPr id="6" name="Picture 6" descr="C:\Users\user\Desktop\ΠΑΡΟΥΣΙΑΣΗ_ΝΟΕΜ\ΠΑΙΔΙΚΕΣ_ΧΑΡΕΣ_ΝΗΠΙΑΓΩΓΕΙΩΝ\47ο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76672"/>
            <a:ext cx="1214446" cy="1714512"/>
          </a:xfrm>
          <a:prstGeom prst="rect">
            <a:avLst/>
          </a:prstGeom>
          <a:noFill/>
        </p:spPr>
      </p:pic>
      <p:pic>
        <p:nvPicPr>
          <p:cNvPr id="7" name="Picture 7" descr="C:\Users\user\Desktop\ΠΑΡΟΥΣΙΑΣΗ_ΝΟΕΜ\ΠΑΙΔΙΚΕΣ_ΧΑΡΕΣ_ΝΗΠΙΑΓΩΓΕΙΩΝ\48ο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58" y="2548374"/>
            <a:ext cx="1214446" cy="1714512"/>
          </a:xfrm>
          <a:prstGeom prst="rect">
            <a:avLst/>
          </a:prstGeom>
          <a:noFill/>
        </p:spPr>
      </p:pic>
      <p:pic>
        <p:nvPicPr>
          <p:cNvPr id="8" name="Picture 8" descr="C:\Users\user\Desktop\ΠΑΡΟΥΣΙΑΣΗ_ΝΟΕΜ\ΠΑΙΔΙΚΕΣ_ΧΑΡΕΣ_ΝΗΠΙΑΓΩΓΕΙΩΝ\ΚΑΜΙΝΙΩΝ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27380" y="2548374"/>
            <a:ext cx="1285884" cy="1714512"/>
          </a:xfrm>
          <a:prstGeom prst="rect">
            <a:avLst/>
          </a:prstGeom>
          <a:noFill/>
        </p:spPr>
      </p:pic>
      <p:pic>
        <p:nvPicPr>
          <p:cNvPr id="9" name="Picture 9" descr="C:\Users\user\Desktop\ΠΑΡΟΥΣΙΑΣΗ_ΝΟΕΜ\ΠΑΙΔΙΚΕΣ_ΧΑΡΕΣ_ΝΗΠΙΑΓΩΓΕΙΩΝ\2ο_ΠΑΡΑΛΙΑΣ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6141" y="2548374"/>
            <a:ext cx="1299836" cy="1714512"/>
          </a:xfrm>
          <a:prstGeom prst="rect">
            <a:avLst/>
          </a:prstGeom>
          <a:noFill/>
        </p:spPr>
      </p:pic>
      <p:pic>
        <p:nvPicPr>
          <p:cNvPr id="10" name="Picture 10" descr="C:\Users\user\Desktop\ΠΑΡΟΥΣΙΑΣΗ_ΝΟΕΜ\ΠΑΙΔΙΚΕΣ_ΧΑΡΕΣ_ΝΗΠΙΑΓΩΓΕΙΩΝ\4ο_ΠΑΡΑΛΙΑΣ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2564904"/>
            <a:ext cx="1214446" cy="1714512"/>
          </a:xfrm>
          <a:prstGeom prst="rect">
            <a:avLst/>
          </a:prstGeom>
          <a:noFill/>
        </p:spPr>
      </p:pic>
      <p:pic>
        <p:nvPicPr>
          <p:cNvPr id="11" name="Picture 11" descr="C:\Users\user\Desktop\ΠΑΡΟΥΣΙΑΣΗ_ΝΟΕΜ\ΠΑΙΔΙΚΕΣ_ΧΑΡΕΣ_ΝΗΠΙΑΓΩΓΕΙΩΝ\ΡΟΙΤΙΚΩΝ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653136"/>
            <a:ext cx="1214446" cy="1656184"/>
          </a:xfrm>
          <a:prstGeom prst="rect">
            <a:avLst/>
          </a:prstGeom>
          <a:noFill/>
        </p:spPr>
      </p:pic>
      <p:pic>
        <p:nvPicPr>
          <p:cNvPr id="12" name="Picture 12" descr="C:\Users\user\Desktop\ΠΑΡΟΥΣΙΑΣΗ_ΝΟΕΜ\ΠΑΙΔΙΚΕΣ_ΧΑΡΕΣ_ΝΗΠΙΑΓΩΓΕΙΩΝ\ΤΣΟΥΚΑΛΕΙΚΑ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27380" y="4620076"/>
            <a:ext cx="1288436" cy="1714512"/>
          </a:xfrm>
          <a:prstGeom prst="rect">
            <a:avLst/>
          </a:prstGeom>
          <a:noFill/>
        </p:spPr>
      </p:pic>
      <p:pic>
        <p:nvPicPr>
          <p:cNvPr id="13" name="Picture 13" descr="C:\Users\user\Desktop\ΠΑΡΟΥΣΙΑΣΗ_ΝΟΕΜ\ΠΑΙΔΙΚΕΣ_ΧΑΡΕΣ_ΝΗΠΙΑΓΩΓΕΙΩΝ\1ο_ΒΡΑΧΝΕΙΚΩΝ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6140" y="4620076"/>
            <a:ext cx="1285883" cy="1714512"/>
          </a:xfrm>
          <a:prstGeom prst="rect">
            <a:avLst/>
          </a:prstGeom>
          <a:noFill/>
        </p:spPr>
      </p:pic>
      <p:pic>
        <p:nvPicPr>
          <p:cNvPr id="14" name="Picture 14" descr="C:\Users\user\Desktop\ΠΑΡΟΥΣΙΑΣΗ_ΝΟΕΜ\ΠΑΙΔΙΚΕΣ_ΧΑΡΕΣ_ΝΗΠΙΑΓΩΓΕΙΩΝ\ΔΕΜΕΝΙΚΑ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9992" y="4653136"/>
            <a:ext cx="1368152" cy="1656184"/>
          </a:xfrm>
          <a:prstGeom prst="rect">
            <a:avLst/>
          </a:prstGeom>
          <a:noFill/>
        </p:spPr>
      </p:pic>
      <p:pic>
        <p:nvPicPr>
          <p:cNvPr id="15" name="Picture 15" descr="C:\Users\user\Desktop\ΠΑΡΟΥΣΙΑΣΗ_ΝΟΕΜ\ΠΑΙΔΙΚΕΣ_ΧΑΡΕΣ_ΝΗΠΙΑΓΩΓΕΙΩΝ\ΔΡΕΠΑΝΟ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2160" y="4653136"/>
            <a:ext cx="1214446" cy="1656184"/>
          </a:xfrm>
          <a:prstGeom prst="rect">
            <a:avLst/>
          </a:prstGeom>
          <a:noFill/>
        </p:spPr>
      </p:pic>
      <p:pic>
        <p:nvPicPr>
          <p:cNvPr id="16" name="Picture 16" descr="C:\Users\user\Desktop\ΠΑΡΟΥΣΙΑΣΗ_ΝΟΕΜ\ΠΑΙΔΙΚΕΣ_ΧΑΡΕΣ_ΝΗΠΙΑΓΩΓΕΙΩΝ\3ο_ΠΑΡΑΛΙΑΣ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99992" y="2564904"/>
            <a:ext cx="1368152" cy="1714512"/>
          </a:xfrm>
          <a:prstGeom prst="rect">
            <a:avLst/>
          </a:prstGeom>
          <a:noFill/>
        </p:spPr>
      </p:pic>
      <p:cxnSp>
        <p:nvCxnSpPr>
          <p:cNvPr id="18" name="17 - Ευθεία γραμμή σύνδεσης"/>
          <p:cNvCxnSpPr/>
          <p:nvPr/>
        </p:nvCxnSpPr>
        <p:spPr>
          <a:xfrm rot="5400000">
            <a:off x="3879304" y="3429000"/>
            <a:ext cx="6858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\\10.160.43.251\tas\ΔΙΕΥΘΥΝΣΗ_ΑΡΧΙΤΕΚΤΟΝΙΚΟΥ_ΕΡΓΟΥ_ΗΜ\Αλεξοπούλου\ΠΑΙΔΙΚΕΣ_ΧΑΡΕΣ_ΝΗΠΙΑΓΩΓΕΙΩΝ\img2_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0312" y="836712"/>
            <a:ext cx="1619672" cy="1106194"/>
          </a:xfrm>
          <a:prstGeom prst="rect">
            <a:avLst/>
          </a:prstGeom>
          <a:noFill/>
        </p:spPr>
      </p:pic>
      <p:pic>
        <p:nvPicPr>
          <p:cNvPr id="1027" name="Picture 3" descr="\\10.160.43.251\tas\ΔΙΕΥΘΥΝΣΗ_ΑΡΧΙΤΕΚΤΟΝΙΚΟΥ_ΕΡΓΟΥ_ΗΜ\Αλεξοπούλου\ΠΑΙΔΙΚΕΣ_ΧΑΡΕΣ_ΝΗΠΙΑΓΩΓΕΙΩΝ\img3_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452320" y="2996952"/>
            <a:ext cx="1520996" cy="941859"/>
          </a:xfrm>
          <a:prstGeom prst="rect">
            <a:avLst/>
          </a:prstGeom>
          <a:noFill/>
        </p:spPr>
      </p:pic>
      <p:pic>
        <p:nvPicPr>
          <p:cNvPr id="1028" name="Picture 4" descr="\\10.160.43.251\tas\ΔΙΕΥΘΥΝΣΗ_ΑΡΧΙΤΕΚΤΟΝΙΚΟΥ_ΕΡΓΟΥ_ΗΜ\Αλεξοπούλου\ΠΑΙΔΙΚΕΣ_ΧΑΡΕΣ_ΝΗΠΙΑΓΩΓΕΙΩΝ\img4_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20" y="4869160"/>
            <a:ext cx="1547664" cy="1108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5818187"/>
          </a:xfrm>
        </p:spPr>
        <p:txBody>
          <a:bodyPr/>
          <a:lstStyle/>
          <a:p>
            <a:r>
              <a:rPr lang="el-GR" dirty="0" smtClean="0"/>
              <a:t>ΕΡΓΑ   ΑΥΤΕΠΙΣΤΑΣΙΑΣ</a:t>
            </a:r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/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2400" dirty="0" smtClean="0"/>
              <a:t>Συνολικός Προϋπολογισμός </a:t>
            </a:r>
            <a:r>
              <a:rPr lang="en-US" sz="2400" dirty="0" smtClean="0"/>
              <a:t> </a:t>
            </a:r>
            <a:r>
              <a:rPr lang="el-GR" sz="2400" dirty="0" smtClean="0"/>
              <a:t>Μελετών  </a:t>
            </a:r>
            <a:r>
              <a:rPr lang="en-US" sz="2400" dirty="0" smtClean="0"/>
              <a:t>: </a:t>
            </a:r>
            <a:r>
              <a:rPr lang="el-GR" sz="2400" dirty="0" smtClean="0"/>
              <a:t> </a:t>
            </a:r>
            <a:r>
              <a:rPr lang="en-US" sz="2400" dirty="0" smtClean="0"/>
              <a:t>22.673.013 </a:t>
            </a:r>
            <a:r>
              <a:rPr lang="el-GR" sz="2400" dirty="0" smtClean="0"/>
              <a:t>€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type="body" sz="half" idx="4294967295"/>
          </p:nvPr>
        </p:nvSpPr>
        <p:spPr>
          <a:xfrm>
            <a:off x="0" y="5367338"/>
            <a:ext cx="5486400" cy="8048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               </a:t>
            </a:r>
            <a:endParaRPr lang="el-GR" sz="4400" b="1" dirty="0"/>
          </a:p>
        </p:txBody>
      </p:sp>
      <p:sp>
        <p:nvSpPr>
          <p:cNvPr id="6" name="5 - Ορθογώνιο"/>
          <p:cNvSpPr/>
          <p:nvPr/>
        </p:nvSpPr>
        <p:spPr>
          <a:xfrm>
            <a:off x="1331640" y="332656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      </a:t>
            </a:r>
          </a:p>
          <a:p>
            <a:r>
              <a:rPr lang="en-US" sz="4000" b="1" dirty="0" smtClean="0"/>
              <a:t>        </a:t>
            </a:r>
            <a:endParaRPr lang="el-GR" sz="4000" b="1" dirty="0" smtClean="0"/>
          </a:p>
          <a:p>
            <a:r>
              <a:rPr lang="el-GR" sz="4000" b="1" dirty="0" smtClean="0"/>
              <a:t>      ΕΡΓΑ      ΥΠΟ </a:t>
            </a:r>
            <a:r>
              <a:rPr lang="en-US" sz="4000" b="1" dirty="0" smtClean="0"/>
              <a:t>   </a:t>
            </a:r>
            <a:r>
              <a:rPr lang="el-GR" sz="4000" b="1" dirty="0" smtClean="0"/>
              <a:t>ΕΚΤΕΛΕΣΗ 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\\10.160.43.251\tas\ΔΙΕΥΘΥΝΣΗ_ΑΡΧΙΤΕΚΤΟΝΙΚΟΥ_ΕΡΓΟΥ_ΗΜ\Αλεξοπούλου\ΠΑΡΟΥΣΙΑΣΗ_ΝΟΕΜ\ΝΟΤΙΟ_ΠΑΡΚΟ\ΠΑΡΚ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84976" cy="5832648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l-GR" sz="2000" b="1" dirty="0" err="1" smtClean="0"/>
              <a:t>΄΄Αναμόρφωση΄΄</a:t>
            </a:r>
            <a:r>
              <a:rPr lang="el-GR" sz="2000" b="1" dirty="0" smtClean="0"/>
              <a:t>    Νότιου  Πάρκου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1800" dirty="0" smtClean="0"/>
              <a:t>( </a:t>
            </a:r>
            <a:r>
              <a:rPr lang="el-GR" sz="1800" dirty="0" smtClean="0"/>
              <a:t>Σε συνεργασία με τις λοιπές Δ/</a:t>
            </a:r>
            <a:r>
              <a:rPr lang="el-GR" sz="1800" dirty="0" err="1" smtClean="0"/>
              <a:t>νσεις </a:t>
            </a:r>
            <a:r>
              <a:rPr lang="el-GR" sz="1800" dirty="0" smtClean="0"/>
              <a:t>του Δήμου ) </a:t>
            </a:r>
            <a:endParaRPr lang="el-GR" sz="1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0.160.43.251\tas\ΔΙΕΥΘΥΝΣΗ_ΑΡΧΙΤΕΚΤΟΝΙΚΟΥ_ΕΡΓΟΥ_ΗΜ\Αλεξοπούλου\ΠΑΡΟΥΣΙΑΣΗ_ΝΟΕΜ\ΚΟΚΚΙΝΟΣ_ΜΥΛΟΣ\ΚΟΚΚΙΝΟΣ_ΜΥΛΟ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89527" cy="5544616"/>
          </a:xfrm>
          <a:prstGeom prst="rect">
            <a:avLst/>
          </a:prstGeom>
          <a:noFill/>
        </p:spPr>
      </p:pic>
      <p:sp>
        <p:nvSpPr>
          <p:cNvPr id="3" name="2 - Τίτλος"/>
          <p:cNvSpPr>
            <a:spLocks noGrp="1"/>
          </p:cNvSpPr>
          <p:nvPr>
            <p:ph type="title" idx="4294967295"/>
          </p:nvPr>
        </p:nvSpPr>
        <p:spPr>
          <a:xfrm>
            <a:off x="0" y="-243408"/>
            <a:ext cx="9144000" cy="1512168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Εργασίες   Καθαρισμού   του   χώρου   της </a:t>
            </a:r>
            <a:r>
              <a:rPr lang="el-GR" sz="2000" b="1" dirty="0" err="1" smtClean="0"/>
              <a:t>΄΄</a:t>
            </a:r>
            <a:r>
              <a:rPr lang="el-GR" sz="2000" b="1" dirty="0" smtClean="0"/>
              <a:t> Πρώην  </a:t>
            </a:r>
            <a:r>
              <a:rPr lang="el-GR" sz="2000" b="1" dirty="0" err="1" smtClean="0"/>
              <a:t>Εμποροπανήγυρης΄΄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στον   Κόκκινο   Μύλο </a:t>
            </a:r>
            <a:br>
              <a:rPr lang="el-GR" sz="2000" b="1" dirty="0" smtClean="0"/>
            </a:br>
            <a:r>
              <a:rPr lang="en-US" sz="2000" dirty="0" smtClean="0"/>
              <a:t>( </a:t>
            </a:r>
            <a:r>
              <a:rPr lang="el-GR" sz="2000" dirty="0" smtClean="0"/>
              <a:t>Σε συνεργασία με τις λοιπές Δ/</a:t>
            </a:r>
            <a:r>
              <a:rPr lang="el-GR" sz="2000" dirty="0" err="1" smtClean="0"/>
              <a:t>νσεις </a:t>
            </a:r>
            <a:r>
              <a:rPr lang="el-GR" sz="2000" dirty="0" smtClean="0"/>
              <a:t>του Δήμου ) </a:t>
            </a:r>
            <a:endParaRPr lang="el-GR" sz="20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Εργασίες  συντήρησης   εξωτερικών   όψεων   Σχολικών   Συγκροτημάτων</a:t>
            </a:r>
            <a:endParaRPr lang="el-GR" sz="2000" b="1" dirty="0"/>
          </a:p>
        </p:txBody>
      </p:sp>
      <p:pic>
        <p:nvPicPr>
          <p:cNvPr id="8194" name="Picture 2" descr="\\10.160.43.251\tas\ΔΙΕΥΘΥΝΣΗ_ΑΡΧΙΤΕΚΤΟΝΙΚΟΥ_ΕΡΓΟΥ_ΗΜ\Αλεξοπούλου\ΠΑΡΟΥΣΙΑΣΗ_ΝΟΕΜ\ΧΡΩΜΑΤΙΣΜΟΙ_ΝΗΠ-ΔΗΜ\ΣΧΟΛΕΙΑ_ΧΡΩΜΑΤΙΣΜΟΙ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640959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\\10.160.43.251\tas\ΔΙΕΥΘΥΝΣΗ_ΑΡΧΙΤΕΚΤΟΝΙΚΟΥ_ΕΡΓΟΥ_ΗΜ\Αλεξοπούλου\ΠΑΡΟΥΣΙΑΣΗ_ΝΟΕΜ\ΧΡΩΜΑΤΙΣΜΟΙ_ΝΗΠ-ΔΗΜ\ΣΧΟΛΕΙΑ_ΧΡΩΜΑΤΙΣΜΟΙ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32656"/>
            <a:ext cx="870274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0.160.43.251\tas\ΔΙΕΥΘΥΝΣΗ_ΑΡΧΙΤΕΚΤΟΝΙΚΟΥ_ΕΡΓΟΥ_ΗΜ\Αλεξοπούλου\ΠΑΡΟΥΣΙΑΣΗ_ΝΟΕΜ\ΧΡΩΜΑΤΙΣΜΟΙ_ΝΗΠ-ΔΗΜ\ΣΧΟΛΕΙΑ_ΕΞ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\\10.160.43.251\tas\ΔΙΕΥΘΥΝΣΗ_ΑΡΧΙΤΕΚΤΟΝΙΚΟΥ_ΕΡΓΟΥ_ΗΜ\Αλεξοπούλου\ΠΑΡΟΥΣΙΑΣΗ_ΝΟΕΜ\ΧΡΩΜΑΤΙΣΜΟΙ_ΓΥΜΝ-ΛΥΚΕΙΑ\ΧΡΩΜ_ΛΥ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24936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81075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Εργασίες  συντήρησης   εσωτερικών   χώρων   Σχολικών   Συγκροτημάτων</a:t>
            </a:r>
            <a:endParaRPr lang="el-GR" sz="2000" dirty="0"/>
          </a:p>
        </p:txBody>
      </p:sp>
      <p:pic>
        <p:nvPicPr>
          <p:cNvPr id="1026" name="Picture 2" descr="\\10.160.43.251\tas\ΔΙΕΥΘΥΝΣΗ_ΑΡΧΙΤΕΚΤΟΝΙΚΟΥ_ΕΡΓΟΥ_ΗΜ\Αλεξοπούλου\ΠΑΡΟΥΣΙΑΣΗ_ΝΟΕΜ\ΕΣΩΤ. ΧΡΩΜΑΤΙΣΜΟΙ ΣΧΟΛΕΙΩΝ\ΕΣΩΤΕΡΙΚΑ_ΣΧΟΛΕΙΑ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06424"/>
            <a:ext cx="8784976" cy="5901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0.160.43.251\tas\ΔΙΕΥΘΥΝΣΗ_ΑΡΧΙΤΕΚΤΟΝΙΚΟΥ_ΕΡΓΟΥ_ΗΜ\Αλεξοπούλου\ΠΑΡΟΥΣΙΑΣΗ_ΝΟΕΜ\ΕΣΩΤ. ΧΡΩΜΑΤΙΣΜΟΙ ΣΧΟΛΕΙΩΝ\ΕΣΩΤΕΡΙΚΑ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/>
              <a:t>Εργασίες  Τομέα Ηλεκτροφωτισμού</a:t>
            </a:r>
            <a:endParaRPr lang="el-GR" sz="20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Αντικατάσταση 10.000 – 12.000 λαμπτήρων </a:t>
            </a:r>
            <a:r>
              <a:rPr lang="el-GR" sz="1800" dirty="0" err="1" smtClean="0"/>
              <a:t>οδοφωτισμού</a:t>
            </a:r>
            <a:r>
              <a:rPr lang="el-GR" sz="1800" dirty="0" smtClean="0"/>
              <a:t> σε διάφορα σημεία του </a:t>
            </a:r>
            <a:r>
              <a:rPr lang="el-GR" sz="1800" dirty="0" err="1" smtClean="0"/>
              <a:t>Καλλικρατικού</a:t>
            </a:r>
            <a:r>
              <a:rPr lang="el-GR" sz="1800" dirty="0" smtClean="0"/>
              <a:t>  Δήμου</a:t>
            </a:r>
          </a:p>
          <a:p>
            <a:r>
              <a:rPr lang="el-GR" sz="1800" dirty="0" smtClean="0"/>
              <a:t>Αντικατάσταση ιστών και φωτιστικών επί της οδού </a:t>
            </a:r>
            <a:r>
              <a:rPr lang="el-GR" sz="1800" dirty="0" err="1" smtClean="0"/>
              <a:t>Όθωνος</a:t>
            </a:r>
            <a:r>
              <a:rPr lang="el-GR" sz="1800" dirty="0" smtClean="0"/>
              <a:t> Αμαλίας από την οδό Νόρμαν έως την Τριών Συμμάχων</a:t>
            </a:r>
          </a:p>
          <a:p>
            <a:r>
              <a:rPr lang="el-GR" sz="1800" dirty="0" smtClean="0"/>
              <a:t>Αντικατάσταση πεπαλαιωμένων ιστών με νέου τύπου φωτιστικά </a:t>
            </a:r>
            <a:r>
              <a:rPr lang="en-US" sz="1800" dirty="0" smtClean="0"/>
              <a:t>LED</a:t>
            </a:r>
            <a:r>
              <a:rPr lang="el-GR" sz="1800" dirty="0" smtClean="0"/>
              <a:t> στις παραλιακές οδούς στον </a:t>
            </a:r>
            <a:r>
              <a:rPr lang="el-GR" sz="1800" dirty="0" err="1" smtClean="0"/>
              <a:t>Ψαθόπυργο</a:t>
            </a:r>
            <a:r>
              <a:rPr lang="el-GR" sz="1800" dirty="0" smtClean="0"/>
              <a:t>, στα Αραχωβίτικα και στο Ρίο</a:t>
            </a:r>
          </a:p>
          <a:p>
            <a:r>
              <a:rPr lang="el-GR" sz="1800" dirty="0" smtClean="0"/>
              <a:t>Επεκτάσεις  Δημοτικού Φωτισμού για την εξυπηρέτηση δημοτών σε </a:t>
            </a:r>
            <a:r>
              <a:rPr lang="el-GR" sz="1800" dirty="0" err="1" smtClean="0"/>
              <a:t>περιαστικά</a:t>
            </a:r>
            <a:r>
              <a:rPr lang="el-GR" sz="1800" dirty="0" smtClean="0"/>
              <a:t> σημεία της πόλης με ελλιπή φωτισμό ( Το ποσό που έχει ήδη καταβληθεί στην ΔΕΔΔΗΕ για τις επεκτάσεις είναι της τάξης των 300.000 € )</a:t>
            </a:r>
          </a:p>
          <a:p>
            <a:r>
              <a:rPr lang="el-GR" sz="1800" dirty="0" smtClean="0"/>
              <a:t>Αντικατάσταση λαμπτήρων με νεότερους τύπου </a:t>
            </a:r>
            <a:r>
              <a:rPr lang="en-US" sz="1800" dirty="0" smtClean="0"/>
              <a:t>LED </a:t>
            </a:r>
            <a:r>
              <a:rPr lang="el-GR" sz="1800" dirty="0" smtClean="0"/>
              <a:t> σε σχολικά συγκροτήματα</a:t>
            </a:r>
          </a:p>
          <a:p>
            <a:r>
              <a:rPr lang="el-GR" sz="1800" dirty="0" smtClean="0"/>
              <a:t>Ολοκληρώθηκε η τοποθέτηση νέων </a:t>
            </a:r>
            <a:r>
              <a:rPr lang="el-GR" sz="1800" dirty="0" err="1" smtClean="0"/>
              <a:t>Ρελέ</a:t>
            </a:r>
            <a:r>
              <a:rPr lang="el-GR" sz="1800" dirty="0" smtClean="0"/>
              <a:t>  </a:t>
            </a:r>
            <a:r>
              <a:rPr lang="el-GR" sz="1800" dirty="0" err="1" smtClean="0"/>
              <a:t>αντιηλεκτροπληξίας</a:t>
            </a:r>
            <a:r>
              <a:rPr lang="el-GR" sz="1800" dirty="0" smtClean="0"/>
              <a:t> ( διαρροής ) στα Σχολικά Συγκροτήματα</a:t>
            </a:r>
            <a:endParaRPr lang="el-GR" sz="18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Συντήρηση  εξωτερικής  όψης  Θεάτρου  </a:t>
            </a:r>
            <a:r>
              <a:rPr lang="el-GR" sz="2000" b="1" dirty="0" err="1" smtClean="0"/>
              <a:t>΄΄Απόλλων΄΄</a:t>
            </a:r>
            <a:r>
              <a:rPr lang="el-GR" sz="2000" b="1" dirty="0" smtClean="0"/>
              <a:t> </a:t>
            </a:r>
            <a:endParaRPr lang="el-GR" sz="2000" b="1" dirty="0"/>
          </a:p>
        </p:txBody>
      </p:sp>
      <p:pic>
        <p:nvPicPr>
          <p:cNvPr id="5" name="Picture 2" descr="\\10.160.43.251\tas\ΔΙΕΥΘΥΝΣΗ_ΑΡΧΙΤΕΚΤΟΝΙΚΟΥ_ΕΡΓΟΥ_ΗΜ\Αλεξοπούλου\ΠΑΡΟΥΣΙΑΣΗ_ΝΟΕΜ\ΑΠΟΛΛΩΝ\ΑΠΟΛΛΩΝ_ΠΑΡΟΥΣΙΑΣ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9694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200" b="1" dirty="0" smtClean="0"/>
              <a:t>Επισκευή – Διαμόρφωση σε Παιδικό Σταθμό του κτιρίου επί των      οδών Μανιακίου και Κορίνθου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l-GR" sz="2000" dirty="0" smtClean="0"/>
              <a:t>Προϋπολογισμός μελέτης:1.158.529,52€ -  Σύμβαση :458.036,79€</a:t>
            </a:r>
            <a:br>
              <a:rPr lang="el-GR" sz="2000" dirty="0" smtClean="0"/>
            </a:br>
            <a:r>
              <a:rPr lang="el-GR" sz="2000" b="1" dirty="0" smtClean="0"/>
              <a:t> </a:t>
            </a:r>
            <a:r>
              <a:rPr lang="el-GR" sz="2000" dirty="0" smtClean="0"/>
              <a:t>Χρηματοδότηση :    ΣΑΤΑ  Δήμου </a:t>
            </a:r>
            <a:endParaRPr lang="el-GR" sz="2000" b="1" dirty="0"/>
          </a:p>
        </p:txBody>
      </p:sp>
      <p:pic>
        <p:nvPicPr>
          <p:cNvPr id="2" name="Picture 2" descr="\\10.160.43.251\tas\ΔΙΕΥΘΥΝΣΗ_ΑΡΧΙΤΕΚΤΟΝΙΚΟΥ_ΕΡΓΟΥ_ΗΜ\Αλεξοπούλου\ΠΑΡΟΥΣΙΑΣΗ_ΝΟΕΜ\ΜΑΝΙΑΚΙΟΥ\ΜΑΝΙΑΚΙΟ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484784"/>
            <a:ext cx="842493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0.160.43.251\tas\ΔΙΕΥΘΥΝΣΗ_ΑΡΧΙΤΕΚΤΟΝΙΚΟΥ_ΕΡΓΟΥ_ΗΜ\Αλεξοπούλου\ΠΑΡΟΥΣΙΑΣΗ_ΝΟΕΜ\ΩΔΕΙΟ\ΩΔΕΙ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12968" cy="5688632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719137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Εργασίες   στον   περιβάλλοντα   χώρο   του   Ρωμαϊκού   Ωδείου</a:t>
            </a:r>
            <a:endParaRPr lang="el-GR" sz="2000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Εργασίες ανακατασκευής της </a:t>
            </a:r>
            <a:r>
              <a:rPr lang="el-GR" sz="2000" b="1" dirty="0" err="1" smtClean="0"/>
              <a:t>΄΄Παιδικής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Εξοχής΄΄</a:t>
            </a:r>
            <a:r>
              <a:rPr lang="el-GR" sz="2000" b="1" dirty="0" smtClean="0"/>
              <a:t> στα Κάτω </a:t>
            </a:r>
            <a:r>
              <a:rPr lang="el-GR" sz="2000" b="1" dirty="0" err="1" smtClean="0"/>
              <a:t>Ροίτικα</a:t>
            </a:r>
            <a:r>
              <a:rPr lang="el-GR" sz="2000" b="1" dirty="0" smtClean="0"/>
              <a:t> </a:t>
            </a:r>
            <a:endParaRPr lang="el-GR" sz="2000" b="1" dirty="0"/>
          </a:p>
        </p:txBody>
      </p:sp>
      <p:pic>
        <p:nvPicPr>
          <p:cNvPr id="69634" name="Picture 2" descr="\\10.160.43.251\tas\ΔΙΕΥΘΥΝΣΗ_ΑΡΧΙΤΕΚΤΟΝΙΚΟΥ_ΕΡΓΟΥ_ΗΜ\Αλεξοπούλου\ΠΑΡΟΥΣΙΑΣΗ_ΝΟΕΜ\ΡΟΙΤΙΚΑ\ΡΟΙΤΙΚΑ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96943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0.160.43.251\tas\ΔΙΕΥΘΥΝΣΗ_ΑΡΧΙΤΕΚΤΟΝΙΚΟΥ_ΕΡΓΟΥ_ΗΜ\Αλεξοπούλου\ΠΑΡΟΥΣΙΑΣΗ_ΝΟΕΜ\ΒΡΕΦΟΚΟΜΕΙΟ\ΒΡΕΦΟΚΟΜΕΙΟ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84976" cy="5976664"/>
          </a:xfrm>
          <a:prstGeom prst="rect">
            <a:avLst/>
          </a:prstGeom>
          <a:noFill/>
        </p:spPr>
      </p:pic>
      <p:sp>
        <p:nvSpPr>
          <p:cNvPr id="5" name="4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Δημιουργία Νέων Βρεφικών Τμημάτων στο Δημοτικό Βρεφοκομείο</a:t>
            </a:r>
            <a:endParaRPr lang="el-GR" sz="2000" b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5486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/>
              <a:t>ΜΕΛΕΤΕΣ  ΠΡΟΜΗΘΕΙΩΝ </a:t>
            </a:r>
            <a:endParaRPr lang="el-GR" sz="2800" dirty="0"/>
          </a:p>
        </p:txBody>
      </p:sp>
      <p:sp>
        <p:nvSpPr>
          <p:cNvPr id="3" name="2 - Ορθογώνιο"/>
          <p:cNvSpPr/>
          <p:nvPr/>
        </p:nvSpPr>
        <p:spPr>
          <a:xfrm>
            <a:off x="0" y="2132856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Συντάχθηκαν κατά τα έτη 2017-2018 μελέτες Προμηθειών για  κάθε είδους υλικά που είναι απαραίτητα για την εκτέλεση του έργου των Τμημάτων  της Δ/</a:t>
            </a:r>
            <a:r>
              <a:rPr lang="el-GR" dirty="0" err="1" smtClean="0"/>
              <a:t>νσης </a:t>
            </a:r>
            <a:r>
              <a:rPr lang="el-GR" dirty="0" smtClean="0"/>
              <a:t>καθώς και για την κάλυψη των αναγκών του Δημοτικού Βρεφοκομείου, των Βρεφονηπιακών Σταθμών, των Κτιρίων του Πολιτιστικού Οργανισμού , του ΔΗΠΕΘΕ κλπ. </a:t>
            </a:r>
          </a:p>
          <a:p>
            <a:pPr algn="just"/>
            <a:r>
              <a:rPr lang="el-GR" dirty="0" smtClean="0"/>
              <a:t>Οι μελέτες που αφορούσαν στον Δήμο </a:t>
            </a:r>
            <a:r>
              <a:rPr lang="el-GR" dirty="0" err="1" smtClean="0"/>
              <a:t>Πατρέων</a:t>
            </a:r>
            <a:r>
              <a:rPr lang="el-GR" dirty="0" smtClean="0"/>
              <a:t> για τα έτη 2017-2018 είχαν συνολικό Προϋπολογισμό  1.333.365 € και για  τα Νομικά Πρόσωπα του Δήμου 297.000 €</a:t>
            </a:r>
            <a:endParaRPr lang="el-GR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/>
            </a:r>
            <a:br>
              <a:rPr lang="el-GR" sz="2000" b="1" dirty="0" smtClean="0"/>
            </a:br>
            <a:endParaRPr lang="el-GR" sz="2000" b="1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107504" y="404670"/>
          <a:ext cx="8568952" cy="6265355"/>
        </p:xfrm>
        <a:graphic>
          <a:graphicData uri="http://schemas.openxmlformats.org/drawingml/2006/table">
            <a:tbl>
              <a:tblPr/>
              <a:tblGrid>
                <a:gridCol w="751002"/>
                <a:gridCol w="4471078"/>
                <a:gridCol w="3346872"/>
              </a:tblGrid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Times New Roman"/>
                          <a:ea typeface="Calibri"/>
                          <a:cs typeface="Times New Roman"/>
                        </a:rPr>
                        <a:t>Α/Α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Times New Roman"/>
                          <a:ea typeface="Calibri"/>
                          <a:cs typeface="Times New Roman"/>
                        </a:rPr>
                        <a:t>ΠΕΡΙΓΡΑΦΗ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Times New Roman"/>
                          <a:ea typeface="Calibri"/>
                          <a:cs typeface="Times New Roman"/>
                        </a:rPr>
                        <a:t>ΠΡΟΫΠΟΛΟΓΙΣΜΟΣ ΜΕΛΕΤΗΣ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παγκακίων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50.000,00 €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ειδών περίφραξης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49.500,00 €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υαλοπινάκων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55.000,00 €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και τοποθέτηση οργάνων γυμναστικής εξωτερικών χώρων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39.100,00 €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αθλητικού εξοπλισμού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68.000,00 €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Αστικού Εξοπλισμού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20.000,00 €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ξύλινων κατασκευών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17.000,00 €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χρωμάτων - μονωτικών υλικών - υλικών χρωματισμού &amp; συναφών υλικών για τις ανάγκες του Δήμου έτους 2018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74.400,00 €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και τοποθέτηση ταμπλό καλαθοσφαίρισης (Μπάσκετ) πλεξιγκλάς για την Α΄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βάθμια</a:t>
                      </a: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 εκπαίδευση του δήμου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Πατρέων</a:t>
                      </a: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 (2018)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13.900,00 €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μαρμάρων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24.800,00 €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Μίσθωση – Εγκατάσταση Λειτουργία και Αποξήλωση Μηχανημάτων για τις Ηχητικές Καλύψεις των μεγάλων παρελάσεων του Πατρινού Καρναβαλιού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47.000,00 €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Ηχητική και Φωτιστική Κάλυψη της τελετής Λήξης του Πατρινού Καρναβαλιού του 2017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23.000,00 €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αντλητικών</a:t>
                      </a: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 συγκροτημάτων σιντριβανιών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19.000,00 €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Υδραυλικών Υλικών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74.000,00 €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Ηλεκτρικών Εργαλείων και Εργαλείων Χειρός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47.800,00 €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6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και τοποθέτηση Συστήματος Κεντρικού Κλιματισμού και Φορητών Κλιματιστικών για το Δημοτικό Μέγαρο Πατρών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24.800,00 €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Φωτιστικών </a:t>
                      </a: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LED</a:t>
                      </a: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 Οδικού Φωτισμού και Συστήματος Κεντρικής Διαχείρισης Ηλεκτροφωτισμού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300.000,00 €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Συντήρηση – Τεχνική υποστήριξη με τα απαραίτητα ανταλλακτικά και περιοδικό έλεγχο των δημοτικών ανελκυστήρων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40.000,00 €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Αναγόμωση πυροσβεστήρων 2017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16.000,00 €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0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Μίσθωση – Εγκατάσταση Λειτουργία και Αποξήλωση μηχανημάτων για τις ηχητικές καλύψεις των μεγάλων παρελάσεων του Πατρινού Καρναβαλίου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45.000,00 €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Μελέτη προμήθειας Υλικών συντήρησης υδραυλικών εγκαταστάσεων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22.500,00 €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8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Μελέτη προμήθειας Υλικών συντήρησης Ηλεκτρολογικών εγκαταστάσεων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11.000,00 €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" name="19 - Ορθογώνιο"/>
          <p:cNvSpPr/>
          <p:nvPr/>
        </p:nvSpPr>
        <p:spPr>
          <a:xfrm>
            <a:off x="0" y="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Μελέτες   Προμηθειών   Δ/</a:t>
            </a:r>
            <a:r>
              <a:rPr lang="el-GR" b="1" dirty="0" err="1" smtClean="0"/>
              <a:t>νσης </a:t>
            </a:r>
            <a:r>
              <a:rPr lang="el-GR" b="1" dirty="0" smtClean="0"/>
              <a:t>  Αρχιτεκτονικού   Έργου   –   Η/Μ</a:t>
            </a:r>
            <a:endParaRPr lang="el-GR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323528" y="260648"/>
          <a:ext cx="8568951" cy="6438786"/>
        </p:xfrm>
        <a:graphic>
          <a:graphicData uri="http://schemas.openxmlformats.org/drawingml/2006/table">
            <a:tbl>
              <a:tblPr/>
              <a:tblGrid>
                <a:gridCol w="751002"/>
                <a:gridCol w="4471075"/>
                <a:gridCol w="3346874"/>
              </a:tblGrid>
              <a:tr h="51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Συντήρηση – Τεχνική υποστήριξη με τα απαραίτητα ανταλλακτικά και περιοδικό επανέλεγχο των δημοτικών ανελκυστήρων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38.000,00 €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και εγκατάσταση Τηλεφωνικού Κέντρου ψηφιακών συσκευών κ’ Δομημένης Καλωδίωσης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17.000,00 €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Ανάθεση Υπηρεσιών Καταγραφής Κτιριακών Υποδομών Δήμου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Πατρέων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15.500,00 €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και Εγκατάσταση σε πλήρη λειτουργία αντικλεπτικών συστημάτων και συστημάτων εποπτείας σε Δημοτικά κτήρια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24.600,00 €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πυροσβεστήρων , πυροσβεστικού υλικού και εργασίες συντήρησης – αναγόμωσης πυροσβεστικών υλικών (πυροσβεστήρες) σε σχολεία Α/μιας Εκπαίδευσης του Δήμου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Πατρέων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15.000,00 €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Προμήθεια πυροσβεστήρων , πυροσβεστικού υλικού και εργασίες συντήρησης – αναγόμωσης πυροσβεστικών υλικών (πυροσβεστήρες) σε σχολεία Β/μιας Εκπαίδευσης του Δήμου </a:t>
                      </a:r>
                      <a:r>
                        <a:rPr lang="el-GR" sz="1050" dirty="0" err="1">
                          <a:latin typeface="Times New Roman"/>
                          <a:ea typeface="Calibri"/>
                          <a:cs typeface="Times New Roman"/>
                        </a:rPr>
                        <a:t>Πατρέων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12.000,00 €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Μετατροπή εγκαταστάσεων ΑΣΟ σε εκθεσιακό χώρο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8.000,00 €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κλιματιστικών ΚΟΔΗΠ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Εγκατάσταση Συστήματος Διαχείρισης Συντήρησης και Υποδομών (</a:t>
                      </a: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CMMS</a:t>
                      </a: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) στον δήμο Πατρέων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25.000,00 €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Συντήρηση – Τεχνική υποστήριξη και περιοδικό επανέλεγχο των δημοτικών ανελκυστήρων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37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και εγκατάσταση σε πλήρη λειτουργία κλιματιστικών μονάδων Δήμου Πατρέων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56.000,00 €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Ηλεκτρολογικού Υλικού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300.000,00 €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Ιστών Φωτισμού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100.000,00 €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Διακοσμητικών Ιστών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30.000,00 €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Υλικών Διάκοσμου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20.000,00 €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Times New Roman"/>
                          <a:ea typeface="Calibri"/>
                          <a:cs typeface="Times New Roman"/>
                        </a:rPr>
                        <a:t>Προμήθεια Σιδηρικών </a:t>
                      </a:r>
                      <a:endParaRPr lang="el-GR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Times New Roman"/>
                          <a:ea typeface="Calibri"/>
                          <a:cs typeface="Times New Roman"/>
                        </a:rPr>
                        <a:t>15.000,00 €</a:t>
                      </a:r>
                      <a:endParaRPr lang="el-GR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817" marR="358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323528" y="476671"/>
          <a:ext cx="8640960" cy="6294350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chemeClr val="bg1"/>
                  </a:outerShdw>
                </a:effectLst>
              </a:tblPr>
              <a:tblGrid>
                <a:gridCol w="520763"/>
                <a:gridCol w="1101045"/>
                <a:gridCol w="3671384"/>
                <a:gridCol w="1428381"/>
                <a:gridCol w="1919387"/>
              </a:tblGrid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Α/Α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ΑΡ. ΜΕΛΕΤΗΣ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ΠΕΡΙΓΡΑΦΗ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ΠΡΟΥΠΟΛΟΓΙΣΜΟΣ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ΟΡΓΑΝΙΣΜΟΣ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9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Παράθυρα ,πόρτες και συναφή είδη αλουμινίου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13.596,60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96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Συστημάτων πυρανίχνευσης και πυρασφάλειας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19.964,00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πλακόστρωσης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15.999,10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91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μπάρας εισόδου και αυτοματισμός συρόμενης γκαραζόπορτας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2.790,00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796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συντήρησης υδραυλικών εγκαταστάσεων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22.499,80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15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συντήρησης ηλεκτρολογικών </a:t>
                      </a:r>
                      <a:r>
                        <a:rPr lang="el-GR" sz="9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εγκαταστάσεων </a:t>
                      </a:r>
                      <a:endParaRPr lang="el-GR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10.912,00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χρωμάτων και σχετικών υλικών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9.000,00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εγκατάσταση τηλεφωνικού κέντρου ψηφιακών συσκευών και Δομημένης καλωδίωσης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16.948,32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χωρισμάτων από γυψοσανίδες και ψευδοροφών από ορυκτές ίνες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14.954,40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ηλεκτρολογικού υλικού για την συντήρηση και βελτίωση των κτιριακών εγκαταστάσεων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2.728,00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Πολ. Οργανισμός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9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παραδοσιακών παραθύρων και θυρών αλουμινίου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24.118,00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339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κλιματιστικών ΚΟΔΗΠ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20.844,40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Προμήθεια ξυλείας και ξυλουργικών υλικών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1.996,94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φυσικής άμμου (Άμμου θαλάσσης)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1.364,00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77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συντήρησης και επισκευής υδραυλικών εγκαταστάσεων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4.999,87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932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έτοιμου φυσικού χλοοτάπητα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688,20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χρωμάτων και σχετικών υλικών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5.549,99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91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Εργασία διάστρωσης και κατασκευής έγχρωμου βιομηχανικού δαπέδου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3.348,00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πλακόστρωσης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4.057,28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υλικών συντήρησης και επισκευής ηλεκτρολογικών εγκαταστάσεων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4.650,00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περίφραξης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6.324,00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Συστημάτων πυρανίχνευσης και πυρασφάλειας για τον κοινωνικό ορανισμό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45.508,00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4007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παράθυρα , πόρτες και συναφή είδη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3.317,00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επέκταση εξοπλισμού δικτύου δεδομένων και επέκταση δομημένης καλωδίωσης.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3.317,00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70C0"/>
                          </a:solidFill>
                          <a:latin typeface="Calibri"/>
                        </a:rPr>
                        <a:t>Κοινων.Οργανισμός</a:t>
                      </a:r>
                      <a:endParaRPr lang="el-GR" sz="900" b="0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παραθύρων Αλουμινίου 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2.579,20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099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χωρισμάτων από γυψοσανίδες και τσιμεντοσανίδες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6.317,80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78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Προμήθεια και τοποθέτηση στεγάστρου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7.492,72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Δημ</a:t>
                      </a:r>
                      <a:r>
                        <a:rPr lang="el-GR" sz="9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. Βρεφοκομείο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770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100/2018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Προμήθεια χρωμάτων και σχετικών ειδών χρωματοπωλείου</a:t>
                      </a:r>
                    </a:p>
                  </a:txBody>
                  <a:tcPr marL="4385" marR="4385" marT="4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20.892,39  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9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Πολ. Οργανισμός </a:t>
                      </a:r>
                    </a:p>
                  </a:txBody>
                  <a:tcPr marL="4385" marR="4385" marT="43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2 - Τίτλος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476250"/>
          </a:xfrm>
        </p:spPr>
        <p:txBody>
          <a:bodyPr>
            <a:normAutofit/>
          </a:bodyPr>
          <a:lstStyle/>
          <a:p>
            <a:r>
              <a:rPr lang="el-GR" sz="2000" b="1" dirty="0" smtClean="0"/>
              <a:t>Μελέτες Προμηθειών Νομικών Προσώπων </a:t>
            </a:r>
            <a:endParaRPr lang="el-GR" sz="20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/>
              <a:t>ΕΚΠΟΝΟΥΜΕΝΕΣ  ΜΕΛΕΤΕΣ  ΓΙΑ  ΕΡΓΑ  ΤΟΥ  ΤΕΧΝΙΚΟΥ  ΠΡΟΓΡΑΜΜΑΤΟΣ  2019</a:t>
            </a:r>
            <a:br>
              <a:rPr lang="el-GR" sz="2000" b="1" dirty="0" smtClean="0"/>
            </a:br>
            <a:r>
              <a:rPr lang="el-GR" sz="2000" dirty="0" smtClean="0"/>
              <a:t>Ενδεικτικός Προϋπολογισμός</a:t>
            </a:r>
            <a:r>
              <a:rPr lang="en-US" sz="2000" dirty="0" smtClean="0"/>
              <a:t>: </a:t>
            </a:r>
            <a:r>
              <a:rPr lang="el-GR" sz="2000" dirty="0" smtClean="0"/>
              <a:t> 11.000.000 €</a:t>
            </a:r>
            <a:br>
              <a:rPr lang="el-GR" sz="2000" dirty="0" smtClean="0"/>
            </a:br>
            <a:endParaRPr lang="el-GR" sz="2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32648"/>
          </a:xfrm>
        </p:spPr>
        <p:txBody>
          <a:bodyPr>
            <a:normAutofit fontScale="92500"/>
          </a:bodyPr>
          <a:lstStyle/>
          <a:p>
            <a:pPr algn="just"/>
            <a:endParaRPr lang="el-GR" sz="1800" dirty="0" smtClean="0"/>
          </a:p>
          <a:p>
            <a:pPr algn="just"/>
            <a:r>
              <a:rPr lang="el-GR" sz="1800" dirty="0" smtClean="0"/>
              <a:t>Έργα  συντήρησης και συμπλήρωσης υποδομών Αθλητικών Εγκαταστάσεων (2018)</a:t>
            </a:r>
          </a:p>
          <a:p>
            <a:pPr algn="just"/>
            <a:r>
              <a:rPr lang="el-GR" sz="1800" dirty="0" smtClean="0"/>
              <a:t>Αντικατάσταση – επισκευή στεγών και σιδηρών κουφωμάτων σε κτίρια του </a:t>
            </a:r>
            <a:r>
              <a:rPr lang="el-GR" sz="1800" dirty="0" err="1" smtClean="0"/>
              <a:t>΄΄</a:t>
            </a:r>
            <a:r>
              <a:rPr lang="el-GR" sz="1800" dirty="0" smtClean="0"/>
              <a:t> Λαδόπουλου </a:t>
            </a:r>
            <a:r>
              <a:rPr lang="el-GR" sz="1800" dirty="0" err="1" smtClean="0"/>
              <a:t>΄΄</a:t>
            </a:r>
            <a:r>
              <a:rPr lang="el-GR" sz="1800" dirty="0" smtClean="0"/>
              <a:t>  </a:t>
            </a:r>
          </a:p>
          <a:p>
            <a:pPr algn="just"/>
            <a:r>
              <a:rPr lang="el-GR" sz="1800" dirty="0" smtClean="0"/>
              <a:t>Επισκευή – συντήρηση Κτιρίων στο χώρο των Παλαιών Σφαγείων   </a:t>
            </a:r>
          </a:p>
          <a:p>
            <a:pPr algn="just"/>
            <a:r>
              <a:rPr lang="el-GR" sz="1800" dirty="0" smtClean="0"/>
              <a:t>Εργασίες Πυρασφάλειας σε Σχολικά Συγκροτήματα </a:t>
            </a:r>
          </a:p>
          <a:p>
            <a:pPr algn="just"/>
            <a:r>
              <a:rPr lang="el-GR" sz="1800" dirty="0" smtClean="0"/>
              <a:t>Εργασίες Πυρασφάλειας σε Παιδικούς Σταθμούς, στο ΚΔΑΠ, στο Βρεφοκομείο κλπ.</a:t>
            </a:r>
          </a:p>
          <a:p>
            <a:pPr algn="just"/>
            <a:r>
              <a:rPr lang="el-GR" sz="1800" dirty="0" smtClean="0"/>
              <a:t>Επισκευή κτιρίων Σταθμών ΟΣΕ</a:t>
            </a:r>
          </a:p>
          <a:p>
            <a:pPr algn="just"/>
            <a:r>
              <a:rPr lang="el-GR" sz="1800" dirty="0" smtClean="0"/>
              <a:t>Επισκευή Δημοτικών Κτιρίων</a:t>
            </a:r>
          </a:p>
          <a:p>
            <a:pPr algn="just"/>
            <a:r>
              <a:rPr lang="el-GR" sz="1800" dirty="0" smtClean="0"/>
              <a:t>Επισκευή – Συντήρηση Σχολικών Κτιρίων</a:t>
            </a:r>
          </a:p>
          <a:p>
            <a:pPr algn="just"/>
            <a:r>
              <a:rPr lang="el-GR" sz="1800" dirty="0" smtClean="0"/>
              <a:t>Αντικατάσταση κουφωμάτων σχολικών μονάδων</a:t>
            </a:r>
          </a:p>
          <a:p>
            <a:pPr algn="just"/>
            <a:r>
              <a:rPr lang="el-GR" sz="1800" dirty="0" smtClean="0"/>
              <a:t>Κατεδάφιση επικινδύνως ετοιμόρροπων οικοδομών  και απαλλοτριωμένων  κτιρίων για την διάνοιξη οδών του Σχεδίου Πόλης</a:t>
            </a:r>
          </a:p>
          <a:p>
            <a:pPr algn="just"/>
            <a:r>
              <a:rPr lang="el-GR" sz="1800" dirty="0" smtClean="0"/>
              <a:t>Κατασκευή – Διαμόρφωση πλατειών και ελεύθερων χώρων</a:t>
            </a:r>
            <a:endParaRPr lang="en-US" sz="1800" dirty="0" smtClean="0"/>
          </a:p>
          <a:p>
            <a:pPr algn="just"/>
            <a:r>
              <a:rPr lang="el-GR" sz="1800" dirty="0" smtClean="0"/>
              <a:t>Ηλεκτροφωτισμός στοών και τμήματος οδού Κανακάρη</a:t>
            </a:r>
          </a:p>
          <a:p>
            <a:pPr algn="just"/>
            <a:r>
              <a:rPr lang="el-GR" sz="1800" dirty="0" smtClean="0"/>
              <a:t>Αποπεράτωση δικτύου οδικού ηλεκτροφωτισμού ΒΙΟΠΑ Πατρών</a:t>
            </a:r>
          </a:p>
          <a:p>
            <a:pPr algn="just"/>
            <a:r>
              <a:rPr lang="el-GR" sz="1800" dirty="0" smtClean="0"/>
              <a:t>Κατασκευή Κέντρου Αποτέφρωσης Νεκρών</a:t>
            </a:r>
          </a:p>
          <a:p>
            <a:pPr algn="just"/>
            <a:r>
              <a:rPr lang="el-GR" sz="1800" dirty="0" smtClean="0"/>
              <a:t>Συντήρηση πλατειών – κοινοχρήστων χώρων</a:t>
            </a:r>
          </a:p>
          <a:p>
            <a:endParaRPr lang="el-GR" sz="16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 smtClean="0"/>
          </a:p>
          <a:p>
            <a:endParaRPr lang="el-GR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332656"/>
            <a:ext cx="91440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dirty="0" smtClean="0"/>
          </a:p>
          <a:p>
            <a:pPr algn="just"/>
            <a:endParaRPr lang="el-GR" dirty="0" smtClean="0"/>
          </a:p>
          <a:p>
            <a:pPr algn="just"/>
            <a:r>
              <a:rPr lang="el-GR" sz="3200" dirty="0" smtClean="0"/>
              <a:t>                                        Τέλος </a:t>
            </a:r>
            <a:endParaRPr lang="el-GR" sz="3200" dirty="0" smtClean="0"/>
          </a:p>
          <a:p>
            <a:pPr algn="just"/>
            <a:endParaRPr lang="el-GR" sz="3200" dirty="0" smtClean="0"/>
          </a:p>
          <a:p>
            <a:pPr algn="just"/>
            <a:r>
              <a:rPr lang="el-GR" b="1" dirty="0" smtClean="0"/>
              <a:t>                                                                              </a:t>
            </a:r>
            <a:endParaRPr lang="el-GR" b="1" dirty="0" smtClean="0"/>
          </a:p>
          <a:p>
            <a:pPr algn="just"/>
            <a:endParaRPr lang="el-GR" dirty="0" smtClean="0"/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Σε </a:t>
            </a:r>
            <a:r>
              <a:rPr lang="el-GR" dirty="0" smtClean="0"/>
              <a:t>συνεργασία με την Δ/</a:t>
            </a:r>
            <a:r>
              <a:rPr lang="el-GR" dirty="0" err="1" smtClean="0"/>
              <a:t>νση </a:t>
            </a:r>
            <a:r>
              <a:rPr lang="el-GR" dirty="0" smtClean="0"/>
              <a:t>Καθαριότητας, Ανακύκλωσης &amp; Μηχανικού Εξοπλισμού, επιβλέπουμε την μελέτη για την κατασκευή της Μονάδας Επεξεργασίας Απορριμμάτων (ΜΕΑ) και της Μονάδας Επεξεργασίας </a:t>
            </a:r>
            <a:r>
              <a:rPr lang="el-GR" dirty="0" err="1" smtClean="0"/>
              <a:t>Βιοαποβλήτων</a:t>
            </a:r>
            <a:r>
              <a:rPr lang="el-GR" dirty="0" smtClean="0"/>
              <a:t> ( ΜΕΒ) στην θέση </a:t>
            </a:r>
            <a:r>
              <a:rPr lang="el-GR" dirty="0" err="1" smtClean="0"/>
              <a:t>΄΄</a:t>
            </a:r>
            <a:r>
              <a:rPr lang="el-GR" dirty="0" smtClean="0"/>
              <a:t> </a:t>
            </a:r>
            <a:r>
              <a:rPr lang="el-GR" dirty="0" err="1" smtClean="0"/>
              <a:t>Φλόκα΄΄</a:t>
            </a:r>
            <a:r>
              <a:rPr lang="el-GR" dirty="0" smtClean="0"/>
              <a:t>, έργο του οποίου ο προϋπολογισμός θα ανέλθει στο ποσό των 30.000.000 €</a:t>
            </a:r>
          </a:p>
        </p:txBody>
      </p:sp>
      <p:sp>
        <p:nvSpPr>
          <p:cNvPr id="3" name="2 - Βέλος προς τα κάτω"/>
          <p:cNvSpPr/>
          <p:nvPr/>
        </p:nvSpPr>
        <p:spPr>
          <a:xfrm>
            <a:off x="3995936" y="1628800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Κλείνοντας    </a:t>
            </a:r>
            <a:r>
              <a:rPr lang="el-GR" sz="2000" b="1" i="1" dirty="0" smtClean="0"/>
              <a:t> 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 </a:t>
            </a:r>
            <a:r>
              <a:rPr lang="el-GR" sz="2000" dirty="0" smtClean="0"/>
              <a:t>…………..φτιάξαμε  </a:t>
            </a:r>
            <a:r>
              <a:rPr lang="el-GR" sz="2000" dirty="0" smtClean="0"/>
              <a:t>με  τον  Πέτρο  τον  Βρυώνη  την  Χριστουγεννιάτικη  Φάτνη</a:t>
            </a:r>
            <a:endParaRPr lang="el-GR" sz="2000" dirty="0"/>
          </a:p>
        </p:txBody>
      </p:sp>
      <p:pic>
        <p:nvPicPr>
          <p:cNvPr id="1026" name="Picture 2" descr="\\10.160.43.251\tas\ΔΙΕΥΘΥΝΣΗ_ΑΡΧΙΤΕΚΤΟΝΙΚΟΥ_ΕΡΓΟΥ_ΗΜ\Αλεξοπούλου\ΡΑΝΙΑ ΣΙΝΟΥ\φωτογραφιες Φατνη\XGS_7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6408712" cy="4392488"/>
          </a:xfrm>
          <a:prstGeom prst="rect">
            <a:avLst/>
          </a:prstGeom>
          <a:noFill/>
        </p:spPr>
      </p:pic>
      <p:pic>
        <p:nvPicPr>
          <p:cNvPr id="2052" name="Picture 4" descr="C:\Documents and Settings\ELENH\Τα έγγραφά μου\fatn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916832"/>
            <a:ext cx="1767351" cy="1257805"/>
          </a:xfrm>
          <a:prstGeom prst="rect">
            <a:avLst/>
          </a:prstGeom>
          <a:noFill/>
        </p:spPr>
      </p:pic>
      <p:pic>
        <p:nvPicPr>
          <p:cNvPr id="2054" name="Picture 6" descr="C:\Documents and Settings\ELENH\Τα έγγραφά μου\fatni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861048"/>
            <a:ext cx="1800200" cy="1204211"/>
          </a:xfrm>
          <a:prstGeom prst="rect">
            <a:avLst/>
          </a:prstGeom>
          <a:noFill/>
        </p:spPr>
      </p:pic>
      <p:sp>
        <p:nvSpPr>
          <p:cNvPr id="7" name="6 - Ραβδωτό δεξιό βέλος"/>
          <p:cNvSpPr/>
          <p:nvPr/>
        </p:nvSpPr>
        <p:spPr>
          <a:xfrm>
            <a:off x="323528" y="836712"/>
            <a:ext cx="432048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529408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/>
              <a:t>Αποκατάσταση και Ενεργειακή Αναβάθμιση του</a:t>
            </a:r>
            <a:r>
              <a:rPr lang="el-GR" sz="2000" dirty="0" smtClean="0"/>
              <a:t> </a:t>
            </a:r>
            <a:r>
              <a:rPr lang="el-GR" sz="2000" b="1" dirty="0" smtClean="0"/>
              <a:t>‘’ΑΡΣΑΚΕΙΟΥ’’</a:t>
            </a:r>
            <a:r>
              <a:rPr lang="el-GR" sz="1800" dirty="0" smtClean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l-GR" sz="1600" dirty="0" smtClean="0"/>
              <a:t>Προϋπολογισμός μελέτης: 4.000.000€ -  Σύμβαση : 1.840.363,77€</a:t>
            </a:r>
            <a:br>
              <a:rPr lang="el-GR" sz="1600" dirty="0" smtClean="0"/>
            </a:br>
            <a:r>
              <a:rPr lang="el-GR" sz="1600" b="1" dirty="0" smtClean="0"/>
              <a:t> </a:t>
            </a:r>
            <a:r>
              <a:rPr lang="el-GR" sz="1600" dirty="0" smtClean="0"/>
              <a:t>Χρηματοδότηση: Υπουργείο Οικονομίας και Ανάπτυξης -  Ε. Π «Υποδομές Μεταφορών, Περιβάλλον και Αειφόρος Ανάπτυξη   2014-2020»  και Πόροι Δήμου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200" dirty="0" smtClean="0"/>
              <a:t/>
            </a:r>
            <a:br>
              <a:rPr lang="el-GR" sz="2200" dirty="0" smtClean="0"/>
            </a:br>
            <a:endParaRPr lang="el-GR" sz="2200" dirty="0"/>
          </a:p>
        </p:txBody>
      </p:sp>
      <p:pic>
        <p:nvPicPr>
          <p:cNvPr id="1026" name="Picture 2" descr="C:\Documents and Settings\ELENH\Τα έγγραφά μου\ΑΡΣΑΚΕΙΟ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1124744"/>
            <a:ext cx="8496943" cy="5501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000" dirty="0" smtClean="0"/>
              <a:t>………..</a:t>
            </a:r>
            <a:r>
              <a:rPr lang="el-GR" sz="2000" dirty="0" smtClean="0"/>
              <a:t>επιμεληθήκαμε μαζί με την Δ/</a:t>
            </a:r>
            <a:r>
              <a:rPr lang="el-GR" sz="2000" dirty="0" err="1" smtClean="0"/>
              <a:t>νση </a:t>
            </a:r>
            <a:r>
              <a:rPr lang="el-GR" sz="2000" dirty="0" smtClean="0"/>
              <a:t>Πρασίνου την Χριστουγεννιάτικη  διακόσμηση στην Πόλη</a:t>
            </a:r>
            <a:endParaRPr lang="el-GR" sz="2000" dirty="0"/>
          </a:p>
        </p:txBody>
      </p:sp>
      <p:pic>
        <p:nvPicPr>
          <p:cNvPr id="2050" name="Picture 2" descr="\\10.160.43.251\tas\ΔΙΕΥΘΥΝΣΗ_ΑΡΧΙΤΕΚΤΟΝΙΚΟΥ_ΕΡΓΟΥ_ΗΜ\Αλεξοπούλου\ΡΑΝΙΑ ΣΙΝΟΥ\φωτογραφιες Φατνη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744416" cy="2308757"/>
          </a:xfrm>
          <a:prstGeom prst="rect">
            <a:avLst/>
          </a:prstGeom>
          <a:noFill/>
        </p:spPr>
      </p:pic>
      <p:pic>
        <p:nvPicPr>
          <p:cNvPr id="1026" name="Picture 2" descr="\\10.160.43.251\tas\ΔΙΕΥΘΥΝΣΗ_ΑΡΧΙΤΕΚΤΟΝΙΚΟΥ_ΕΡΓΟΥ_ΗΜ\Αλεξοπούλου\ΡΑΝΙΑ ΣΙΝΟΥ\φωτογραφιες Φατνη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365104"/>
            <a:ext cx="3528392" cy="2276803"/>
          </a:xfrm>
          <a:prstGeom prst="rect">
            <a:avLst/>
          </a:prstGeom>
          <a:noFill/>
        </p:spPr>
      </p:pic>
      <p:pic>
        <p:nvPicPr>
          <p:cNvPr id="1027" name="Picture 3" descr="\\10.160.43.251\tas\ΔΙΕΥΘΥΝΣΗ_ΑΡΧΙΤΕΚΤΟΝΙΚΟΥ_ΕΡΓΟΥ_ΗΜ\Αλεξοπούλου\ΡΑΝΙΑ ΣΙΝΟΥ\φωτογραφιες Φατνη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65104"/>
            <a:ext cx="3779912" cy="2276352"/>
          </a:xfrm>
          <a:prstGeom prst="rect">
            <a:avLst/>
          </a:prstGeom>
          <a:noFill/>
        </p:spPr>
      </p:pic>
      <p:pic>
        <p:nvPicPr>
          <p:cNvPr id="1028" name="Picture 4" descr="\\10.160.43.251\tas\ΔΙΕΥΘΥΝΣΗ_ΑΡΧΙΤΕΚΤΟΝΙΚΟΥ_ΕΡΓΟΥ_ΗΜ\Αλεξοπούλου\ΡΑΝΙΑ ΣΙΝΟΥ\φωτογραφιες Φατνη\DSC_00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412776"/>
            <a:ext cx="3600400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περιεχομένου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5257800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/>
              <a:t>                        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                     Σας  ευχαριστούμε  πολύ </a:t>
            </a:r>
            <a:r>
              <a:rPr lang="el-GR" dirty="0" smtClean="0"/>
              <a:t>!!!!!  </a:t>
            </a: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                                          </a:t>
            </a:r>
          </a:p>
          <a:p>
            <a:pPr>
              <a:buNone/>
            </a:pPr>
            <a:endParaRPr lang="el-GR" sz="2000" dirty="0" smtClean="0"/>
          </a:p>
          <a:p>
            <a:pPr>
              <a:buNone/>
            </a:pPr>
            <a:r>
              <a:rPr lang="el-GR" sz="2000" dirty="0" smtClean="0"/>
              <a:t>                                                                                   </a:t>
            </a:r>
          </a:p>
          <a:p>
            <a:pPr>
              <a:buNone/>
            </a:pPr>
            <a:r>
              <a:rPr lang="el-GR" sz="2000" dirty="0" smtClean="0"/>
              <a:t>                                                                                     </a:t>
            </a:r>
            <a:r>
              <a:rPr lang="el-GR" sz="2000" b="1" dirty="0" smtClean="0"/>
              <a:t>Η Δ/</a:t>
            </a:r>
            <a:r>
              <a:rPr lang="el-GR" sz="2000" b="1" dirty="0" err="1" smtClean="0"/>
              <a:t>νση </a:t>
            </a:r>
            <a:r>
              <a:rPr lang="el-GR" sz="2000" b="1" dirty="0" smtClean="0"/>
              <a:t>Αρχιτεκτονικού Έργου – Η/Μ</a:t>
            </a:r>
          </a:p>
          <a:p>
            <a:pPr>
              <a:buNone/>
            </a:pPr>
            <a:r>
              <a:rPr lang="el-GR" sz="2000" dirty="0" smtClean="0"/>
              <a:t> 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l-GR" sz="2000" b="1" dirty="0" smtClean="0"/>
              <a:t>Κατασκευή 3</a:t>
            </a:r>
            <a:r>
              <a:rPr lang="el-GR" sz="2000" b="1" baseline="30000" dirty="0" smtClean="0"/>
              <a:t>ου</a:t>
            </a:r>
            <a:r>
              <a:rPr lang="el-GR" sz="2000" b="1" dirty="0" smtClean="0"/>
              <a:t> Γυμνασίου Πατρών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l-GR" sz="1800" dirty="0" smtClean="0"/>
              <a:t> Προϋπολογισμός μελέτης:3.652.776 € - Σύμβαση  : 1.936.260,61€ </a:t>
            </a:r>
            <a:br>
              <a:rPr lang="el-GR" sz="1800" dirty="0" smtClean="0"/>
            </a:br>
            <a:r>
              <a:rPr lang="el-GR" sz="1800" dirty="0" smtClean="0"/>
              <a:t>Χρηματοδότηση: ΠΕΠ Δυτικής Ελλάδος 2014-2020 </a:t>
            </a:r>
            <a:br>
              <a:rPr lang="el-GR" sz="1800" dirty="0" smtClean="0"/>
            </a:br>
            <a:endParaRPr lang="el-GR" sz="1800" dirty="0"/>
          </a:p>
        </p:txBody>
      </p:sp>
      <p:pic>
        <p:nvPicPr>
          <p:cNvPr id="8" name="7 - Θέση περιεχομένου" descr="3οΠΑΡΟΥΣΙΑΣΗ-φωτο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098696"/>
            <a:ext cx="8712968" cy="5598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Τεχνικό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6193</TotalTime>
  <Words>3463</Words>
  <Application>Microsoft Office PowerPoint</Application>
  <PresentationFormat>Προβολή στην οθόνη (4:3)</PresentationFormat>
  <Paragraphs>784</Paragraphs>
  <Slides>81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2" baseType="lpstr">
      <vt:lpstr>Θέμα του Office</vt:lpstr>
      <vt:lpstr>           ΔΗΜΟΣ  ΠΑΤΡΕΩΝ</vt:lpstr>
      <vt:lpstr>  ΑΝΤΙΚΕΙΜΕΝΟ </vt:lpstr>
      <vt:lpstr>   ΔΙΑΡΘΡΩΣΗ  ΤΗΣ  Δ/ΝΣΗΣ    </vt:lpstr>
      <vt:lpstr>ΚΤΙΡΙΑΚΑ  ΕΡΓΑ  </vt:lpstr>
      <vt:lpstr>ΟΛΟΚΛΗΡΩΜΕΝΑ</vt:lpstr>
      <vt:lpstr>  Συνολικός Προϋπολογισμός  Μελετών  :  22.673.013 €</vt:lpstr>
      <vt:lpstr>Επισκευή – Διαμόρφωση σε Παιδικό Σταθμό του κτιρίου επί των      οδών Μανιακίου και Κορίνθου  Προϋπολογισμός μελέτης:1.158.529,52€ -  Σύμβαση :458.036,79€  Χρηματοδότηση :    ΣΑΤΑ  Δήμου </vt:lpstr>
      <vt:lpstr>Αποκατάσταση και Ενεργειακή Αναβάθμιση του ‘’ΑΡΣΑΚΕΙΟΥ’’  Προϋπολογισμός μελέτης: 4.000.000€ -  Σύμβαση : 1.840.363,77€  Χρηματοδότηση: Υπουργείο Οικονομίας και Ανάπτυξης -  Ε. Π «Υποδομές Μεταφορών, Περιβάλλον και Αειφόρος Ανάπτυξη   2014-2020»  και Πόροι Δήμου  </vt:lpstr>
      <vt:lpstr>Κατασκευή 3ου Γυμνασίου Πατρών   Προϋπολογισμός μελέτης:3.652.776 € - Σύμβαση  : 1.936.260,61€  Χρηματοδότηση: ΠΕΠ Δυτικής Ελλάδος 2014-2020  </vt:lpstr>
      <vt:lpstr>Διαμόρφωση χώρων Παλαιών Σφαγείων σε χώρους Δημιουργικής  Βιομηχανίας με ειδίκευση στο Πατρινό Καρναβάλι Προϋπολογισμός μελέτης: 910.566,97€ - Υπό Δημοπράτηση  Χρηματοδότηση: Πρόγραμμα Ευρωπαϊκής Εδαφικής Συνεργασίας «Ελλάδα – Ιταλία 2014 – 2020 ΄΄SPAC’’» και Πόροι Δήμου                                          </vt:lpstr>
      <vt:lpstr>Μετατροπή εγκαταστάσεων ΑΣΟ σε Εκθεσιακό Χώρο  Προϋπολογισμός μελέτης:   7.900.000€ - Υπό Δημοπράτηση   Χρηματοδότηση: Πρόγραμμα Δημοσίων Επενδύσεων   </vt:lpstr>
      <vt:lpstr>Ανακατασκευή- Διαμόρφωση κτιρίου στο Α΄ Κοιμητήριο για χρήση Οστεοφυλακείου κλπ.  Προϋπολογισμός μελέτης : 82.460,00 €   -  Σύμβαση :   35.000 €  Χρηματοδότηση : Ίδιοι Πόροι </vt:lpstr>
      <vt:lpstr>Αποκατάσταση Κουφωμάτων Σχολικών Μονάδων 2016  Προϋπολογισμός μελέτης: 500.000€ -  Σύμβαση : 220.000 €  Χρηματοδότηση :    ΣΑΤΑ  Σχολείων</vt:lpstr>
      <vt:lpstr>Κατεδάφιση  Κτισμάτων &amp;  Άρση Επικινδυνότητας σε Ετοιμόρροπα Κτίρια  Προϋπολογισμός μελέτης : 496.000 € - Σύμβαση: 133.420 €  Χρηματοδότηση:  Ίδιοι  Πόροι  Δήμου</vt:lpstr>
      <vt:lpstr>1.Πυρασφάλεια   Μεγάρου   Λόγου   και   Τέχνης Προϋπολογισμός μελέτης  : 236.840 € - Δημοπρατήθηκε  Σύμβαση : 101.000 €   Χρηματοδότηση:   ΣΑΤΑ</vt:lpstr>
      <vt:lpstr>Επισκευή – Συντήρηση Δημοτικών Κτιρίων  Προϋπολογισμός μελέτης : 1.016.800 €   -  Δημοπρατήθηκε  Σύμβαση :  403.300 €  Χρηματοδότηση :  Ίδιοι Πόροι  Δήμου </vt:lpstr>
      <vt:lpstr> Επισκευή  Ι.Ν. Κοιμητηρίων  Προϋπολογισμός μελέτης   : 119.040 € - Σύμβαση  :  51.100 €  Χρηματοδότηση : Ανταποδοτικά Τέλη  Δήμου  Πατρέων   </vt:lpstr>
      <vt:lpstr>   Κατασκευή- Συντήρηση  Μονώσεων και  Στεγών Σχολικών Κτιρίων Προϋπολογισμός μελέτης 500.000 € - Δημοπρατήθηκε Σύμβαση : 160.000 €  Χρηματοδότηση: ΣΑΤΑ  Σχολείων    </vt:lpstr>
      <vt:lpstr>ΕΠΙΣΚΕΥΗ-ΣΥΝΤΗΡΗΣΗ ΣΧΟΛΙΚΩΝ ΚΤΙΡΙΩΝ ΚΑΙ ΣΥΝΤΗΡΗΣΕΙΣ ΑΥΛΕΙΩΝ ΧΩΡΩΝ ΣΧΟΛΙΚΩΝ ΜΟΝΑΔΩΝ   Προϋπολογισμός μελέτης:  2.100.000  - Υπό Δημοπράτηση  Χρηματοδότηση:  Υπουργείο Εσωτερικών – Πρόγραμμα ΄΄ΦΙΛΟΔΗΜΟΣ II΄΄ και    Ίδιοι Πόροι Δήμου </vt:lpstr>
      <vt:lpstr>Διαφάνεια 20</vt:lpstr>
      <vt:lpstr>Κατασκευή 12ου Δημοτικού Πατρών  Προϋπολογισμός μελέτης:3.403.800 €     Χρηματοδότηση: ΠΕΠ Δυτικής Ελλάδος 2014-2020  </vt:lpstr>
      <vt:lpstr>  Μετατροπή Παλαιού Νοσοκομείου σε Εκθεσιακό Χώρο και Κέντρο Οπτικοακουστικής Κληρονομιάς               Προϋπολογισμός μελέτης:   10.700.000€          Χρηματοδότηση: Πρόγραμμα Δημοσίων Επενδύσεων   </vt:lpstr>
      <vt:lpstr>Νομιμοποίηση – Επισκευή &amp;  Ενίσχυση Μεταλλικού Κτιρίου   Θεάτρου Τέχνης      Προϋπολογισμός μελέτης:1.800.000 €   Χρηματοδότηση: Υπουργείο Οικονομίας και Ανάπτυξης - Τομεακό Ε. Π  2014-2020 </vt:lpstr>
      <vt:lpstr>Ενεργειακή Αναβάθμιση Παμπελοποννησιακού Σταδίου Δήμου Πατρέων Προϋπολογισμός:   1.019.810 €   Χρηματοδότηση: Υπουργείο Οικονομίας και Ανάπτυξης – Τομεακό Ε.Π 2014-2020</vt:lpstr>
      <vt:lpstr>Ενεργειακή Αναβάθμιση Σχολικών Συγκροτημάτων  Προϋπολογισμός  3.002.000€  Χρηματοδότηση: Ε.Π. Περιφέρειας Δυτικής Ελλάδας 2014-2020  Συγχρηματοδότηση ΕTΠΑ</vt:lpstr>
      <vt:lpstr>      </vt:lpstr>
      <vt:lpstr>Επισκευή Τοίχου Αντιστήριξης εισόδου 3ου Δημοτικού Σχολείου στην οδό Παντοκράτορος  Ενδεικτικός Προϋπολογισμός μελέτης:  100.000 €     Χρηματοδότηση:   Ίδιοι Πόροι Δήμου</vt:lpstr>
      <vt:lpstr>ΕΡΓΑ  ΣΕ ΚΟΙΝΟΧΡΗΣΤΟΥΣ ΧΩΡΟΥΣ  Αναπλάσεις  περιοχών   Ανακατασκευές  Παιδικών  Χαρών  Ανακατασκευές  Ανοιχτών Αθλητικών χώρων κλπ.    Συνολικός Προϋπολογισμός Μελετών : 27.526.000 €</vt:lpstr>
      <vt:lpstr>ΑΝΑΠΛΑΣΗ ΚΟΙΝΟΧΡΗΣΤΩΝ ΧΩΡΩΝ ΠΕΡΙΟΧΩΝ ΒΛΑΤΕΡΟΥ – ΔΑΣΥΛΛΙΟΥ – ΚΑΒΟΥΚΑΚΙ - ΓΟΥΒΑ  Προϋπολογισμός έργου: 7.687.500,00 € (με ΦΠΑ)- Σύμβαση : 4.231.725,07 €   Χρηματοδότηση: ΠΕΠ Δυτικής Ελλάδος 2017-2013 &amp; 2014 - 2020  </vt:lpstr>
      <vt:lpstr>ΟΛΟΚΛΗΡΩΜΕΝΗ ΑΣΤΙΚΗ ΑΝΑΠΤΥΞΗ ΙΣΤΟΡΙΚΟΥ  ΚΕΝΤΡΟΥ ΠΑΤΡΑΣ Προϋπολογισμός μελέτης:  17.000.000 €     Χρηματοδότηση: ΠΕΠ Δυτικής Ελλάδος 2014-2020  ( Πρόγραμμα ΒΑΑ )</vt:lpstr>
      <vt:lpstr> Κατασκευή παραλιακής διαδρομής ποδηλατόδρομου  (Κανελλοπούλου- Παπαφλέσσα) Προϋπολογισμός μελέτης: 500.000 €     Χρηματοδότηση: ΠΕΠ Δυτικής Ελλάδος 2014-2020  ( Πρόγραμμα ΒΑΑ )</vt:lpstr>
      <vt:lpstr>Ανάπτυξη – Αξιοποίηση περιοχής Camping &amp; Έλους Αγυιάς  Προϋπολογισμός μελέτης:  3.000.000 €     Χρηματοδότηση: ΠΕΠ Δυτικής Ελλάδος 2014-2020  ( Πρόγραμμα ΒΑΑ )  </vt:lpstr>
      <vt:lpstr>Έργα  Ολοκλήρωσης  Πλατείας  επί  της  Οδού  Κοζάνης  στα  Άνω  Συχαινά Προϋπολογισμός μελέτης: 663.000 € - Υπό Δημοπράτηση  Χρηματοδότηση: ΥΠ.ΠΟ &amp; Πόροι Δήμου</vt:lpstr>
      <vt:lpstr>Συμπληρωματικά Έργα Διαμόρφωσης Περιβάλλοντος Χώρου Ανοικτού Θεάτρου στην θέση Ζωιτάδα Τ.Κ Κρήνης, ΔΕ Μεσσάτιδας  Προϋπολογισμός μελέτης: 417.885 €  - Υπό ένταξη   Χρηματοδότηση: Πρόγραμμα Αγροτικής Ανάπτυξης LEADER 2014 -2020</vt:lpstr>
      <vt:lpstr>Διαμόρφωση Πλατείας στην συμβολή των οδών Θράκης – Ιωαννίνων και Αγίας Σοφίας  Προϋπολογισμός μελέτης: 770.000 €     Χρηματοδότηση: ΥΠ.ΠΟ ΄΄ΠΡΑΣΙΝΟ  ΤΑΜΕΙΟ΄΄ </vt:lpstr>
      <vt:lpstr>Συμπληρωματικά  Έργα  περιοχής  ΄΄ Γούβας΄΄ Προϋπολογισμός μελέτης : 239.320 € - Σύμβαση: 127.000 €  Χρηματοδότηση:  Ίδιοι  Πόροι  Δήμου </vt:lpstr>
      <vt:lpstr>ΑΝΑΚΑΤΑΣΚΕΥΗ ΠΕΖΟΔΡΟΜΙΩΝ ΣΤΗΝ ΟΔΟ ΚΩΝΣΤΑΝΤΙΝΟΥΠΟΛΕΩΣ ΑΠΟ ΤΗΝ ΟΔΟ ΑΓ. ΣΟΦΙΑΣ ΕΩΣ ΤΗΝ ΟΔΟ ΚΑΡΟΛΟΥ  Προϋπολογισμός μελέτης:  710.000 €  -  Υπό ένταξη    Χρηματοδότηση: Υπουργείο Οικονομίας και Ανάπτυξης -  Πρόγραμμα ΕΤΠΑ  ΄΄Ανοικτά Κέντρα Εμπορίου ΄΄</vt:lpstr>
      <vt:lpstr>Προμήθεια  Φωτεινών Σηματοδοτών, υλικών κατακόρυφης και οριζόντιας σήμανσης επί των οδών Κορίνθου, Κανακάρη – Ναυαρίνου, Εγκατάσταση και Λειτουργία  Προϋπολογισμός έργου: 1.408.800,00 €- Σύμβαση : 548.000 €   Χρηματοδότηση: ΠΕΠ Δυτικής Ελλάδος 2017-2013 &amp; 2014 - 2020</vt:lpstr>
      <vt:lpstr>ΕΡΓΑ   ΑΘΛΗΤΙΚΩΝ    ΕΓΚΑΤΑΣΤΑΣΕΩΝ </vt:lpstr>
      <vt:lpstr>Διαφάνεια 40</vt:lpstr>
      <vt:lpstr> </vt:lpstr>
      <vt:lpstr>Διαφάνεια 42</vt:lpstr>
      <vt:lpstr>Δ.Ε Μεσσάτιδας </vt:lpstr>
      <vt:lpstr>Δ.Ε Βραχνείκων</vt:lpstr>
      <vt:lpstr>Διαφάνεια 45</vt:lpstr>
      <vt:lpstr>Διαφάνεια 46</vt:lpstr>
      <vt:lpstr>Γ.  Ανακατασκευάστηκαν 18 Παιδικές Χαρές σε διάφορα σημεία της Πόλης Προϋπολογισμός   Μελέτης: 300.000 € Χρηματοδότηση :  Ίδιοι Πόροι         </vt:lpstr>
      <vt:lpstr>Διαφάνεια 48</vt:lpstr>
      <vt:lpstr>Διαφάνεια 49</vt:lpstr>
      <vt:lpstr>Δ. Εκτελείται η Προμήθεια Εξοπλισμού Παιδικών Χαρών  Προϋπολογισμός   Μελέτης: 500.000 € Χρηματοδότηση :   Ίδιοι Πόροι</vt:lpstr>
      <vt:lpstr>Διαφάνεια 51</vt:lpstr>
      <vt:lpstr>Διαφάνεια 52</vt:lpstr>
      <vt:lpstr>Διαφάνεια 53</vt:lpstr>
      <vt:lpstr>Ε. Εγκρίθηκε η χρηματοδότηση για την Προμήθεια Εξοπλισμού Παιδικών Χαρών  από το Πρόγραμμα  ΦΙΛΟΔΗΜΟΣ ΙΙ  Προϋπολογισμός   Μελέτης: 577.000 € Χρηματοδότηση :   Υπουργείο  Εσωτερικών ( 373.000 €) &amp;   Ίδιοι Πόροι (204.000 € ) Θα ανακατασκευαστούν οι κατωτέρω δέκα έξι ( 16 ) Παιδικές Χαρές </vt:lpstr>
      <vt:lpstr>Διαφάνεια 55</vt:lpstr>
      <vt:lpstr>Διαφάνεια 56</vt:lpstr>
      <vt:lpstr>  Δ. Συντάσσεται η μελέτη για την Προμήθεια Εξοπλισμού Παιδικών Χαρών  σε   χώρους Νηπιαγωγείων Προϋπολογισμός   Μελέτης: 150.000€  Χρηματοδότηση :   Ίδιοι Πόροι      </vt:lpstr>
      <vt:lpstr>Διαφάνεια 58</vt:lpstr>
      <vt:lpstr>ΕΡΓΑ   ΑΥΤΕΠΙΣΤΑΣΙΑΣ</vt:lpstr>
      <vt:lpstr>΄΄Αναμόρφωση΄΄    Νότιου  Πάρκου ( Σε συνεργασία με τις λοιπές Δ/νσεις του Δήμου ) </vt:lpstr>
      <vt:lpstr>Εργασίες   Καθαρισμού   του   χώρου   της ΄΄ Πρώην  Εμποροπανήγυρης΄΄ στον   Κόκκινο   Μύλο  ( Σε συνεργασία με τις λοιπές Δ/νσεις του Δήμου ) </vt:lpstr>
      <vt:lpstr>Εργασίες  συντήρησης   εξωτερικών   όψεων   Σχολικών   Συγκροτημάτων</vt:lpstr>
      <vt:lpstr>Διαφάνεια 63</vt:lpstr>
      <vt:lpstr>Διαφάνεια 64</vt:lpstr>
      <vt:lpstr>Διαφάνεια 65</vt:lpstr>
      <vt:lpstr>Εργασίες  συντήρησης   εσωτερικών   χώρων   Σχολικών   Συγκροτημάτων</vt:lpstr>
      <vt:lpstr>Διαφάνεια 67</vt:lpstr>
      <vt:lpstr>Εργασίες  Τομέα Ηλεκτροφωτισμού</vt:lpstr>
      <vt:lpstr>Συντήρηση  εξωτερικής  όψης  Θεάτρου  ΄΄Απόλλων΄΄ </vt:lpstr>
      <vt:lpstr>Εργασίες   στον   περιβάλλοντα   χώρο   του   Ρωμαϊκού   Ωδείου</vt:lpstr>
      <vt:lpstr>Εργασίες ανακατασκευής της ΄΄Παιδικής Εξοχής΄΄ στα Κάτω Ροίτικα </vt:lpstr>
      <vt:lpstr>Δημιουργία Νέων Βρεφικών Τμημάτων στο Δημοτικό Βρεφοκομείο</vt:lpstr>
      <vt:lpstr>Διαφάνεια 73</vt:lpstr>
      <vt:lpstr>    </vt:lpstr>
      <vt:lpstr>Διαφάνεια 75</vt:lpstr>
      <vt:lpstr>Μελέτες Προμηθειών Νομικών Προσώπων </vt:lpstr>
      <vt:lpstr>ΕΚΠΟΝΟΥΜΕΝΕΣ  ΜΕΛΕΤΕΣ  ΓΙΑ  ΕΡΓΑ  ΤΟΥ  ΤΕΧΝΙΚΟΥ  ΠΡΟΓΡΑΜΜΑΤΟΣ  2019 Ενδεικτικός Προϋπολογισμός:  11.000.000 € </vt:lpstr>
      <vt:lpstr>Διαφάνεια 78</vt:lpstr>
      <vt:lpstr>Κλείνοντας         …………..φτιάξαμε  με  τον  Πέτρο  τον  Βρυώνη  την  Χριστουγεννιάτικη  Φάτνη</vt:lpstr>
      <vt:lpstr>………..επιμεληθήκαμε μαζί με την Δ/νση Πρασίνου την Χριστουγεννιάτικη  διακόσμηση στην Πόλη</vt:lpstr>
      <vt:lpstr>Διαφάνεια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Δ/ΝΣΗ Α ΡΧΙΤΕΚΤΟΝΙΚΟΥ ΕΡΓΟΥ – Η/Μ</dc:title>
  <dc:creator>ELENH</dc:creator>
  <cp:lastModifiedBy>ELENH</cp:lastModifiedBy>
  <cp:revision>671</cp:revision>
  <dcterms:created xsi:type="dcterms:W3CDTF">2018-09-24T11:15:00Z</dcterms:created>
  <dcterms:modified xsi:type="dcterms:W3CDTF">2018-11-08T10:12:13Z</dcterms:modified>
</cp:coreProperties>
</file>